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 id="2147483709" r:id="rId5"/>
    <p:sldMasterId id="2147483721" r:id="rId6"/>
    <p:sldMasterId id="2147483733" r:id="rId7"/>
  </p:sldMasterIdLst>
  <p:notesMasterIdLst>
    <p:notesMasterId r:id="rId47"/>
  </p:notesMasterIdLst>
  <p:sldIdLst>
    <p:sldId id="256" r:id="rId8"/>
    <p:sldId id="258" r:id="rId9"/>
    <p:sldId id="401" r:id="rId10"/>
    <p:sldId id="461" r:id="rId11"/>
    <p:sldId id="260" r:id="rId12"/>
    <p:sldId id="377" r:id="rId13"/>
    <p:sldId id="437" r:id="rId14"/>
    <p:sldId id="439" r:id="rId15"/>
    <p:sldId id="451" r:id="rId16"/>
    <p:sldId id="455" r:id="rId17"/>
    <p:sldId id="457" r:id="rId18"/>
    <p:sldId id="447" r:id="rId19"/>
    <p:sldId id="460" r:id="rId20"/>
    <p:sldId id="458" r:id="rId21"/>
    <p:sldId id="456" r:id="rId22"/>
    <p:sldId id="459" r:id="rId23"/>
    <p:sldId id="346" r:id="rId24"/>
    <p:sldId id="347" r:id="rId25"/>
    <p:sldId id="442" r:id="rId26"/>
    <p:sldId id="436" r:id="rId27"/>
    <p:sldId id="261" r:id="rId28"/>
    <p:sldId id="297" r:id="rId29"/>
    <p:sldId id="259" r:id="rId30"/>
    <p:sldId id="445" r:id="rId31"/>
    <p:sldId id="452" r:id="rId32"/>
    <p:sldId id="453" r:id="rId33"/>
    <p:sldId id="454" r:id="rId34"/>
    <p:sldId id="286" r:id="rId35"/>
    <p:sldId id="448" r:id="rId36"/>
    <p:sldId id="449" r:id="rId37"/>
    <p:sldId id="450" r:id="rId38"/>
    <p:sldId id="440" r:id="rId39"/>
    <p:sldId id="443" r:id="rId40"/>
    <p:sldId id="288" r:id="rId41"/>
    <p:sldId id="289" r:id="rId42"/>
    <p:sldId id="290" r:id="rId43"/>
    <p:sldId id="446" r:id="rId44"/>
    <p:sldId id="438" r:id="rId45"/>
    <p:sldId id="30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7" d="100"/>
          <a:sy n="67" d="100"/>
        </p:scale>
        <p:origin x="251"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8DC18-207F-4113-8991-AF1E1AC41BF2}"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E8201-A75A-4802-9695-233F13B26E5A}" type="slidenum">
              <a:rPr lang="en-US" smtClean="0"/>
              <a:t>‹#›</a:t>
            </a:fld>
            <a:endParaRPr lang="en-US"/>
          </a:p>
        </p:txBody>
      </p:sp>
    </p:spTree>
    <p:extLst>
      <p:ext uri="{BB962C8B-B14F-4D97-AF65-F5344CB8AC3E}">
        <p14:creationId xmlns:p14="http://schemas.microsoft.com/office/powerpoint/2010/main" val="396191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1"/>
            <a:r>
              <a:rPr lang="fa-IR" dirty="0"/>
              <a:t>بدین</a:t>
            </a:r>
            <a:r>
              <a:rPr lang="fa-IR" baseline="0" dirty="0"/>
              <a:t> صورت که ابتدا شرایط جداسازی در مقیاس تجزیه ای با ستونی که مشاهده میکنید بهینه شد سپس برای </a:t>
            </a:r>
            <a:r>
              <a:rPr lang="en-US" baseline="0" dirty="0"/>
              <a:t>scale up</a:t>
            </a:r>
            <a:r>
              <a:rPr lang="fa-IR" baseline="0" dirty="0"/>
              <a:t> کردن وخالص سازی با ستون تهیه ای احتیاج به یک گام میانی یا به اصطلاح یک ستون حد واسط بود که ستونی با ابعاد 300*19 طراحی ساخته و داخل پژوهشکده پر شد پس از تایید مراحل </a:t>
            </a:r>
            <a:r>
              <a:rPr lang="en-US" baseline="0" dirty="0"/>
              <a:t>scale up</a:t>
            </a:r>
            <a:r>
              <a:rPr lang="fa-IR" baseline="0" dirty="0"/>
              <a:t> از ستون هدف در مقیاس نیمه صنعتی استفاده شد</a:t>
            </a:r>
            <a:endParaRPr lang="en-US" dirty="0"/>
          </a:p>
        </p:txBody>
      </p:sp>
      <p:sp>
        <p:nvSpPr>
          <p:cNvPr id="4" name="Slide Number Placeholder 3"/>
          <p:cNvSpPr>
            <a:spLocks noGrp="1"/>
          </p:cNvSpPr>
          <p:nvPr>
            <p:ph type="sldNum" sz="quarter" idx="10"/>
          </p:nvPr>
        </p:nvSpPr>
        <p:spPr/>
        <p:txBody>
          <a:bodyPr/>
          <a:lstStyle/>
          <a:p>
            <a:fld id="{ADA915CF-9C15-47B5-8959-299955D5830C}" type="slidenum">
              <a:rPr lang="en-US" smtClean="0"/>
              <a:t>3</a:t>
            </a:fld>
            <a:endParaRPr lang="en-US"/>
          </a:p>
        </p:txBody>
      </p:sp>
    </p:spTree>
    <p:extLst>
      <p:ext uri="{BB962C8B-B14F-4D97-AF65-F5344CB8AC3E}">
        <p14:creationId xmlns:p14="http://schemas.microsoft.com/office/powerpoint/2010/main" val="363749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F9845-9B7D-49C9-AF10-CB3F591D34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85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FBBC-1B98-4BF4-93C0-61605FAA23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40704E-A405-4DD0-A978-D6CAA65D1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8EFE5C-EF96-48A2-9CB4-A402C64A3103}"/>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EA1E4DCB-306F-463C-8EF5-3302A54C9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9CF38-52C7-446D-AE35-3C02CC07AF22}"/>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141709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C429-B5B8-4C8A-819D-5B0E86E9A7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61E44-8405-479A-AFAE-CB5CD19AA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E76C4-5062-41CF-82FD-36F3D46DA3B0}"/>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3D86364E-042B-4901-B28C-F1DAFEC31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973E7-980B-447B-93EB-831B26FEED81}"/>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263191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3D2C8-5E19-4F8F-9D27-7A75611CB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5961A7-F670-448C-A8B4-A4748D706E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21AC1-0970-4867-B308-AB7B7C5E1B4A}"/>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A1973E4B-634D-4B84-984F-70534E778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7769C-7094-4640-A8BB-2AA6B5FF3762}"/>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277775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85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30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78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9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070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098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24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8B53-0821-4D95-9334-F5EE60E92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9EFAC-0138-4964-B09A-FA6D2948B5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6BD23-BF43-4F33-974C-DAC8083B0780}"/>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C380B9DB-5467-4387-BDE9-56CA1123B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EECC-FDC3-4CFC-99E3-587489377638}"/>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1512339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72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695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12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628945-4107-4C2F-AB70-94DD82C50006}"/>
              </a:ext>
            </a:extLst>
          </p:cNvPr>
          <p:cNvSpPr>
            <a:spLocks noGrp="1"/>
          </p:cNvSpPr>
          <p:nvPr>
            <p:ph type="dt" sz="half" idx="10"/>
          </p:nvPr>
        </p:nvSpPr>
        <p:spPr/>
        <p:txBody>
          <a:bodyPr/>
          <a:lstStyle>
            <a:lvl1pPr>
              <a:defRPr/>
            </a:lvl1pPr>
          </a:lstStyle>
          <a:p>
            <a:pPr>
              <a:defRPr/>
            </a:pPr>
            <a:fld id="{112DDA75-4A67-4E66-B422-D5989398B696}" type="datetimeFigureOut">
              <a:rPr lang="en-US"/>
              <a:pPr>
                <a:defRPr/>
              </a:pPr>
              <a:t>8/24/2022</a:t>
            </a:fld>
            <a:endParaRPr lang="en-US"/>
          </a:p>
        </p:txBody>
      </p:sp>
      <p:sp>
        <p:nvSpPr>
          <p:cNvPr id="5" name="Footer Placeholder 4">
            <a:extLst>
              <a:ext uri="{FF2B5EF4-FFF2-40B4-BE49-F238E27FC236}">
                <a16:creationId xmlns:a16="http://schemas.microsoft.com/office/drawing/2014/main" id="{7FC62C73-6A7B-40F7-BCA3-60DC5F16A2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4677BC-D4CD-4FE4-9362-6D2DB1218F46}"/>
              </a:ext>
            </a:extLst>
          </p:cNvPr>
          <p:cNvSpPr>
            <a:spLocks noGrp="1"/>
          </p:cNvSpPr>
          <p:nvPr>
            <p:ph type="sldNum" sz="quarter" idx="12"/>
          </p:nvPr>
        </p:nvSpPr>
        <p:spPr/>
        <p:txBody>
          <a:bodyPr/>
          <a:lstStyle>
            <a:lvl1pPr>
              <a:defRPr/>
            </a:lvl1pPr>
          </a:lstStyle>
          <a:p>
            <a:fld id="{47AE4EDE-0150-4EF3-ACC7-956B2F4E1CBB}" type="slidenum">
              <a:rPr lang="en-US" altLang="en-US"/>
              <a:pPr/>
              <a:t>‹#›</a:t>
            </a:fld>
            <a:endParaRPr lang="en-US" altLang="en-US"/>
          </a:p>
        </p:txBody>
      </p:sp>
    </p:spTree>
    <p:extLst>
      <p:ext uri="{BB962C8B-B14F-4D97-AF65-F5344CB8AC3E}">
        <p14:creationId xmlns:p14="http://schemas.microsoft.com/office/powerpoint/2010/main" val="384901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40073-84E2-4DB0-A101-50DE63DB40E2}"/>
              </a:ext>
            </a:extLst>
          </p:cNvPr>
          <p:cNvSpPr>
            <a:spLocks noGrp="1"/>
          </p:cNvSpPr>
          <p:nvPr>
            <p:ph type="dt" sz="half" idx="10"/>
          </p:nvPr>
        </p:nvSpPr>
        <p:spPr/>
        <p:txBody>
          <a:bodyPr/>
          <a:lstStyle>
            <a:lvl1pPr>
              <a:defRPr/>
            </a:lvl1pPr>
          </a:lstStyle>
          <a:p>
            <a:pPr>
              <a:defRPr/>
            </a:pPr>
            <a:fld id="{4604D8C4-667C-4B17-949D-F78AA9EC3476}" type="datetimeFigureOut">
              <a:rPr lang="en-US"/>
              <a:pPr>
                <a:defRPr/>
              </a:pPr>
              <a:t>8/24/2022</a:t>
            </a:fld>
            <a:endParaRPr lang="en-US"/>
          </a:p>
        </p:txBody>
      </p:sp>
      <p:sp>
        <p:nvSpPr>
          <p:cNvPr id="5" name="Footer Placeholder 4">
            <a:extLst>
              <a:ext uri="{FF2B5EF4-FFF2-40B4-BE49-F238E27FC236}">
                <a16:creationId xmlns:a16="http://schemas.microsoft.com/office/drawing/2014/main" id="{48390F51-9432-417B-8884-370AF2B7A9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EB44D0-5F45-4759-A16E-563CD77251F2}"/>
              </a:ext>
            </a:extLst>
          </p:cNvPr>
          <p:cNvSpPr>
            <a:spLocks noGrp="1"/>
          </p:cNvSpPr>
          <p:nvPr>
            <p:ph type="sldNum" sz="quarter" idx="12"/>
          </p:nvPr>
        </p:nvSpPr>
        <p:spPr/>
        <p:txBody>
          <a:bodyPr/>
          <a:lstStyle>
            <a:lvl1pPr>
              <a:defRPr/>
            </a:lvl1pPr>
          </a:lstStyle>
          <a:p>
            <a:fld id="{009A49C1-D156-4BE3-9717-92637CB579C4}" type="slidenum">
              <a:rPr lang="en-US" altLang="en-US"/>
              <a:pPr/>
              <a:t>‹#›</a:t>
            </a:fld>
            <a:endParaRPr lang="en-US" altLang="en-US"/>
          </a:p>
        </p:txBody>
      </p:sp>
    </p:spTree>
    <p:extLst>
      <p:ext uri="{BB962C8B-B14F-4D97-AF65-F5344CB8AC3E}">
        <p14:creationId xmlns:p14="http://schemas.microsoft.com/office/powerpoint/2010/main" val="2184296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7C60D-3D54-4A9E-BA3A-43DA1C3059AA}"/>
              </a:ext>
            </a:extLst>
          </p:cNvPr>
          <p:cNvSpPr>
            <a:spLocks noGrp="1"/>
          </p:cNvSpPr>
          <p:nvPr>
            <p:ph type="dt" sz="half" idx="10"/>
          </p:nvPr>
        </p:nvSpPr>
        <p:spPr/>
        <p:txBody>
          <a:bodyPr/>
          <a:lstStyle>
            <a:lvl1pPr>
              <a:defRPr/>
            </a:lvl1pPr>
          </a:lstStyle>
          <a:p>
            <a:pPr>
              <a:defRPr/>
            </a:pPr>
            <a:fld id="{0881CB3B-77C7-4E1D-BE1F-977F711C9A2C}" type="datetimeFigureOut">
              <a:rPr lang="en-US"/>
              <a:pPr>
                <a:defRPr/>
              </a:pPr>
              <a:t>8/24/2022</a:t>
            </a:fld>
            <a:endParaRPr lang="en-US"/>
          </a:p>
        </p:txBody>
      </p:sp>
      <p:sp>
        <p:nvSpPr>
          <p:cNvPr id="5" name="Footer Placeholder 4">
            <a:extLst>
              <a:ext uri="{FF2B5EF4-FFF2-40B4-BE49-F238E27FC236}">
                <a16:creationId xmlns:a16="http://schemas.microsoft.com/office/drawing/2014/main" id="{A6371515-F373-4DF0-96C5-DB2D82EB31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177F62-B7F2-47BA-A102-99078FCC8DDA}"/>
              </a:ext>
            </a:extLst>
          </p:cNvPr>
          <p:cNvSpPr>
            <a:spLocks noGrp="1"/>
          </p:cNvSpPr>
          <p:nvPr>
            <p:ph type="sldNum" sz="quarter" idx="12"/>
          </p:nvPr>
        </p:nvSpPr>
        <p:spPr/>
        <p:txBody>
          <a:bodyPr/>
          <a:lstStyle>
            <a:lvl1pPr>
              <a:defRPr/>
            </a:lvl1pPr>
          </a:lstStyle>
          <a:p>
            <a:fld id="{FA02EA18-B490-4205-8EBF-AEC5B5BDA500}" type="slidenum">
              <a:rPr lang="en-US" altLang="en-US"/>
              <a:pPr/>
              <a:t>‹#›</a:t>
            </a:fld>
            <a:endParaRPr lang="en-US" altLang="en-US"/>
          </a:p>
        </p:txBody>
      </p:sp>
    </p:spTree>
    <p:extLst>
      <p:ext uri="{BB962C8B-B14F-4D97-AF65-F5344CB8AC3E}">
        <p14:creationId xmlns:p14="http://schemas.microsoft.com/office/powerpoint/2010/main" val="3325496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E216CA-EB85-491A-8266-F016408DC0EF}"/>
              </a:ext>
            </a:extLst>
          </p:cNvPr>
          <p:cNvSpPr>
            <a:spLocks noGrp="1"/>
          </p:cNvSpPr>
          <p:nvPr>
            <p:ph type="dt" sz="half" idx="10"/>
          </p:nvPr>
        </p:nvSpPr>
        <p:spPr/>
        <p:txBody>
          <a:bodyPr/>
          <a:lstStyle>
            <a:lvl1pPr>
              <a:defRPr/>
            </a:lvl1pPr>
          </a:lstStyle>
          <a:p>
            <a:pPr>
              <a:defRPr/>
            </a:pPr>
            <a:fld id="{31E47C9D-91FA-4DD9-8D83-379F4D7D157C}" type="datetimeFigureOut">
              <a:rPr lang="en-US"/>
              <a:pPr>
                <a:defRPr/>
              </a:pPr>
              <a:t>8/24/2022</a:t>
            </a:fld>
            <a:endParaRPr lang="en-US"/>
          </a:p>
        </p:txBody>
      </p:sp>
      <p:sp>
        <p:nvSpPr>
          <p:cNvPr id="6" name="Footer Placeholder 4">
            <a:extLst>
              <a:ext uri="{FF2B5EF4-FFF2-40B4-BE49-F238E27FC236}">
                <a16:creationId xmlns:a16="http://schemas.microsoft.com/office/drawing/2014/main" id="{96D0254E-6249-4AAB-A7D2-ECDB7BBDF5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5A7880-28B9-4235-A551-0B7903E182AB}"/>
              </a:ext>
            </a:extLst>
          </p:cNvPr>
          <p:cNvSpPr>
            <a:spLocks noGrp="1"/>
          </p:cNvSpPr>
          <p:nvPr>
            <p:ph type="sldNum" sz="quarter" idx="12"/>
          </p:nvPr>
        </p:nvSpPr>
        <p:spPr/>
        <p:txBody>
          <a:bodyPr/>
          <a:lstStyle>
            <a:lvl1pPr>
              <a:defRPr/>
            </a:lvl1pPr>
          </a:lstStyle>
          <a:p>
            <a:fld id="{B5E00456-DAC3-40F6-BF2A-3AAE42DFE53C}" type="slidenum">
              <a:rPr lang="en-US" altLang="en-US"/>
              <a:pPr/>
              <a:t>‹#›</a:t>
            </a:fld>
            <a:endParaRPr lang="en-US" altLang="en-US"/>
          </a:p>
        </p:txBody>
      </p:sp>
    </p:spTree>
    <p:extLst>
      <p:ext uri="{BB962C8B-B14F-4D97-AF65-F5344CB8AC3E}">
        <p14:creationId xmlns:p14="http://schemas.microsoft.com/office/powerpoint/2010/main" val="2706449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80553C-884F-45FD-9E4E-5B8C2F464C1E}"/>
              </a:ext>
            </a:extLst>
          </p:cNvPr>
          <p:cNvSpPr>
            <a:spLocks noGrp="1"/>
          </p:cNvSpPr>
          <p:nvPr>
            <p:ph type="dt" sz="half" idx="10"/>
          </p:nvPr>
        </p:nvSpPr>
        <p:spPr/>
        <p:txBody>
          <a:bodyPr/>
          <a:lstStyle>
            <a:lvl1pPr>
              <a:defRPr/>
            </a:lvl1pPr>
          </a:lstStyle>
          <a:p>
            <a:pPr>
              <a:defRPr/>
            </a:pPr>
            <a:fld id="{04F18022-AE66-4CDE-B71F-90FD552339D9}" type="datetimeFigureOut">
              <a:rPr lang="en-US"/>
              <a:pPr>
                <a:defRPr/>
              </a:pPr>
              <a:t>8/24/2022</a:t>
            </a:fld>
            <a:endParaRPr lang="en-US"/>
          </a:p>
        </p:txBody>
      </p:sp>
      <p:sp>
        <p:nvSpPr>
          <p:cNvPr id="8" name="Footer Placeholder 4">
            <a:extLst>
              <a:ext uri="{FF2B5EF4-FFF2-40B4-BE49-F238E27FC236}">
                <a16:creationId xmlns:a16="http://schemas.microsoft.com/office/drawing/2014/main" id="{F7B20A30-03CF-4E20-9A3F-B52DFD33581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32B7A2-630A-40AA-9D40-CD82049253F8}"/>
              </a:ext>
            </a:extLst>
          </p:cNvPr>
          <p:cNvSpPr>
            <a:spLocks noGrp="1"/>
          </p:cNvSpPr>
          <p:nvPr>
            <p:ph type="sldNum" sz="quarter" idx="12"/>
          </p:nvPr>
        </p:nvSpPr>
        <p:spPr/>
        <p:txBody>
          <a:bodyPr/>
          <a:lstStyle>
            <a:lvl1pPr>
              <a:defRPr/>
            </a:lvl1pPr>
          </a:lstStyle>
          <a:p>
            <a:fld id="{1FA048B9-F45C-4F95-A6F8-E8620C02CDE6}" type="slidenum">
              <a:rPr lang="en-US" altLang="en-US"/>
              <a:pPr/>
              <a:t>‹#›</a:t>
            </a:fld>
            <a:endParaRPr lang="en-US" altLang="en-US"/>
          </a:p>
        </p:txBody>
      </p:sp>
    </p:spTree>
    <p:extLst>
      <p:ext uri="{BB962C8B-B14F-4D97-AF65-F5344CB8AC3E}">
        <p14:creationId xmlns:p14="http://schemas.microsoft.com/office/powerpoint/2010/main" val="198225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80BD4F-3A54-493B-AFE2-6AC1BC3D461F}"/>
              </a:ext>
            </a:extLst>
          </p:cNvPr>
          <p:cNvSpPr>
            <a:spLocks noGrp="1"/>
          </p:cNvSpPr>
          <p:nvPr>
            <p:ph type="dt" sz="half" idx="10"/>
          </p:nvPr>
        </p:nvSpPr>
        <p:spPr/>
        <p:txBody>
          <a:bodyPr/>
          <a:lstStyle>
            <a:lvl1pPr>
              <a:defRPr/>
            </a:lvl1pPr>
          </a:lstStyle>
          <a:p>
            <a:pPr>
              <a:defRPr/>
            </a:pPr>
            <a:fld id="{8A80E221-DDDD-49A2-8184-7DF8C0E4E04F}" type="datetimeFigureOut">
              <a:rPr lang="en-US"/>
              <a:pPr>
                <a:defRPr/>
              </a:pPr>
              <a:t>8/24/2022</a:t>
            </a:fld>
            <a:endParaRPr lang="en-US"/>
          </a:p>
        </p:txBody>
      </p:sp>
      <p:sp>
        <p:nvSpPr>
          <p:cNvPr id="4" name="Footer Placeholder 4">
            <a:extLst>
              <a:ext uri="{FF2B5EF4-FFF2-40B4-BE49-F238E27FC236}">
                <a16:creationId xmlns:a16="http://schemas.microsoft.com/office/drawing/2014/main" id="{076C415B-AD95-46F1-98AC-4072C457019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5A4179-85FF-462A-A7E7-DA085F455826}"/>
              </a:ext>
            </a:extLst>
          </p:cNvPr>
          <p:cNvSpPr>
            <a:spLocks noGrp="1"/>
          </p:cNvSpPr>
          <p:nvPr>
            <p:ph type="sldNum" sz="quarter" idx="12"/>
          </p:nvPr>
        </p:nvSpPr>
        <p:spPr/>
        <p:txBody>
          <a:bodyPr/>
          <a:lstStyle>
            <a:lvl1pPr>
              <a:defRPr/>
            </a:lvl1pPr>
          </a:lstStyle>
          <a:p>
            <a:fld id="{2497FD2D-FE34-4C12-B470-C993E9955BCE}" type="slidenum">
              <a:rPr lang="en-US" altLang="en-US"/>
              <a:pPr/>
              <a:t>‹#›</a:t>
            </a:fld>
            <a:endParaRPr lang="en-US" altLang="en-US"/>
          </a:p>
        </p:txBody>
      </p:sp>
    </p:spTree>
    <p:extLst>
      <p:ext uri="{BB962C8B-B14F-4D97-AF65-F5344CB8AC3E}">
        <p14:creationId xmlns:p14="http://schemas.microsoft.com/office/powerpoint/2010/main" val="2664061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E2BFE4-BCE2-4462-9623-0F3247ADF3E2}"/>
              </a:ext>
            </a:extLst>
          </p:cNvPr>
          <p:cNvSpPr>
            <a:spLocks noGrp="1"/>
          </p:cNvSpPr>
          <p:nvPr>
            <p:ph type="dt" sz="half" idx="10"/>
          </p:nvPr>
        </p:nvSpPr>
        <p:spPr/>
        <p:txBody>
          <a:bodyPr/>
          <a:lstStyle>
            <a:lvl1pPr>
              <a:defRPr/>
            </a:lvl1pPr>
          </a:lstStyle>
          <a:p>
            <a:pPr>
              <a:defRPr/>
            </a:pPr>
            <a:fld id="{29D58FB7-299C-4307-84C8-77AA46E3381F}" type="datetimeFigureOut">
              <a:rPr lang="en-US"/>
              <a:pPr>
                <a:defRPr/>
              </a:pPr>
              <a:t>8/24/2022</a:t>
            </a:fld>
            <a:endParaRPr lang="en-US"/>
          </a:p>
        </p:txBody>
      </p:sp>
      <p:sp>
        <p:nvSpPr>
          <p:cNvPr id="3" name="Footer Placeholder 4">
            <a:extLst>
              <a:ext uri="{FF2B5EF4-FFF2-40B4-BE49-F238E27FC236}">
                <a16:creationId xmlns:a16="http://schemas.microsoft.com/office/drawing/2014/main" id="{F25372DF-FB94-4CAC-A317-1728253CF3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59ADECB-11EF-4E47-9AD9-B7C983037ADD}"/>
              </a:ext>
            </a:extLst>
          </p:cNvPr>
          <p:cNvSpPr>
            <a:spLocks noGrp="1"/>
          </p:cNvSpPr>
          <p:nvPr>
            <p:ph type="sldNum" sz="quarter" idx="12"/>
          </p:nvPr>
        </p:nvSpPr>
        <p:spPr/>
        <p:txBody>
          <a:bodyPr/>
          <a:lstStyle>
            <a:lvl1pPr>
              <a:defRPr/>
            </a:lvl1pPr>
          </a:lstStyle>
          <a:p>
            <a:fld id="{AE478AA3-B649-469C-9AE5-AEBDCC6C9BEF}" type="slidenum">
              <a:rPr lang="en-US" altLang="en-US"/>
              <a:pPr/>
              <a:t>‹#›</a:t>
            </a:fld>
            <a:endParaRPr lang="en-US" altLang="en-US"/>
          </a:p>
        </p:txBody>
      </p:sp>
    </p:spTree>
    <p:extLst>
      <p:ext uri="{BB962C8B-B14F-4D97-AF65-F5344CB8AC3E}">
        <p14:creationId xmlns:p14="http://schemas.microsoft.com/office/powerpoint/2010/main" val="182357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E42A-4DF8-476A-A18E-275A1E024F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C9E51E-1125-490D-B741-CE15415EC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D92719-332A-466C-832C-002053775677}"/>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87D376F7-D390-4736-9558-E59EE3E23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5AC46-B58F-435A-A539-7F4CDB64D25A}"/>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418484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D01246-1E83-4A62-A850-53C9D9A715C7}"/>
              </a:ext>
            </a:extLst>
          </p:cNvPr>
          <p:cNvSpPr>
            <a:spLocks noGrp="1"/>
          </p:cNvSpPr>
          <p:nvPr>
            <p:ph type="dt" sz="half" idx="10"/>
          </p:nvPr>
        </p:nvSpPr>
        <p:spPr/>
        <p:txBody>
          <a:bodyPr/>
          <a:lstStyle>
            <a:lvl1pPr>
              <a:defRPr/>
            </a:lvl1pPr>
          </a:lstStyle>
          <a:p>
            <a:pPr>
              <a:defRPr/>
            </a:pPr>
            <a:fld id="{C52746F7-F86E-433B-878D-380F11110F17}" type="datetimeFigureOut">
              <a:rPr lang="en-US"/>
              <a:pPr>
                <a:defRPr/>
              </a:pPr>
              <a:t>8/24/2022</a:t>
            </a:fld>
            <a:endParaRPr lang="en-US"/>
          </a:p>
        </p:txBody>
      </p:sp>
      <p:sp>
        <p:nvSpPr>
          <p:cNvPr id="6" name="Footer Placeholder 4">
            <a:extLst>
              <a:ext uri="{FF2B5EF4-FFF2-40B4-BE49-F238E27FC236}">
                <a16:creationId xmlns:a16="http://schemas.microsoft.com/office/drawing/2014/main" id="{667ADEEF-6D19-4359-8389-A6E1691BE7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FE9E94-0839-47B8-877C-ED2E2B3F1DC0}"/>
              </a:ext>
            </a:extLst>
          </p:cNvPr>
          <p:cNvSpPr>
            <a:spLocks noGrp="1"/>
          </p:cNvSpPr>
          <p:nvPr>
            <p:ph type="sldNum" sz="quarter" idx="12"/>
          </p:nvPr>
        </p:nvSpPr>
        <p:spPr/>
        <p:txBody>
          <a:bodyPr/>
          <a:lstStyle>
            <a:lvl1pPr>
              <a:defRPr/>
            </a:lvl1pPr>
          </a:lstStyle>
          <a:p>
            <a:fld id="{2F7F115E-9264-434A-813E-AC47679A465C}" type="slidenum">
              <a:rPr lang="en-US" altLang="en-US"/>
              <a:pPr/>
              <a:t>‹#›</a:t>
            </a:fld>
            <a:endParaRPr lang="en-US" altLang="en-US"/>
          </a:p>
        </p:txBody>
      </p:sp>
    </p:spTree>
    <p:extLst>
      <p:ext uri="{BB962C8B-B14F-4D97-AF65-F5344CB8AC3E}">
        <p14:creationId xmlns:p14="http://schemas.microsoft.com/office/powerpoint/2010/main" val="3748540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579C92-1610-43AF-8293-03BC4F61E862}"/>
              </a:ext>
            </a:extLst>
          </p:cNvPr>
          <p:cNvSpPr>
            <a:spLocks noGrp="1"/>
          </p:cNvSpPr>
          <p:nvPr>
            <p:ph type="dt" sz="half" idx="10"/>
          </p:nvPr>
        </p:nvSpPr>
        <p:spPr/>
        <p:txBody>
          <a:bodyPr/>
          <a:lstStyle>
            <a:lvl1pPr>
              <a:defRPr/>
            </a:lvl1pPr>
          </a:lstStyle>
          <a:p>
            <a:pPr>
              <a:defRPr/>
            </a:pPr>
            <a:fld id="{2BA14EAB-2289-4AA7-ACCE-4657033F946E}" type="datetimeFigureOut">
              <a:rPr lang="en-US"/>
              <a:pPr>
                <a:defRPr/>
              </a:pPr>
              <a:t>8/24/2022</a:t>
            </a:fld>
            <a:endParaRPr lang="en-US"/>
          </a:p>
        </p:txBody>
      </p:sp>
      <p:sp>
        <p:nvSpPr>
          <p:cNvPr id="6" name="Footer Placeholder 4">
            <a:extLst>
              <a:ext uri="{FF2B5EF4-FFF2-40B4-BE49-F238E27FC236}">
                <a16:creationId xmlns:a16="http://schemas.microsoft.com/office/drawing/2014/main" id="{DBCA07D4-77F7-4AAE-A21A-223B9C3E00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655EC6-F085-452C-B850-DDE98647723A}"/>
              </a:ext>
            </a:extLst>
          </p:cNvPr>
          <p:cNvSpPr>
            <a:spLocks noGrp="1"/>
          </p:cNvSpPr>
          <p:nvPr>
            <p:ph type="sldNum" sz="quarter" idx="12"/>
          </p:nvPr>
        </p:nvSpPr>
        <p:spPr/>
        <p:txBody>
          <a:bodyPr/>
          <a:lstStyle>
            <a:lvl1pPr>
              <a:defRPr/>
            </a:lvl1pPr>
          </a:lstStyle>
          <a:p>
            <a:fld id="{47D83A17-34DF-4FBF-BD68-8FCB1D764770}" type="slidenum">
              <a:rPr lang="en-US" altLang="en-US"/>
              <a:pPr/>
              <a:t>‹#›</a:t>
            </a:fld>
            <a:endParaRPr lang="en-US" altLang="en-US"/>
          </a:p>
        </p:txBody>
      </p:sp>
    </p:spTree>
    <p:extLst>
      <p:ext uri="{BB962C8B-B14F-4D97-AF65-F5344CB8AC3E}">
        <p14:creationId xmlns:p14="http://schemas.microsoft.com/office/powerpoint/2010/main" val="32207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E1D5F-62FD-4C66-92D2-4ACABF8BFFAB}"/>
              </a:ext>
            </a:extLst>
          </p:cNvPr>
          <p:cNvSpPr>
            <a:spLocks noGrp="1"/>
          </p:cNvSpPr>
          <p:nvPr>
            <p:ph type="dt" sz="half" idx="10"/>
          </p:nvPr>
        </p:nvSpPr>
        <p:spPr/>
        <p:txBody>
          <a:bodyPr/>
          <a:lstStyle>
            <a:lvl1pPr>
              <a:defRPr/>
            </a:lvl1pPr>
          </a:lstStyle>
          <a:p>
            <a:pPr>
              <a:defRPr/>
            </a:pPr>
            <a:fld id="{524CB60F-2F88-4993-AFC9-1CBD38F2D31C}" type="datetimeFigureOut">
              <a:rPr lang="en-US"/>
              <a:pPr>
                <a:defRPr/>
              </a:pPr>
              <a:t>8/24/2022</a:t>
            </a:fld>
            <a:endParaRPr lang="en-US"/>
          </a:p>
        </p:txBody>
      </p:sp>
      <p:sp>
        <p:nvSpPr>
          <p:cNvPr id="5" name="Footer Placeholder 4">
            <a:extLst>
              <a:ext uri="{FF2B5EF4-FFF2-40B4-BE49-F238E27FC236}">
                <a16:creationId xmlns:a16="http://schemas.microsoft.com/office/drawing/2014/main" id="{6D4F75B1-0F1F-4A91-84B9-DB13D6B684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1FA9F9-0068-4B0F-9EE1-88FF25C27BF4}"/>
              </a:ext>
            </a:extLst>
          </p:cNvPr>
          <p:cNvSpPr>
            <a:spLocks noGrp="1"/>
          </p:cNvSpPr>
          <p:nvPr>
            <p:ph type="sldNum" sz="quarter" idx="12"/>
          </p:nvPr>
        </p:nvSpPr>
        <p:spPr/>
        <p:txBody>
          <a:bodyPr/>
          <a:lstStyle>
            <a:lvl1pPr>
              <a:defRPr/>
            </a:lvl1pPr>
          </a:lstStyle>
          <a:p>
            <a:fld id="{5049DAA9-8483-4965-BDD3-0DECE788F15F}" type="slidenum">
              <a:rPr lang="en-US" altLang="en-US"/>
              <a:pPr/>
              <a:t>‹#›</a:t>
            </a:fld>
            <a:endParaRPr lang="en-US" altLang="en-US"/>
          </a:p>
        </p:txBody>
      </p:sp>
    </p:spTree>
    <p:extLst>
      <p:ext uri="{BB962C8B-B14F-4D97-AF65-F5344CB8AC3E}">
        <p14:creationId xmlns:p14="http://schemas.microsoft.com/office/powerpoint/2010/main" val="3130842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8DC23-B36C-42CC-B4AA-9AF690A088C5}"/>
              </a:ext>
            </a:extLst>
          </p:cNvPr>
          <p:cNvSpPr>
            <a:spLocks noGrp="1"/>
          </p:cNvSpPr>
          <p:nvPr>
            <p:ph type="dt" sz="half" idx="10"/>
          </p:nvPr>
        </p:nvSpPr>
        <p:spPr/>
        <p:txBody>
          <a:bodyPr/>
          <a:lstStyle>
            <a:lvl1pPr>
              <a:defRPr/>
            </a:lvl1pPr>
          </a:lstStyle>
          <a:p>
            <a:pPr>
              <a:defRPr/>
            </a:pPr>
            <a:fld id="{1B688505-5AE5-4E68-ABE7-D1939619DEDA}" type="datetimeFigureOut">
              <a:rPr lang="en-US"/>
              <a:pPr>
                <a:defRPr/>
              </a:pPr>
              <a:t>8/24/2022</a:t>
            </a:fld>
            <a:endParaRPr lang="en-US"/>
          </a:p>
        </p:txBody>
      </p:sp>
      <p:sp>
        <p:nvSpPr>
          <p:cNvPr id="5" name="Footer Placeholder 4">
            <a:extLst>
              <a:ext uri="{FF2B5EF4-FFF2-40B4-BE49-F238E27FC236}">
                <a16:creationId xmlns:a16="http://schemas.microsoft.com/office/drawing/2014/main" id="{F63FA384-7A9C-4405-A6A9-DD73FCD155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A9619D-F9A1-4645-8642-9730F1B4F26F}"/>
              </a:ext>
            </a:extLst>
          </p:cNvPr>
          <p:cNvSpPr>
            <a:spLocks noGrp="1"/>
          </p:cNvSpPr>
          <p:nvPr>
            <p:ph type="sldNum" sz="quarter" idx="12"/>
          </p:nvPr>
        </p:nvSpPr>
        <p:spPr/>
        <p:txBody>
          <a:bodyPr/>
          <a:lstStyle>
            <a:lvl1pPr>
              <a:defRPr/>
            </a:lvl1pPr>
          </a:lstStyle>
          <a:p>
            <a:fld id="{28290D37-BF09-41C8-ADB8-F493378B3021}" type="slidenum">
              <a:rPr lang="en-US" altLang="en-US"/>
              <a:pPr/>
              <a:t>‹#›</a:t>
            </a:fld>
            <a:endParaRPr lang="en-US" altLang="en-US"/>
          </a:p>
        </p:txBody>
      </p:sp>
    </p:spTree>
    <p:extLst>
      <p:ext uri="{BB962C8B-B14F-4D97-AF65-F5344CB8AC3E}">
        <p14:creationId xmlns:p14="http://schemas.microsoft.com/office/powerpoint/2010/main" val="1397076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F2745B-E232-4E75-AEBC-BF575DD15CC7}" type="datetimeFigureOut">
              <a:rPr lang="en-US"/>
              <a:pPr>
                <a:defRPr/>
              </a:pPr>
              <a:t>8/24/2022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B26DDB-B4FE-48E6-BFD3-25C0FBE32C59}" type="slidenum">
              <a:rPr lang="en-US"/>
              <a:pPr>
                <a:defRPr/>
              </a:pPr>
              <a:t>‹#›</a:t>
            </a:fld>
            <a:endParaRPr lang="en-US"/>
          </a:p>
        </p:txBody>
      </p:sp>
    </p:spTree>
    <p:extLst>
      <p:ext uri="{BB962C8B-B14F-4D97-AF65-F5344CB8AC3E}">
        <p14:creationId xmlns:p14="http://schemas.microsoft.com/office/powerpoint/2010/main" val="1745008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4E10A3-E778-463E-99F7-9E8B9A9F9C3C}" type="datetimeFigureOut">
              <a:rPr lang="en-US"/>
              <a:pPr>
                <a:defRPr/>
              </a:pPr>
              <a:t>8/24/2022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1E8A15-6C74-45B1-8CE8-ED535F45BC2C}" type="slidenum">
              <a:rPr lang="en-US"/>
              <a:pPr>
                <a:defRPr/>
              </a:pPr>
              <a:t>‹#›</a:t>
            </a:fld>
            <a:endParaRPr lang="en-US"/>
          </a:p>
        </p:txBody>
      </p:sp>
    </p:spTree>
    <p:extLst>
      <p:ext uri="{BB962C8B-B14F-4D97-AF65-F5344CB8AC3E}">
        <p14:creationId xmlns:p14="http://schemas.microsoft.com/office/powerpoint/2010/main" val="3794462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0FDFA8-886A-4BD5-B988-0C915159129D}" type="datetimeFigureOut">
              <a:rPr lang="en-US"/>
              <a:pPr>
                <a:defRPr/>
              </a:pPr>
              <a:t>8/24/2022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A07D65-4E6C-46B5-981C-03108E87C031}" type="slidenum">
              <a:rPr lang="en-US"/>
              <a:pPr>
                <a:defRPr/>
              </a:pPr>
              <a:t>‹#›</a:t>
            </a:fld>
            <a:endParaRPr lang="en-US"/>
          </a:p>
        </p:txBody>
      </p:sp>
    </p:spTree>
    <p:extLst>
      <p:ext uri="{BB962C8B-B14F-4D97-AF65-F5344CB8AC3E}">
        <p14:creationId xmlns:p14="http://schemas.microsoft.com/office/powerpoint/2010/main" val="4000222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E9CEEF-E8A1-423F-8FD9-2521C59EB05E}" type="datetimeFigureOut">
              <a:rPr lang="en-US"/>
              <a:pPr>
                <a:defRPr/>
              </a:pPr>
              <a:t>8/24/2022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4096F0-149E-4133-B9F1-97896BCC8071}" type="slidenum">
              <a:rPr lang="en-US"/>
              <a:pPr>
                <a:defRPr/>
              </a:pPr>
              <a:t>‹#›</a:t>
            </a:fld>
            <a:endParaRPr lang="en-US"/>
          </a:p>
        </p:txBody>
      </p:sp>
    </p:spTree>
    <p:extLst>
      <p:ext uri="{BB962C8B-B14F-4D97-AF65-F5344CB8AC3E}">
        <p14:creationId xmlns:p14="http://schemas.microsoft.com/office/powerpoint/2010/main" val="144722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1F57D00-8750-4587-8FAB-D594A6E4F20E}" type="datetimeFigureOut">
              <a:rPr lang="en-US"/>
              <a:pPr>
                <a:defRPr/>
              </a:pPr>
              <a:t>8/24/2022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8C09B3-5AAE-4472-AFAD-23E38921C074}" type="slidenum">
              <a:rPr lang="en-US"/>
              <a:pPr>
                <a:defRPr/>
              </a:pPr>
              <a:t>‹#›</a:t>
            </a:fld>
            <a:endParaRPr lang="en-US"/>
          </a:p>
        </p:txBody>
      </p:sp>
    </p:spTree>
    <p:extLst>
      <p:ext uri="{BB962C8B-B14F-4D97-AF65-F5344CB8AC3E}">
        <p14:creationId xmlns:p14="http://schemas.microsoft.com/office/powerpoint/2010/main" val="2142263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FAA553-F383-4739-B1FC-009CEA42F7F5}" type="datetimeFigureOut">
              <a:rPr lang="en-US"/>
              <a:pPr>
                <a:defRPr/>
              </a:pPr>
              <a:t>8/24/2022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992810-A44C-4A30-8199-7C070D8A717C}" type="slidenum">
              <a:rPr lang="en-US"/>
              <a:pPr>
                <a:defRPr/>
              </a:pPr>
              <a:t>‹#›</a:t>
            </a:fld>
            <a:endParaRPr lang="en-US"/>
          </a:p>
        </p:txBody>
      </p:sp>
    </p:spTree>
    <p:extLst>
      <p:ext uri="{BB962C8B-B14F-4D97-AF65-F5344CB8AC3E}">
        <p14:creationId xmlns:p14="http://schemas.microsoft.com/office/powerpoint/2010/main" val="400061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DC93-8AED-4F2E-9C3A-A137FE040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76048-BB58-4FD6-BC8F-D51ADC20F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B6AF8-BD5B-4192-9B58-5D4D287A0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094325-4333-4253-BF57-B59052758CD2}"/>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6" name="Footer Placeholder 5">
            <a:extLst>
              <a:ext uri="{FF2B5EF4-FFF2-40B4-BE49-F238E27FC236}">
                <a16:creationId xmlns:a16="http://schemas.microsoft.com/office/drawing/2014/main" id="{D1D5780A-A3E1-40C1-A2D6-1455CAD85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E8949-697D-4134-B899-7B4AB823EB51}"/>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300631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4F3008-249F-453C-B91E-1C6FEF1331C7}" type="datetimeFigureOut">
              <a:rPr lang="en-US"/>
              <a:pPr>
                <a:defRPr/>
              </a:pPr>
              <a:t>8/24/2022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F4D77-6AF3-4481-AA70-54D1913DF739}" type="slidenum">
              <a:rPr lang="en-US"/>
              <a:pPr>
                <a:defRPr/>
              </a:pPr>
              <a:t>‹#›</a:t>
            </a:fld>
            <a:endParaRPr lang="en-US"/>
          </a:p>
        </p:txBody>
      </p:sp>
    </p:spTree>
    <p:extLst>
      <p:ext uri="{BB962C8B-B14F-4D97-AF65-F5344CB8AC3E}">
        <p14:creationId xmlns:p14="http://schemas.microsoft.com/office/powerpoint/2010/main" val="931685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886862-6E53-46DB-A31E-5E87C789B877}" type="datetimeFigureOut">
              <a:rPr lang="en-US"/>
              <a:pPr>
                <a:defRPr/>
              </a:pPr>
              <a:t>8/24/2022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D6041C-C8DE-462F-9007-41B8CA131F98}" type="slidenum">
              <a:rPr lang="en-US"/>
              <a:pPr>
                <a:defRPr/>
              </a:pPr>
              <a:t>‹#›</a:t>
            </a:fld>
            <a:endParaRPr lang="en-US"/>
          </a:p>
        </p:txBody>
      </p:sp>
    </p:spTree>
    <p:extLst>
      <p:ext uri="{BB962C8B-B14F-4D97-AF65-F5344CB8AC3E}">
        <p14:creationId xmlns:p14="http://schemas.microsoft.com/office/powerpoint/2010/main" val="2525055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1E7A79-3F51-4B2E-B646-1ED71666BE08}" type="datetimeFigureOut">
              <a:rPr lang="en-US"/>
              <a:pPr>
                <a:defRPr/>
              </a:pPr>
              <a:t>8/24/2022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1A962C-307D-44AC-B6E7-8FE14E75C367}" type="slidenum">
              <a:rPr lang="en-US"/>
              <a:pPr>
                <a:defRPr/>
              </a:pPr>
              <a:t>‹#›</a:t>
            </a:fld>
            <a:endParaRPr lang="en-US"/>
          </a:p>
        </p:txBody>
      </p:sp>
    </p:spTree>
    <p:extLst>
      <p:ext uri="{BB962C8B-B14F-4D97-AF65-F5344CB8AC3E}">
        <p14:creationId xmlns:p14="http://schemas.microsoft.com/office/powerpoint/2010/main" val="430118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C1DADE-35A9-4FDC-8AB4-7839B8FF6159}" type="datetimeFigureOut">
              <a:rPr lang="en-US"/>
              <a:pPr>
                <a:defRPr/>
              </a:pPr>
              <a:t>8/24/2022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E40CBF-EC24-418F-8EE2-C55FBD496A18}" type="slidenum">
              <a:rPr lang="en-US"/>
              <a:pPr>
                <a:defRPr/>
              </a:pPr>
              <a:t>‹#›</a:t>
            </a:fld>
            <a:endParaRPr lang="en-US"/>
          </a:p>
        </p:txBody>
      </p:sp>
    </p:spTree>
    <p:extLst>
      <p:ext uri="{BB962C8B-B14F-4D97-AF65-F5344CB8AC3E}">
        <p14:creationId xmlns:p14="http://schemas.microsoft.com/office/powerpoint/2010/main" val="2593259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90A041-4310-4192-9E9D-51C0BEF937CB}" type="datetimeFigureOut">
              <a:rPr lang="en-US"/>
              <a:pPr>
                <a:defRPr/>
              </a:pPr>
              <a:t>8/24/2022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F775D5-39C9-4D81-AA00-8F9949574E20}" type="slidenum">
              <a:rPr lang="en-US"/>
              <a:pPr>
                <a:defRPr/>
              </a:pPr>
              <a:t>‹#›</a:t>
            </a:fld>
            <a:endParaRPr lang="en-US"/>
          </a:p>
        </p:txBody>
      </p:sp>
    </p:spTree>
    <p:extLst>
      <p:ext uri="{BB962C8B-B14F-4D97-AF65-F5344CB8AC3E}">
        <p14:creationId xmlns:p14="http://schemas.microsoft.com/office/powerpoint/2010/main" val="1888147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65ED87-7809-4D4A-A6D1-31C61BDBBD00}"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16401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5ED87-7809-4D4A-A6D1-31C61BDBBD00}"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1635381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5ED87-7809-4D4A-A6D1-31C61BDBBD00}"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948956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5ED87-7809-4D4A-A6D1-31C61BDBBD00}"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4007935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5ED87-7809-4D4A-A6D1-31C61BDBBD00}"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400299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A18D-7641-4B98-837D-D9B1241F1B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8FE62-DEAF-4C30-8D42-884DBF3BE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9F519-8D56-4E9B-8859-A0973006D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9EAE42-AE45-431B-AE0F-B2663C526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E9576D-2F7E-4A1B-8C76-973B700BD2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9F221-ADBA-40DB-9093-ED0515EC3C57}"/>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8" name="Footer Placeholder 7">
            <a:extLst>
              <a:ext uri="{FF2B5EF4-FFF2-40B4-BE49-F238E27FC236}">
                <a16:creationId xmlns:a16="http://schemas.microsoft.com/office/drawing/2014/main" id="{C7228E14-C3B8-4E9D-95B4-6FE38FAA1D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D1B990-4D2E-4A32-9E48-1D3587B1078E}"/>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1779019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5ED87-7809-4D4A-A6D1-31C61BDBBD00}"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517143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5ED87-7809-4D4A-A6D1-31C61BDBBD00}"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3791182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5ED87-7809-4D4A-A6D1-31C61BDBBD00}"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2547158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5ED87-7809-4D4A-A6D1-31C61BDBBD00}"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3581891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5ED87-7809-4D4A-A6D1-31C61BDBBD00}"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3438093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5ED87-7809-4D4A-A6D1-31C61BDBBD00}"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98833-FD05-4B48-804C-499D4C23F050}" type="slidenum">
              <a:rPr lang="en-US" smtClean="0"/>
              <a:t>‹#›</a:t>
            </a:fld>
            <a:endParaRPr lang="en-US"/>
          </a:p>
        </p:txBody>
      </p:sp>
    </p:spTree>
    <p:extLst>
      <p:ext uri="{BB962C8B-B14F-4D97-AF65-F5344CB8AC3E}">
        <p14:creationId xmlns:p14="http://schemas.microsoft.com/office/powerpoint/2010/main" val="3847168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A0EE-CDDC-4B55-B350-6F27E301EF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463AB7-DD5D-4497-B16E-3FFF08401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8B92E2-2188-4D0A-A80F-07D6414BD8E5}"/>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DC8B02A0-C1B2-490C-A7D7-F9C518619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7F771-447D-4AB1-B032-82EF3EAD8FC0}"/>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333966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8E19-E491-48BB-AA93-B9321E5FE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4D655-D5B6-4106-B7BF-C30B0C4DF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820D9-AD80-4138-9EFB-9582FEE21A76}"/>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6FE3D3A4-1A98-4B67-B972-2345F37BB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B524B-E26C-4922-808B-4CDD54C58AC6}"/>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1188542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7A66-13FB-4FE7-8B02-12FE33A92B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7739E-C0F5-4E53-919E-B9C7F890E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D90C9-D7F6-4CD1-878B-CEEB5D923BA1}"/>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5B77801F-C3FA-454F-B4E5-7F7DB50BA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0C3F-380D-485E-98D5-978DCCC5B8AA}"/>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2484100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B771-751A-44DF-A794-948C08A71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CF114-E3A3-4E71-A200-109589E8BD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A7156-6E01-4860-8804-34A7299B91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EB94B-78F2-4C83-A98C-4A772428A88C}"/>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6" name="Footer Placeholder 5">
            <a:extLst>
              <a:ext uri="{FF2B5EF4-FFF2-40B4-BE49-F238E27FC236}">
                <a16:creationId xmlns:a16="http://schemas.microsoft.com/office/drawing/2014/main" id="{09666F88-93E0-4312-A128-FC33297F9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E0726-DE70-43CB-97DD-C892A696FE69}"/>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83758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D12A-AA0B-4DBF-BE4A-3C8E84ED1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3DD72-42ED-4476-B20E-6E2164ABBB55}"/>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4" name="Footer Placeholder 3">
            <a:extLst>
              <a:ext uri="{FF2B5EF4-FFF2-40B4-BE49-F238E27FC236}">
                <a16:creationId xmlns:a16="http://schemas.microsoft.com/office/drawing/2014/main" id="{162E43D7-C55A-4243-BA7F-C953530FA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DFB12-ABDC-4458-BC53-8A3FB5196DDE}"/>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3869899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0B7A-B6CE-4015-ADCA-0F2CC7297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6BC36-2665-44ED-BBCC-0CA2ED2371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ED1FCD-8CBA-416A-9021-3FBBFE03A0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9C1FD-3860-4252-88E9-A6E0D0DC5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F755D-3C59-4669-A6ED-F8C8084E71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0A023E-3725-4568-849B-6FAF49520626}"/>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8" name="Footer Placeholder 7">
            <a:extLst>
              <a:ext uri="{FF2B5EF4-FFF2-40B4-BE49-F238E27FC236}">
                <a16:creationId xmlns:a16="http://schemas.microsoft.com/office/drawing/2014/main" id="{3DC4A7C6-A086-438C-BA64-598E1D4A50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B95E20-3546-4F79-95CB-DC2418FD0FA8}"/>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1185198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C5E4-DB3B-46E3-9ACD-EC3AD2E424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9FD049-7579-4041-BBD3-436191931D7D}"/>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4" name="Footer Placeholder 3">
            <a:extLst>
              <a:ext uri="{FF2B5EF4-FFF2-40B4-BE49-F238E27FC236}">
                <a16:creationId xmlns:a16="http://schemas.microsoft.com/office/drawing/2014/main" id="{7221F735-F5C7-41EA-8A0D-70CCD449E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9FEF2-5F45-4328-9656-FCF85EBD94B7}"/>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2017246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F303A-90AB-4AD3-AAAC-C2C7704EFB36}"/>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3" name="Footer Placeholder 2">
            <a:extLst>
              <a:ext uri="{FF2B5EF4-FFF2-40B4-BE49-F238E27FC236}">
                <a16:creationId xmlns:a16="http://schemas.microsoft.com/office/drawing/2014/main" id="{BD840A8B-C814-468B-849F-40A173814A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D5063F-44AA-4055-B247-458799210360}"/>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1376818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1B4E-AC40-40D2-BD3D-5C85EF445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AC8F6-4077-4F9A-BC9D-8FEBC7749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7C2541-9494-479B-80DE-ACD30438F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D3B1B-9674-4E45-A542-ACEBECC241ED}"/>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6" name="Footer Placeholder 5">
            <a:extLst>
              <a:ext uri="{FF2B5EF4-FFF2-40B4-BE49-F238E27FC236}">
                <a16:creationId xmlns:a16="http://schemas.microsoft.com/office/drawing/2014/main" id="{7D1F708A-93B5-407F-8D73-9B9AFF21A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7DB2F-EAB5-47B7-8868-53DA7ACFFEA1}"/>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3582393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0E33-0B8F-4CE1-8CB5-E1F312C1B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FBF55F-0D64-4F72-A6EC-2274A76EF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A9607-CC13-4FA8-AF92-9FAB7B02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96C83-DB7D-45BD-9C29-24377A098DC2}"/>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6" name="Footer Placeholder 5">
            <a:extLst>
              <a:ext uri="{FF2B5EF4-FFF2-40B4-BE49-F238E27FC236}">
                <a16:creationId xmlns:a16="http://schemas.microsoft.com/office/drawing/2014/main" id="{F580C98F-7CBC-4BBC-91D0-19FBDCD2D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AACB2-218D-4C30-85B7-DD5B0A0EF142}"/>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1744413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F1CD-0714-4028-9707-3C8F382F23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8E1E4-A9FC-4C25-99CB-9485876E3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0D706-C734-4FF6-80B9-AEDBA33D67DC}"/>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AFB08558-24DA-4B49-B146-B80C00554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8A729-8A4A-40C2-ACBB-070B67FBF7A4}"/>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698348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773F17-3CC2-4F9A-BA77-BEE3C00884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D0275-7FEC-41DD-B687-776045696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6C0B9-A02F-425C-B383-2D8D0D6863EC}"/>
              </a:ext>
            </a:extLst>
          </p:cNvPr>
          <p:cNvSpPr>
            <a:spLocks noGrp="1"/>
          </p:cNvSpPr>
          <p:nvPr>
            <p:ph type="dt" sz="half" idx="10"/>
          </p:nvPr>
        </p:nvSpPr>
        <p:spPr/>
        <p:txBody>
          <a:body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46355433-EA69-4471-A265-DD7313AC0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4F8FF-A684-4213-97A1-D0306A4E3ED4}"/>
              </a:ext>
            </a:extLst>
          </p:cNvPr>
          <p:cNvSpPr>
            <a:spLocks noGrp="1"/>
          </p:cNvSpPr>
          <p:nvPr>
            <p:ph type="sldNum" sz="quarter" idx="12"/>
          </p:nvPr>
        </p:nvSpPr>
        <p:spPr/>
        <p:txBody>
          <a:bodyPr/>
          <a:lstStyle/>
          <a:p>
            <a:fld id="{B35E6262-DE6E-4780-923D-B6A04A556B53}" type="slidenum">
              <a:rPr lang="en-US" smtClean="0"/>
              <a:t>‹#›</a:t>
            </a:fld>
            <a:endParaRPr lang="en-US"/>
          </a:p>
        </p:txBody>
      </p:sp>
    </p:spTree>
    <p:extLst>
      <p:ext uri="{BB962C8B-B14F-4D97-AF65-F5344CB8AC3E}">
        <p14:creationId xmlns:p14="http://schemas.microsoft.com/office/powerpoint/2010/main" val="1862991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8BE936-086A-4A5E-B234-EFB39F3C29FA}"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552983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BE936-086A-4A5E-B234-EFB39F3C29FA}"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4139500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8BE936-086A-4A5E-B234-EFB39F3C29FA}"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218681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A0589-4174-480C-BB7D-E21D5DA7A064}"/>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3" name="Footer Placeholder 2">
            <a:extLst>
              <a:ext uri="{FF2B5EF4-FFF2-40B4-BE49-F238E27FC236}">
                <a16:creationId xmlns:a16="http://schemas.microsoft.com/office/drawing/2014/main" id="{EDB837FA-B771-400C-A546-E9CDFD85D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2C2678-3318-4549-8990-B447B93F30EA}"/>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785749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8BE936-086A-4A5E-B234-EFB39F3C29FA}"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1584662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8BE936-086A-4A5E-B234-EFB39F3C29FA}" type="datetimeFigureOut">
              <a:rPr lang="en-US" smtClean="0"/>
              <a:pPr/>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2412339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BE936-086A-4A5E-B234-EFB39F3C29FA}" type="datetimeFigureOut">
              <a:rPr lang="en-US" smtClean="0"/>
              <a:pPr/>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512147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BE936-086A-4A5E-B234-EFB39F3C29FA}" type="datetimeFigureOut">
              <a:rPr lang="en-US" smtClean="0"/>
              <a:pPr/>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801207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BE936-086A-4A5E-B234-EFB39F3C29FA}"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37729428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BE936-086A-4A5E-B234-EFB39F3C29FA}"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2983422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BE936-086A-4A5E-B234-EFB39F3C29FA}"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1906785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BE936-086A-4A5E-B234-EFB39F3C29FA}"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BE3F8-A101-4CE4-93AF-4C255D8F5312}" type="slidenum">
              <a:rPr lang="en-US" smtClean="0"/>
              <a:pPr/>
              <a:t>‹#›</a:t>
            </a:fld>
            <a:endParaRPr lang="en-US"/>
          </a:p>
        </p:txBody>
      </p:sp>
    </p:spTree>
    <p:extLst>
      <p:ext uri="{BB962C8B-B14F-4D97-AF65-F5344CB8AC3E}">
        <p14:creationId xmlns:p14="http://schemas.microsoft.com/office/powerpoint/2010/main" val="268978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39B8-1DA8-424F-AC75-D95669B43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E74C19-D592-4CA4-9D60-9E08172FE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513308-FBC2-47DC-ACD3-DB1F5C07D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6349A-B47D-4E59-A363-65FAC184613C}"/>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6" name="Footer Placeholder 5">
            <a:extLst>
              <a:ext uri="{FF2B5EF4-FFF2-40B4-BE49-F238E27FC236}">
                <a16:creationId xmlns:a16="http://schemas.microsoft.com/office/drawing/2014/main" id="{648C6476-1A82-4928-8169-49F4F09B1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C47E-54EA-4362-9249-23441089F2AC}"/>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83070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DABE-ACC5-4205-89BA-50CB942AD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B2561-C5EF-4F99-B08E-1CC9E91A4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2C933-14CF-4570-9787-1AD23EFC5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A19D0-C6F1-44AD-8CD8-E79D9EAAD9CC}"/>
              </a:ext>
            </a:extLst>
          </p:cNvPr>
          <p:cNvSpPr>
            <a:spLocks noGrp="1"/>
          </p:cNvSpPr>
          <p:nvPr>
            <p:ph type="dt" sz="half" idx="10"/>
          </p:nvPr>
        </p:nvSpPr>
        <p:spPr/>
        <p:txBody>
          <a:bodyPr/>
          <a:lstStyle/>
          <a:p>
            <a:fld id="{53FDAD94-8E8B-4A36-B90B-3F69CBC4A6F6}" type="datetimeFigureOut">
              <a:rPr lang="en-US" smtClean="0"/>
              <a:t>8/24/2022</a:t>
            </a:fld>
            <a:endParaRPr lang="en-US"/>
          </a:p>
        </p:txBody>
      </p:sp>
      <p:sp>
        <p:nvSpPr>
          <p:cNvPr id="6" name="Footer Placeholder 5">
            <a:extLst>
              <a:ext uri="{FF2B5EF4-FFF2-40B4-BE49-F238E27FC236}">
                <a16:creationId xmlns:a16="http://schemas.microsoft.com/office/drawing/2014/main" id="{0798235D-1F2D-4025-906A-6F6DC16BC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01FA5-7E35-4989-AC7C-090E953A331D}"/>
              </a:ext>
            </a:extLst>
          </p:cNvPr>
          <p:cNvSpPr>
            <a:spLocks noGrp="1"/>
          </p:cNvSpPr>
          <p:nvPr>
            <p:ph type="sldNum" sz="quarter" idx="12"/>
          </p:nvPr>
        </p:nvSpPr>
        <p:spPr/>
        <p:txBody>
          <a:bodyPr/>
          <a:lstStyle/>
          <a:p>
            <a:fld id="{558FCD4A-DA0A-4C04-AFCF-A9AB1AFE05BD}" type="slidenum">
              <a:rPr lang="en-US" smtClean="0"/>
              <a:t>‹#›</a:t>
            </a:fld>
            <a:endParaRPr lang="en-US"/>
          </a:p>
        </p:txBody>
      </p:sp>
    </p:spTree>
    <p:extLst>
      <p:ext uri="{BB962C8B-B14F-4D97-AF65-F5344CB8AC3E}">
        <p14:creationId xmlns:p14="http://schemas.microsoft.com/office/powerpoint/2010/main" val="266510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560A4-8028-4A09-BD3A-B1E88DFB1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FA0C0-3D89-44EE-9AD3-F1CFD0A3B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DA419-E379-4822-831C-00A2AEF78E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DAD94-8E8B-4A36-B90B-3F69CBC4A6F6}" type="datetimeFigureOut">
              <a:rPr lang="en-US" smtClean="0"/>
              <a:t>8/24/2022</a:t>
            </a:fld>
            <a:endParaRPr lang="en-US"/>
          </a:p>
        </p:txBody>
      </p:sp>
      <p:sp>
        <p:nvSpPr>
          <p:cNvPr id="5" name="Footer Placeholder 4">
            <a:extLst>
              <a:ext uri="{FF2B5EF4-FFF2-40B4-BE49-F238E27FC236}">
                <a16:creationId xmlns:a16="http://schemas.microsoft.com/office/drawing/2014/main" id="{2CCFAD64-F24F-4878-A1CF-6D3142556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F15D47-8C6C-41A5-A3C0-B9CEDFD24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FCD4A-DA0A-4C04-AFCF-A9AB1AFE05BD}" type="slidenum">
              <a:rPr lang="en-US" smtClean="0"/>
              <a:t>‹#›</a:t>
            </a:fld>
            <a:endParaRPr lang="en-US"/>
          </a:p>
        </p:txBody>
      </p:sp>
    </p:spTree>
    <p:extLst>
      <p:ext uri="{BB962C8B-B14F-4D97-AF65-F5344CB8AC3E}">
        <p14:creationId xmlns:p14="http://schemas.microsoft.com/office/powerpoint/2010/main" val="1625492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05682-5ADB-4FBF-B5C3-33C318603E45}" type="datetimeFigureOut">
              <a:rPr lang="en-US" smtClean="0">
                <a:solidFill>
                  <a:prstClr val="black">
                    <a:tint val="75000"/>
                  </a:prstClr>
                </a:solidFill>
              </a:rPr>
              <a:pPr/>
              <a:t>8/24/2022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88645-26FF-4163-A4CF-2072D5A652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727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0E19A10-0E77-48FE-BFC4-E1E381D01ED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8F6A3A-11FC-4E86-9BB5-C618CD6FCB1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673A781-7E1E-47CF-AE0E-CAE0AF831AD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E0101C0-E958-4617-ACB9-B188A90FA34D}" type="datetimeFigureOut">
              <a:rPr lang="en-US"/>
              <a:pPr>
                <a:defRPr/>
              </a:pPr>
              <a:t>8/24/2022</a:t>
            </a:fld>
            <a:endParaRPr lang="en-US"/>
          </a:p>
        </p:txBody>
      </p:sp>
      <p:sp>
        <p:nvSpPr>
          <p:cNvPr id="5" name="Footer Placeholder 4">
            <a:extLst>
              <a:ext uri="{FF2B5EF4-FFF2-40B4-BE49-F238E27FC236}">
                <a16:creationId xmlns:a16="http://schemas.microsoft.com/office/drawing/2014/main" id="{A88AB96B-9115-415E-83CB-27410891398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4413F6B-7575-4C5C-BD9A-B38CF6BC65D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17B15D1-67E8-4E8F-A89B-23C5E3DC2CD0}" type="slidenum">
              <a:rPr lang="en-US" altLang="en-US"/>
              <a:pPr/>
              <a:t>‹#›</a:t>
            </a:fld>
            <a:endParaRPr lang="en-US" altLang="en-US"/>
          </a:p>
        </p:txBody>
      </p:sp>
    </p:spTree>
    <p:extLst>
      <p:ext uri="{BB962C8B-B14F-4D97-AF65-F5344CB8AC3E}">
        <p14:creationId xmlns:p14="http://schemas.microsoft.com/office/powerpoint/2010/main" val="35732277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060C80D-4FA6-40D5-952E-9B9563698D57}" type="datetimeFigureOut">
              <a:rPr lang="en-US"/>
              <a:pPr>
                <a:defRPr/>
              </a:pPr>
              <a:t>8/24/2022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30CFE65-E981-49C6-A8B2-953EB06AA354}" type="slidenum">
              <a:rPr lang="en-US"/>
              <a:pPr>
                <a:defRPr/>
              </a:pPr>
              <a:t>‹#›</a:t>
            </a:fld>
            <a:endParaRPr lang="en-US"/>
          </a:p>
        </p:txBody>
      </p:sp>
    </p:spTree>
    <p:extLst>
      <p:ext uri="{BB962C8B-B14F-4D97-AF65-F5344CB8AC3E}">
        <p14:creationId xmlns:p14="http://schemas.microsoft.com/office/powerpoint/2010/main" val="31367931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5ED87-7809-4D4A-A6D1-31C61BDBBD00}" type="datetimeFigureOut">
              <a:rPr lang="en-US" smtClean="0"/>
              <a:t>8/24/2022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98833-FD05-4B48-804C-499D4C23F050}" type="slidenum">
              <a:rPr lang="en-US" smtClean="0"/>
              <a:t>‹#›</a:t>
            </a:fld>
            <a:endParaRPr lang="en-US"/>
          </a:p>
        </p:txBody>
      </p:sp>
    </p:spTree>
    <p:extLst>
      <p:ext uri="{BB962C8B-B14F-4D97-AF65-F5344CB8AC3E}">
        <p14:creationId xmlns:p14="http://schemas.microsoft.com/office/powerpoint/2010/main" val="13834409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E0E77-960F-48E7-93AC-24B73CEF9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E49A5-FA93-4AAC-8083-030C547A31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37E0F-1653-4811-A324-68F486757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AC214-DF99-42DE-BA5E-3C4D5AD850E0}" type="datetimeFigureOut">
              <a:rPr lang="en-US" smtClean="0"/>
              <a:t>8/24/2022</a:t>
            </a:fld>
            <a:endParaRPr lang="en-US"/>
          </a:p>
        </p:txBody>
      </p:sp>
      <p:sp>
        <p:nvSpPr>
          <p:cNvPr id="5" name="Footer Placeholder 4">
            <a:extLst>
              <a:ext uri="{FF2B5EF4-FFF2-40B4-BE49-F238E27FC236}">
                <a16:creationId xmlns:a16="http://schemas.microsoft.com/office/drawing/2014/main" id="{34D395DC-F871-4033-90AC-00EF1F350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62EAE6-1B2E-4C05-8B77-41A226E11A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E6262-DE6E-4780-923D-B6A04A556B53}" type="slidenum">
              <a:rPr lang="en-US" smtClean="0"/>
              <a:t>‹#›</a:t>
            </a:fld>
            <a:endParaRPr lang="en-US"/>
          </a:p>
        </p:txBody>
      </p:sp>
    </p:spTree>
    <p:extLst>
      <p:ext uri="{BB962C8B-B14F-4D97-AF65-F5344CB8AC3E}">
        <p14:creationId xmlns:p14="http://schemas.microsoft.com/office/powerpoint/2010/main" val="9133786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BE936-086A-4A5E-B234-EFB39F3C29FA}" type="datetimeFigureOut">
              <a:rPr lang="en-US" smtClean="0"/>
              <a:pPr/>
              <a:t>8/24/2022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BE3F8-A101-4CE4-93AF-4C255D8F5312}" type="slidenum">
              <a:rPr lang="en-US" smtClean="0"/>
              <a:pPr/>
              <a:t>‹#›</a:t>
            </a:fld>
            <a:endParaRPr lang="en-US"/>
          </a:p>
        </p:txBody>
      </p:sp>
    </p:spTree>
    <p:extLst>
      <p:ext uri="{BB962C8B-B14F-4D97-AF65-F5344CB8AC3E}">
        <p14:creationId xmlns:p14="http://schemas.microsoft.com/office/powerpoint/2010/main" val="291698325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6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6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tif"/><Relationship Id="rId4" Type="http://schemas.openxmlformats.org/officeDocument/2006/relationships/image" Target="../media/image3.tif"/></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BB4E-D39B-437A-BC15-91EED1A1EFF3}"/>
              </a:ext>
            </a:extLst>
          </p:cNvPr>
          <p:cNvSpPr>
            <a:spLocks noGrp="1"/>
          </p:cNvSpPr>
          <p:nvPr>
            <p:ph type="ctrTitle"/>
          </p:nvPr>
        </p:nvSpPr>
        <p:spPr>
          <a:xfrm>
            <a:off x="1468768" y="539356"/>
            <a:ext cx="9144000" cy="2387600"/>
          </a:xfrm>
        </p:spPr>
        <p:txBody>
          <a:bodyPr>
            <a:normAutofit/>
          </a:bodyPr>
          <a:lstStyle/>
          <a:p>
            <a:r>
              <a:rPr lang="en-US" sz="8800" b="1" dirty="0">
                <a:latin typeface="Times New Roman" panose="02020603050405020304" pitchFamily="18" charset="0"/>
                <a:cs typeface="Times New Roman" panose="02020603050405020304" pitchFamily="18" charset="0"/>
              </a:rPr>
              <a:t>Scale Up</a:t>
            </a:r>
          </a:p>
        </p:txBody>
      </p:sp>
      <p:sp>
        <p:nvSpPr>
          <p:cNvPr id="5" name="Subtitle 4">
            <a:extLst>
              <a:ext uri="{FF2B5EF4-FFF2-40B4-BE49-F238E27FC236}">
                <a16:creationId xmlns:a16="http://schemas.microsoft.com/office/drawing/2014/main" id="{513AC10C-8B5A-4E27-AB25-CEEEA2AF66CD}"/>
              </a:ext>
            </a:extLst>
          </p:cNvPr>
          <p:cNvSpPr txBox="1">
            <a:spLocks noGrp="1"/>
          </p:cNvSpPr>
          <p:nvPr>
            <p:ph type="subTitle" idx="1"/>
          </p:nvPr>
        </p:nvSpPr>
        <p:spPr>
          <a:prstGeom prst="rect">
            <a:avLst/>
          </a:prstGeom>
          <a:noFill/>
        </p:spPr>
        <p:txBody>
          <a:bodyPr wrap="none" rtlCol="0">
            <a:spAutoFit/>
          </a:bodyPr>
          <a:lstStyle/>
          <a:p>
            <a:pPr algn="ctr"/>
            <a:r>
              <a:rPr lang="en-US" b="1" dirty="0"/>
              <a:t>Alireza Ghassempour</a:t>
            </a:r>
          </a:p>
          <a:p>
            <a:pPr algn="ctr"/>
            <a:endParaRPr lang="en-US" b="1" dirty="0"/>
          </a:p>
          <a:p>
            <a:pPr algn="ctr"/>
            <a:r>
              <a:rPr lang="en-US" dirty="0"/>
              <a:t>Professor of Analytical Chemistry</a:t>
            </a:r>
          </a:p>
          <a:p>
            <a:pPr algn="ctr"/>
            <a:r>
              <a:rPr lang="en-US" dirty="0"/>
              <a:t>Medicinal Plants and Drugs Research Institute</a:t>
            </a:r>
            <a:endParaRPr lang="fa-IR" dirty="0"/>
          </a:p>
          <a:p>
            <a:pPr algn="ctr"/>
            <a:r>
              <a:rPr lang="en-US" dirty="0"/>
              <a:t>Shahid Beheshti University</a:t>
            </a:r>
          </a:p>
          <a:p>
            <a:pPr algn="ctr"/>
            <a:endParaRPr lang="en-US" dirty="0"/>
          </a:p>
          <a:p>
            <a:pPr algn="ctr"/>
            <a:r>
              <a:rPr lang="en-US" dirty="0"/>
              <a:t>Sept 2020</a:t>
            </a:r>
          </a:p>
          <a:p>
            <a:pPr algn="ctr"/>
            <a:endParaRPr lang="en-US" dirty="0"/>
          </a:p>
          <a:p>
            <a:pPr algn="ctr"/>
            <a:endParaRPr lang="en-US" dirty="0"/>
          </a:p>
        </p:txBody>
      </p:sp>
    </p:spTree>
    <p:extLst>
      <p:ext uri="{BB962C8B-B14F-4D97-AF65-F5344CB8AC3E}">
        <p14:creationId xmlns:p14="http://schemas.microsoft.com/office/powerpoint/2010/main" val="3588635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A4E36-81B7-4EA7-805C-2324A71158E9}"/>
              </a:ext>
            </a:extLst>
          </p:cNvPr>
          <p:cNvPicPr>
            <a:picLocks noChangeAspect="1"/>
          </p:cNvPicPr>
          <p:nvPr/>
        </p:nvPicPr>
        <p:blipFill>
          <a:blip r:embed="rId2"/>
          <a:stretch>
            <a:fillRect/>
          </a:stretch>
        </p:blipFill>
        <p:spPr>
          <a:xfrm>
            <a:off x="3669873" y="0"/>
            <a:ext cx="5922121" cy="3651119"/>
          </a:xfrm>
          <a:prstGeom prst="rect">
            <a:avLst/>
          </a:prstGeom>
        </p:spPr>
      </p:pic>
      <p:pic>
        <p:nvPicPr>
          <p:cNvPr id="5" name="Picture 4">
            <a:extLst>
              <a:ext uri="{FF2B5EF4-FFF2-40B4-BE49-F238E27FC236}">
                <a16:creationId xmlns:a16="http://schemas.microsoft.com/office/drawing/2014/main" id="{E2C97DD7-020F-4D42-9BE4-1DBF7F5F5815}"/>
              </a:ext>
            </a:extLst>
          </p:cNvPr>
          <p:cNvPicPr>
            <a:picLocks noChangeAspect="1"/>
          </p:cNvPicPr>
          <p:nvPr/>
        </p:nvPicPr>
        <p:blipFill>
          <a:blip r:embed="rId3"/>
          <a:stretch>
            <a:fillRect/>
          </a:stretch>
        </p:blipFill>
        <p:spPr>
          <a:xfrm>
            <a:off x="3577679" y="3651119"/>
            <a:ext cx="6106508" cy="3165915"/>
          </a:xfrm>
          <a:prstGeom prst="rect">
            <a:avLst/>
          </a:prstGeom>
        </p:spPr>
      </p:pic>
      <p:sp>
        <p:nvSpPr>
          <p:cNvPr id="6" name="TextBox 5">
            <a:extLst>
              <a:ext uri="{FF2B5EF4-FFF2-40B4-BE49-F238E27FC236}">
                <a16:creationId xmlns:a16="http://schemas.microsoft.com/office/drawing/2014/main" id="{7ADD2B1F-441A-439E-87F4-6F777BD0C79D}"/>
              </a:ext>
            </a:extLst>
          </p:cNvPr>
          <p:cNvSpPr txBox="1"/>
          <p:nvPr/>
        </p:nvSpPr>
        <p:spPr>
          <a:xfrm>
            <a:off x="552322" y="570733"/>
            <a:ext cx="277101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Waters company program</a:t>
            </a:r>
          </a:p>
        </p:txBody>
      </p:sp>
    </p:spTree>
    <p:extLst>
      <p:ext uri="{BB962C8B-B14F-4D97-AF65-F5344CB8AC3E}">
        <p14:creationId xmlns:p14="http://schemas.microsoft.com/office/powerpoint/2010/main" val="186389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855E8-9ED2-9975-425C-CBED9951A011}"/>
              </a:ext>
            </a:extLst>
          </p:cNvPr>
          <p:cNvPicPr>
            <a:picLocks noChangeAspect="1"/>
          </p:cNvPicPr>
          <p:nvPr/>
        </p:nvPicPr>
        <p:blipFill>
          <a:blip r:embed="rId2"/>
          <a:stretch>
            <a:fillRect/>
          </a:stretch>
        </p:blipFill>
        <p:spPr>
          <a:xfrm>
            <a:off x="1866900" y="1214402"/>
            <a:ext cx="8364086" cy="4951448"/>
          </a:xfrm>
          <a:prstGeom prst="rect">
            <a:avLst/>
          </a:prstGeom>
        </p:spPr>
      </p:pic>
      <p:sp>
        <p:nvSpPr>
          <p:cNvPr id="4" name="TextBox 3">
            <a:extLst>
              <a:ext uri="{FF2B5EF4-FFF2-40B4-BE49-F238E27FC236}">
                <a16:creationId xmlns:a16="http://schemas.microsoft.com/office/drawing/2014/main" id="{2EB75339-2418-66B0-DBFC-45DA3B9C1A11}"/>
              </a:ext>
            </a:extLst>
          </p:cNvPr>
          <p:cNvSpPr txBox="1"/>
          <p:nvPr/>
        </p:nvSpPr>
        <p:spPr>
          <a:xfrm>
            <a:off x="8343900" y="355600"/>
            <a:ext cx="2679700" cy="523220"/>
          </a:xfrm>
          <a:prstGeom prst="rect">
            <a:avLst/>
          </a:prstGeom>
          <a:noFill/>
        </p:spPr>
        <p:txBody>
          <a:bodyPr wrap="square" rtlCol="0">
            <a:spAutoFit/>
          </a:bodyPr>
          <a:lstStyle/>
          <a:p>
            <a:r>
              <a:rPr lang="en-US" sz="2800" b="1" dirty="0"/>
              <a:t>Agilent co.</a:t>
            </a:r>
          </a:p>
        </p:txBody>
      </p:sp>
    </p:spTree>
    <p:extLst>
      <p:ext uri="{BB962C8B-B14F-4D97-AF65-F5344CB8AC3E}">
        <p14:creationId xmlns:p14="http://schemas.microsoft.com/office/powerpoint/2010/main" val="317999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BF2AD-0BD2-4571-B6D9-F0551482F51F}"/>
              </a:ext>
            </a:extLst>
          </p:cNvPr>
          <p:cNvPicPr>
            <a:picLocks noChangeAspect="1"/>
          </p:cNvPicPr>
          <p:nvPr/>
        </p:nvPicPr>
        <p:blipFill>
          <a:blip r:embed="rId2"/>
          <a:stretch>
            <a:fillRect/>
          </a:stretch>
        </p:blipFill>
        <p:spPr>
          <a:xfrm>
            <a:off x="1540053" y="527774"/>
            <a:ext cx="8383500" cy="4903791"/>
          </a:xfrm>
          <a:prstGeom prst="rect">
            <a:avLst/>
          </a:prstGeom>
        </p:spPr>
      </p:pic>
      <p:sp>
        <p:nvSpPr>
          <p:cNvPr id="5" name="TextBox 4">
            <a:extLst>
              <a:ext uri="{FF2B5EF4-FFF2-40B4-BE49-F238E27FC236}">
                <a16:creationId xmlns:a16="http://schemas.microsoft.com/office/drawing/2014/main" id="{08ECB818-A5B9-4432-BCAA-8AAC8730AC34}"/>
              </a:ext>
            </a:extLst>
          </p:cNvPr>
          <p:cNvSpPr txBox="1"/>
          <p:nvPr/>
        </p:nvSpPr>
        <p:spPr>
          <a:xfrm>
            <a:off x="1343983" y="5608579"/>
            <a:ext cx="9015125" cy="523220"/>
          </a:xfrm>
          <a:prstGeom prst="rect">
            <a:avLst/>
          </a:prstGeom>
          <a:noFill/>
        </p:spPr>
        <p:txBody>
          <a:bodyPr wrap="square">
            <a:spAutoFit/>
          </a:bodyPr>
          <a:lstStyle/>
          <a:p>
            <a:r>
              <a:rPr lang="en-US" sz="2800" dirty="0"/>
              <a:t>System dwell volume determination for preparative systems.</a:t>
            </a:r>
          </a:p>
        </p:txBody>
      </p:sp>
    </p:spTree>
    <p:extLst>
      <p:ext uri="{BB962C8B-B14F-4D97-AF65-F5344CB8AC3E}">
        <p14:creationId xmlns:p14="http://schemas.microsoft.com/office/powerpoint/2010/main" val="286072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565A7-7A31-7209-5307-D90C384AEA74}"/>
              </a:ext>
            </a:extLst>
          </p:cNvPr>
          <p:cNvSpPr txBox="1"/>
          <p:nvPr/>
        </p:nvSpPr>
        <p:spPr>
          <a:xfrm>
            <a:off x="0" y="57150"/>
            <a:ext cx="12001500" cy="3730958"/>
          </a:xfrm>
          <a:prstGeom prst="rect">
            <a:avLst/>
          </a:prstGeom>
          <a:noFill/>
        </p:spPr>
        <p:txBody>
          <a:bodyPr wrap="square" rtlCol="0">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The process of developing a focused gradient </a:t>
            </a:r>
            <a:r>
              <a:rPr lang="en-US" sz="2000" dirty="0">
                <a:solidFill>
                  <a:srgbClr val="FF0000"/>
                </a:solidFill>
                <a:latin typeface="Times New Roman" panose="02020603050405020304" pitchFamily="18" charset="0"/>
                <a:cs typeface="Times New Roman" panose="02020603050405020304" pitchFamily="18" charset="0"/>
              </a:rPr>
              <a:t>stats</a:t>
            </a:r>
            <a:r>
              <a:rPr lang="en-US" sz="2000" dirty="0">
                <a:latin typeface="Times New Roman" panose="02020603050405020304" pitchFamily="18" charset="0"/>
                <a:cs typeface="Times New Roman" panose="02020603050405020304" pitchFamily="18" charset="0"/>
              </a:rPr>
              <a:t> with an </a:t>
            </a:r>
            <a:r>
              <a:rPr lang="en-US" sz="2000" u="sng" dirty="0">
                <a:latin typeface="Times New Roman" panose="02020603050405020304" pitchFamily="18" charset="0"/>
                <a:cs typeface="Times New Roman" panose="02020603050405020304" pitchFamily="18" charset="0"/>
              </a:rPr>
              <a:t>analytical focusing</a:t>
            </a:r>
            <a:r>
              <a:rPr lang="en-US" sz="2000" dirty="0">
                <a:latin typeface="Times New Roman" panose="02020603050405020304" pitchFamily="18" charset="0"/>
                <a:cs typeface="Times New Roman" panose="02020603050405020304" pitchFamily="18" charset="0"/>
              </a:rPr>
              <a:t> run using a linear gradient profile from 2 to 98% organic solvent. The analytical scouting run gives us the retention time of the </a:t>
            </a:r>
            <a:r>
              <a:rPr lang="en-US" sz="2000" dirty="0">
                <a:solidFill>
                  <a:srgbClr val="FF0000"/>
                </a:solidFill>
                <a:latin typeface="Times New Roman" panose="02020603050405020304" pitchFamily="18" charset="0"/>
                <a:cs typeface="Times New Roman" panose="02020603050405020304" pitchFamily="18" charset="0"/>
              </a:rPr>
              <a:t>target</a:t>
            </a:r>
            <a:r>
              <a:rPr lang="en-US" sz="2000" dirty="0">
                <a:latin typeface="Times New Roman" panose="02020603050405020304" pitchFamily="18" charset="0"/>
                <a:cs typeface="Times New Roman" panose="02020603050405020304" pitchFamily="18" charset="0"/>
              </a:rPr>
              <a:t> compound. The exact gradient conditions at elution of the individual target compound are calculated from  the result of scouting run when </a:t>
            </a:r>
            <a:r>
              <a:rPr lang="en-US" sz="2000" dirty="0">
                <a:solidFill>
                  <a:srgbClr val="FF0000"/>
                </a:solidFill>
                <a:latin typeface="Times New Roman" panose="02020603050405020304" pitchFamily="18" charset="0"/>
                <a:cs typeface="Times New Roman" panose="02020603050405020304" pitchFamily="18" charset="0"/>
              </a:rPr>
              <a:t>dwell volume </a:t>
            </a:r>
            <a:r>
              <a:rPr lang="en-US" sz="2000" dirty="0">
                <a:latin typeface="Times New Roman" panose="02020603050405020304" pitchFamily="18" charset="0"/>
                <a:cs typeface="Times New Roman" panose="02020603050405020304" pitchFamily="18" charset="0"/>
              </a:rPr>
              <a:t>and </a:t>
            </a:r>
            <a:r>
              <a:rPr lang="en-US" sz="2000" dirty="0">
                <a:solidFill>
                  <a:srgbClr val="FF0000"/>
                </a:solidFill>
                <a:latin typeface="Times New Roman" panose="02020603050405020304" pitchFamily="18" charset="0"/>
                <a:cs typeface="Times New Roman" panose="02020603050405020304" pitchFamily="18" charset="0"/>
              </a:rPr>
              <a:t>column dead volume</a:t>
            </a:r>
            <a:r>
              <a:rPr lang="en-US" sz="2000" dirty="0">
                <a:latin typeface="Times New Roman" panose="02020603050405020304" pitchFamily="18" charset="0"/>
                <a:cs typeface="Times New Roman" panose="02020603050405020304" pitchFamily="18" charset="0"/>
              </a:rPr>
              <a:t> of the system have been determined beforehand. </a:t>
            </a:r>
          </a:p>
          <a:p>
            <a:pPr algn="just">
              <a:lnSpc>
                <a:spcPct val="150000"/>
              </a:lnSpc>
            </a:pPr>
            <a:r>
              <a:rPr lang="en-US" sz="2000" dirty="0">
                <a:latin typeface="Times New Roman" panose="02020603050405020304" pitchFamily="18" charset="0"/>
                <a:cs typeface="Times New Roman" panose="02020603050405020304" pitchFamily="18" charset="0"/>
              </a:rPr>
              <a:t>The </a:t>
            </a:r>
            <a:r>
              <a:rPr lang="en-US" sz="2000" dirty="0">
                <a:solidFill>
                  <a:srgbClr val="FF0000"/>
                </a:solidFill>
                <a:latin typeface="Times New Roman" panose="02020603050405020304" pitchFamily="18" charset="0"/>
                <a:cs typeface="Times New Roman" panose="02020603050405020304" pitchFamily="18" charset="0"/>
              </a:rPr>
              <a:t>offset time </a:t>
            </a:r>
            <a:r>
              <a:rPr lang="en-US" sz="2000" dirty="0">
                <a:latin typeface="Times New Roman" panose="02020603050405020304" pitchFamily="18" charset="0"/>
                <a:cs typeface="Times New Roman" panose="02020603050405020304" pitchFamily="18" charset="0"/>
              </a:rPr>
              <a:t>between the programmed solvent and the actual solvent composition at the column head is calculated by dividing </a:t>
            </a:r>
            <a:r>
              <a:rPr lang="en-US" sz="2000" b="1" u="sng" dirty="0">
                <a:latin typeface="Times New Roman" panose="02020603050405020304" pitchFamily="18" charset="0"/>
                <a:cs typeface="Times New Roman" panose="02020603050405020304" pitchFamily="18" charset="0"/>
              </a:rPr>
              <a:t>combined</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void</a:t>
            </a:r>
            <a:r>
              <a:rPr lang="en-US" sz="2000" dirty="0">
                <a:latin typeface="Times New Roman" panose="02020603050405020304" pitchFamily="18" charset="0"/>
                <a:cs typeface="Times New Roman" panose="02020603050405020304" pitchFamily="18" charset="0"/>
              </a:rPr>
              <a:t> volume by the flow rate. The virtual elution point, which reflects the actual solvent composition when the peak has been detected is calculated by determination of the gradient composition after subtracting the offset time from the retention time.</a:t>
            </a:r>
            <a:r>
              <a:rPr lang="en-US" dirty="0"/>
              <a:t>	</a:t>
            </a:r>
          </a:p>
        </p:txBody>
      </p:sp>
    </p:spTree>
    <p:extLst>
      <p:ext uri="{BB962C8B-B14F-4D97-AF65-F5344CB8AC3E}">
        <p14:creationId xmlns:p14="http://schemas.microsoft.com/office/powerpoint/2010/main" val="33077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8F6B-C361-E63A-A749-C819EA27E489}"/>
              </a:ext>
            </a:extLst>
          </p:cNvPr>
          <p:cNvPicPr>
            <a:picLocks noChangeAspect="1"/>
          </p:cNvPicPr>
          <p:nvPr/>
        </p:nvPicPr>
        <p:blipFill>
          <a:blip r:embed="rId2"/>
          <a:stretch>
            <a:fillRect/>
          </a:stretch>
        </p:blipFill>
        <p:spPr>
          <a:xfrm>
            <a:off x="1693018" y="44450"/>
            <a:ext cx="7866163" cy="6858000"/>
          </a:xfrm>
          <a:prstGeom prst="rect">
            <a:avLst/>
          </a:prstGeom>
        </p:spPr>
      </p:pic>
      <p:sp>
        <p:nvSpPr>
          <p:cNvPr id="4" name="TextBox 3">
            <a:extLst>
              <a:ext uri="{FF2B5EF4-FFF2-40B4-BE49-F238E27FC236}">
                <a16:creationId xmlns:a16="http://schemas.microsoft.com/office/drawing/2014/main" id="{21D2800C-B126-DD1E-592B-A554F8D03678}"/>
              </a:ext>
            </a:extLst>
          </p:cNvPr>
          <p:cNvSpPr txBox="1"/>
          <p:nvPr/>
        </p:nvSpPr>
        <p:spPr>
          <a:xfrm>
            <a:off x="9950450" y="-57150"/>
            <a:ext cx="2679700" cy="523220"/>
          </a:xfrm>
          <a:prstGeom prst="rect">
            <a:avLst/>
          </a:prstGeom>
          <a:noFill/>
        </p:spPr>
        <p:txBody>
          <a:bodyPr wrap="square" rtlCol="0">
            <a:spAutoFit/>
          </a:bodyPr>
          <a:lstStyle/>
          <a:p>
            <a:r>
              <a:rPr lang="en-US" sz="2800" b="1" dirty="0"/>
              <a:t>Agilent co.</a:t>
            </a:r>
          </a:p>
        </p:txBody>
      </p:sp>
    </p:spTree>
    <p:extLst>
      <p:ext uri="{BB962C8B-B14F-4D97-AF65-F5344CB8AC3E}">
        <p14:creationId xmlns:p14="http://schemas.microsoft.com/office/powerpoint/2010/main" val="303527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0C1482-AC96-42BD-85D5-3D83B7B0323E}"/>
              </a:ext>
            </a:extLst>
          </p:cNvPr>
          <p:cNvPicPr>
            <a:picLocks noChangeAspect="1"/>
          </p:cNvPicPr>
          <p:nvPr/>
        </p:nvPicPr>
        <p:blipFill>
          <a:blip r:embed="rId2"/>
          <a:stretch>
            <a:fillRect/>
          </a:stretch>
        </p:blipFill>
        <p:spPr>
          <a:xfrm>
            <a:off x="946477" y="581002"/>
            <a:ext cx="10299045" cy="5462793"/>
          </a:xfrm>
          <a:prstGeom prst="rect">
            <a:avLst/>
          </a:prstGeom>
        </p:spPr>
      </p:pic>
    </p:spTree>
    <p:extLst>
      <p:ext uri="{BB962C8B-B14F-4D97-AF65-F5344CB8AC3E}">
        <p14:creationId xmlns:p14="http://schemas.microsoft.com/office/powerpoint/2010/main" val="230294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40632-9857-B993-9B07-9B178C3E6254}"/>
              </a:ext>
            </a:extLst>
          </p:cNvPr>
          <p:cNvPicPr>
            <a:picLocks noChangeAspect="1"/>
          </p:cNvPicPr>
          <p:nvPr/>
        </p:nvPicPr>
        <p:blipFill>
          <a:blip r:embed="rId2"/>
          <a:stretch>
            <a:fillRect/>
          </a:stretch>
        </p:blipFill>
        <p:spPr>
          <a:xfrm>
            <a:off x="1498600" y="628098"/>
            <a:ext cx="7997687" cy="5042452"/>
          </a:xfrm>
          <a:prstGeom prst="rect">
            <a:avLst/>
          </a:prstGeom>
        </p:spPr>
      </p:pic>
      <p:sp>
        <p:nvSpPr>
          <p:cNvPr id="4" name="TextBox 3">
            <a:extLst>
              <a:ext uri="{FF2B5EF4-FFF2-40B4-BE49-F238E27FC236}">
                <a16:creationId xmlns:a16="http://schemas.microsoft.com/office/drawing/2014/main" id="{BEBE98A9-2B7F-C39B-4F08-A1191BFAB55C}"/>
              </a:ext>
            </a:extLst>
          </p:cNvPr>
          <p:cNvSpPr txBox="1"/>
          <p:nvPr/>
        </p:nvSpPr>
        <p:spPr>
          <a:xfrm>
            <a:off x="1911350" y="5943600"/>
            <a:ext cx="7005957" cy="646331"/>
          </a:xfrm>
          <a:prstGeom prst="rect">
            <a:avLst/>
          </a:prstGeom>
          <a:noFill/>
        </p:spPr>
        <p:txBody>
          <a:bodyPr wrap="none" rtlCol="0">
            <a:spAutoFit/>
          </a:bodyPr>
          <a:lstStyle/>
          <a:p>
            <a:r>
              <a:rPr lang="en-US" dirty="0"/>
              <a:t>Focused gradient profiles for target compounds with different polarities. </a:t>
            </a:r>
          </a:p>
          <a:p>
            <a:r>
              <a:rPr lang="en-US" dirty="0"/>
              <a:t>The dashed line represents an alternative step-gradient profile.</a:t>
            </a:r>
          </a:p>
        </p:txBody>
      </p:sp>
      <p:sp>
        <p:nvSpPr>
          <p:cNvPr id="5" name="TextBox 4">
            <a:extLst>
              <a:ext uri="{FF2B5EF4-FFF2-40B4-BE49-F238E27FC236}">
                <a16:creationId xmlns:a16="http://schemas.microsoft.com/office/drawing/2014/main" id="{91AE048E-3421-EFED-2C54-267EF4487DCD}"/>
              </a:ext>
            </a:extLst>
          </p:cNvPr>
          <p:cNvSpPr txBox="1"/>
          <p:nvPr/>
        </p:nvSpPr>
        <p:spPr>
          <a:xfrm>
            <a:off x="9950450" y="-57150"/>
            <a:ext cx="2679700" cy="523220"/>
          </a:xfrm>
          <a:prstGeom prst="rect">
            <a:avLst/>
          </a:prstGeom>
          <a:noFill/>
        </p:spPr>
        <p:txBody>
          <a:bodyPr wrap="square" rtlCol="0">
            <a:spAutoFit/>
          </a:bodyPr>
          <a:lstStyle/>
          <a:p>
            <a:r>
              <a:rPr lang="en-US" sz="2800" b="1" dirty="0"/>
              <a:t>Agilent co.</a:t>
            </a:r>
          </a:p>
        </p:txBody>
      </p:sp>
    </p:spTree>
    <p:extLst>
      <p:ext uri="{BB962C8B-B14F-4D97-AF65-F5344CB8AC3E}">
        <p14:creationId xmlns:p14="http://schemas.microsoft.com/office/powerpoint/2010/main" val="352628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05" y="84394"/>
            <a:ext cx="10972800" cy="1143000"/>
          </a:xfrm>
        </p:spPr>
        <p:txBody>
          <a:bodyPr rtlCol="0">
            <a:normAutofit fontScale="90000"/>
          </a:bodyPr>
          <a:lstStyle/>
          <a:p>
            <a:pPr>
              <a:defRPr/>
            </a:pPr>
            <a:r>
              <a:rPr lang="en-US" b="1" dirty="0"/>
              <a:t>Recycling Development</a:t>
            </a:r>
            <a:br>
              <a:rPr lang="en-US" b="1" dirty="0"/>
            </a:br>
            <a:endParaRPr lang="en-US" dirty="0"/>
          </a:p>
        </p:txBody>
      </p:sp>
      <p:pic>
        <p:nvPicPr>
          <p:cNvPr id="37891" name="Picture 2"/>
          <p:cNvPicPr>
            <a:picLocks noGrp="1" noChangeAspect="1" noChangeArrowheads="1"/>
          </p:cNvPicPr>
          <p:nvPr>
            <p:ph idx="1"/>
          </p:nvPr>
        </p:nvPicPr>
        <p:blipFill>
          <a:blip r:embed="rId2"/>
          <a:srcRect/>
          <a:stretch>
            <a:fillRect/>
          </a:stretch>
        </p:blipFill>
        <p:spPr>
          <a:xfrm>
            <a:off x="0" y="1277020"/>
            <a:ext cx="5203182" cy="3964446"/>
          </a:xfrm>
        </p:spPr>
      </p:pic>
      <p:pic>
        <p:nvPicPr>
          <p:cNvPr id="37892" name="Picture 3"/>
          <p:cNvPicPr>
            <a:picLocks noChangeAspect="1" noChangeArrowheads="1"/>
          </p:cNvPicPr>
          <p:nvPr/>
        </p:nvPicPr>
        <p:blipFill>
          <a:blip r:embed="rId3"/>
          <a:srcRect/>
          <a:stretch>
            <a:fillRect/>
          </a:stretch>
        </p:blipFill>
        <p:spPr bwMode="auto">
          <a:xfrm>
            <a:off x="5561220" y="2879124"/>
            <a:ext cx="6630779" cy="4000529"/>
          </a:xfrm>
          <a:prstGeom prst="rect">
            <a:avLst/>
          </a:prstGeom>
          <a:noFill/>
          <a:ln w="9525">
            <a:noFill/>
            <a:miter lim="800000"/>
            <a:headEnd/>
            <a:tailEnd/>
          </a:ln>
        </p:spPr>
      </p:pic>
    </p:spTree>
    <p:extLst>
      <p:ext uri="{BB962C8B-B14F-4D97-AF65-F5344CB8AC3E}">
        <p14:creationId xmlns:p14="http://schemas.microsoft.com/office/powerpoint/2010/main" val="5738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barn(inVertical)">
                                      <p:cBhvr>
                                        <p:cTn id="7"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a:srcRect/>
          <a:stretch>
            <a:fillRect/>
          </a:stretch>
        </p:blipFill>
        <p:spPr>
          <a:xfrm>
            <a:off x="6577014" y="345646"/>
            <a:ext cx="4783136" cy="5863134"/>
          </a:xfrm>
        </p:spPr>
      </p:pic>
      <p:pic>
        <p:nvPicPr>
          <p:cNvPr id="38915" name="Picture 4"/>
          <p:cNvPicPr>
            <a:picLocks noChangeAspect="1" noChangeArrowheads="1"/>
          </p:cNvPicPr>
          <p:nvPr/>
        </p:nvPicPr>
        <p:blipFill>
          <a:blip r:embed="rId3"/>
          <a:srcRect/>
          <a:stretch>
            <a:fillRect/>
          </a:stretch>
        </p:blipFill>
        <p:spPr bwMode="auto">
          <a:xfrm>
            <a:off x="565150" y="107951"/>
            <a:ext cx="5399088" cy="6500181"/>
          </a:xfrm>
          <a:prstGeom prst="rect">
            <a:avLst/>
          </a:prstGeom>
          <a:noFill/>
          <a:ln w="9525">
            <a:noFill/>
            <a:miter lim="800000"/>
            <a:headEnd/>
            <a:tailEnd/>
          </a:ln>
        </p:spPr>
      </p:pic>
    </p:spTree>
    <p:extLst>
      <p:ext uri="{BB962C8B-B14F-4D97-AF65-F5344CB8AC3E}">
        <p14:creationId xmlns:p14="http://schemas.microsoft.com/office/powerpoint/2010/main" val="148285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1F469-6DBC-45F1-8992-8009C87545CE}"/>
              </a:ext>
            </a:extLst>
          </p:cNvPr>
          <p:cNvPicPr>
            <a:picLocks noChangeAspect="1"/>
          </p:cNvPicPr>
          <p:nvPr/>
        </p:nvPicPr>
        <p:blipFill>
          <a:blip r:embed="rId2"/>
          <a:stretch>
            <a:fillRect/>
          </a:stretch>
        </p:blipFill>
        <p:spPr>
          <a:xfrm>
            <a:off x="460268" y="2652371"/>
            <a:ext cx="11113949" cy="3665580"/>
          </a:xfrm>
          <a:prstGeom prst="rect">
            <a:avLst/>
          </a:prstGeom>
        </p:spPr>
      </p:pic>
      <p:pic>
        <p:nvPicPr>
          <p:cNvPr id="9" name="Picture 8">
            <a:extLst>
              <a:ext uri="{FF2B5EF4-FFF2-40B4-BE49-F238E27FC236}">
                <a16:creationId xmlns:a16="http://schemas.microsoft.com/office/drawing/2014/main" id="{C365450C-4C6D-471A-B69B-99913D277FAA}"/>
              </a:ext>
            </a:extLst>
          </p:cNvPr>
          <p:cNvPicPr>
            <a:picLocks noChangeAspect="1"/>
          </p:cNvPicPr>
          <p:nvPr/>
        </p:nvPicPr>
        <p:blipFill>
          <a:blip r:embed="rId3"/>
          <a:stretch>
            <a:fillRect/>
          </a:stretch>
        </p:blipFill>
        <p:spPr>
          <a:xfrm>
            <a:off x="3123689" y="0"/>
            <a:ext cx="3867320" cy="2565600"/>
          </a:xfrm>
          <a:prstGeom prst="rect">
            <a:avLst/>
          </a:prstGeom>
        </p:spPr>
      </p:pic>
      <p:sp>
        <p:nvSpPr>
          <p:cNvPr id="11" name="TextBox 10">
            <a:extLst>
              <a:ext uri="{FF2B5EF4-FFF2-40B4-BE49-F238E27FC236}">
                <a16:creationId xmlns:a16="http://schemas.microsoft.com/office/drawing/2014/main" id="{C9F36BED-9758-4935-9744-9C73ECEEE6E0}"/>
              </a:ext>
            </a:extLst>
          </p:cNvPr>
          <p:cNvSpPr txBox="1"/>
          <p:nvPr/>
        </p:nvSpPr>
        <p:spPr>
          <a:xfrm>
            <a:off x="7842976" y="6550223"/>
            <a:ext cx="4516767" cy="307777"/>
          </a:xfrm>
          <a:prstGeom prst="rect">
            <a:avLst/>
          </a:prstGeom>
          <a:noFill/>
        </p:spPr>
        <p:txBody>
          <a:bodyPr wrap="square">
            <a:spAutoFit/>
          </a:bodyPr>
          <a:lstStyle/>
          <a:p>
            <a:r>
              <a:rPr lang="en-US" sz="1400" dirty="0"/>
              <a:t>S. </a:t>
            </a:r>
            <a:r>
              <a:rPr lang="en-US" sz="1400" dirty="0" err="1"/>
              <a:t>Mollayi</a:t>
            </a:r>
            <a:r>
              <a:rPr lang="en-US" sz="1400" dirty="0"/>
              <a:t>, et al, Acta </a:t>
            </a:r>
            <a:r>
              <a:rPr lang="en-US" sz="1400" dirty="0" err="1"/>
              <a:t>Chromatographia</a:t>
            </a:r>
            <a:r>
              <a:rPr lang="en-US" sz="1400" dirty="0"/>
              <a:t>, 27 (2015) 387-398. </a:t>
            </a:r>
          </a:p>
        </p:txBody>
      </p:sp>
    </p:spTree>
    <p:extLst>
      <p:ext uri="{BB962C8B-B14F-4D97-AF65-F5344CB8AC3E}">
        <p14:creationId xmlns:p14="http://schemas.microsoft.com/office/powerpoint/2010/main" val="15071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11" y="0"/>
            <a:ext cx="9950493" cy="1143000"/>
          </a:xfrm>
        </p:spPr>
        <p:txBody>
          <a:bodyPr rtlCol="0">
            <a:normAutofit fontScale="90000"/>
          </a:bodyPr>
          <a:lstStyle/>
          <a:p>
            <a:pPr fontAlgn="auto">
              <a:spcAft>
                <a:spcPts val="0"/>
              </a:spcAft>
              <a:defRPr/>
            </a:pPr>
            <a:r>
              <a:rPr lang="en-US" b="1" dirty="0"/>
              <a:t> THEORETICAL CONSIDERATIONS IN SCALE-UP</a:t>
            </a:r>
            <a:br>
              <a:rPr lang="en-US" b="1" dirty="0"/>
            </a:br>
            <a:endParaRPr lang="en-US" dirty="0"/>
          </a:p>
        </p:txBody>
      </p:sp>
      <p:sp>
        <p:nvSpPr>
          <p:cNvPr id="7171" name="Content Placeholder 2"/>
          <p:cNvSpPr>
            <a:spLocks noGrp="1"/>
          </p:cNvSpPr>
          <p:nvPr>
            <p:ph idx="1"/>
          </p:nvPr>
        </p:nvSpPr>
        <p:spPr>
          <a:xfrm>
            <a:off x="0" y="776321"/>
            <a:ext cx="12175635" cy="4525963"/>
          </a:xfrm>
        </p:spPr>
        <p:txBody>
          <a:bodyPr/>
          <a:lstStyle/>
          <a:p>
            <a:pPr algn="just">
              <a:lnSpc>
                <a:spcPct val="150000"/>
              </a:lnSpc>
              <a:buNone/>
            </a:pPr>
            <a:r>
              <a:rPr lang="en-US" sz="2000" dirty="0">
                <a:latin typeface="Times New Roman" panose="02020603050405020304" pitchFamily="18" charset="0"/>
                <a:cs typeface="Times New Roman" pitchFamily="18" charset="0"/>
              </a:rPr>
              <a:t>In order to have a successful scale-up it is desirable to maintain </a:t>
            </a:r>
            <a:r>
              <a:rPr lang="en-US" sz="2000" b="1" dirty="0">
                <a:latin typeface="Times New Roman" panose="02020603050405020304" pitchFamily="18" charset="0"/>
                <a:cs typeface="Times New Roman" pitchFamily="18" charset="0"/>
              </a:rPr>
              <a:t>kinetic</a:t>
            </a:r>
            <a:r>
              <a:rPr lang="en-US" sz="2000" dirty="0">
                <a:latin typeface="Times New Roman" panose="02020603050405020304" pitchFamily="18" charset="0"/>
                <a:cs typeface="Times New Roman" pitchFamily="18" charset="0"/>
              </a:rPr>
              <a:t> (particle size, pore size, ligand chemistry, temperature and mobile phase) and </a:t>
            </a:r>
            <a:r>
              <a:rPr lang="en-US" sz="2000" b="1" dirty="0">
                <a:latin typeface="Times New Roman" panose="02020603050405020304" pitchFamily="18" charset="0"/>
                <a:cs typeface="Times New Roman" pitchFamily="18" charset="0"/>
              </a:rPr>
              <a:t>dynamic</a:t>
            </a:r>
            <a:r>
              <a:rPr lang="en-US" sz="2000" dirty="0">
                <a:latin typeface="Times New Roman" panose="02020603050405020304" pitchFamily="18" charset="0"/>
                <a:cs typeface="Times New Roman" pitchFamily="18" charset="0"/>
              </a:rPr>
              <a:t> (bed height, flow velocity and packing density) </a:t>
            </a:r>
            <a:r>
              <a:rPr lang="en-US" sz="2000" dirty="0">
                <a:solidFill>
                  <a:srgbClr val="FF0000"/>
                </a:solidFill>
                <a:latin typeface="Times New Roman" panose="02020603050405020304" pitchFamily="18" charset="0"/>
                <a:cs typeface="Times New Roman" pitchFamily="18" charset="0"/>
              </a:rPr>
              <a:t>equivalence</a:t>
            </a:r>
            <a:r>
              <a:rPr lang="en-US" sz="2000" dirty="0">
                <a:latin typeface="Times New Roman" panose="02020603050405020304" pitchFamily="18" charset="0"/>
                <a:cs typeface="Times New Roman" pitchFamily="18" charset="0"/>
              </a:rPr>
              <a:t> between the chromatography columns used in the laboratory and the pilot plant. This objective can be accomplished by using identical stationary and mobile phases in the two columns and operating them at identical bed height, linear flow velocity, protein loading (mg protein per mL of resin), feed conditions, gradient length, and gradient slope. </a:t>
            </a:r>
            <a:r>
              <a:rPr lang="en-US" sz="2000" dirty="0">
                <a:solidFill>
                  <a:schemeClr val="tx1">
                    <a:lumMod val="65000"/>
                    <a:lumOff val="35000"/>
                  </a:schemeClr>
                </a:solidFill>
                <a:latin typeface="Times New Roman" panose="02020603050405020304" pitchFamily="18" charset="0"/>
                <a:cs typeface="Times New Roman" pitchFamily="18" charset="0"/>
              </a:rPr>
              <a:t>The most common procedure used to increase column volume is to increase the </a:t>
            </a:r>
            <a:r>
              <a:rPr lang="en-US" sz="2000" dirty="0">
                <a:solidFill>
                  <a:srgbClr val="FF0000"/>
                </a:solidFill>
                <a:latin typeface="Times New Roman" panose="02020603050405020304" pitchFamily="18" charset="0"/>
                <a:cs typeface="Times New Roman" panose="02020603050405020304" pitchFamily="18" charset="0"/>
              </a:rPr>
              <a:t>column diameter </a:t>
            </a:r>
            <a:r>
              <a:rPr lang="en-US" sz="2000" dirty="0">
                <a:solidFill>
                  <a:schemeClr val="tx1">
                    <a:lumMod val="65000"/>
                    <a:lumOff val="35000"/>
                  </a:schemeClr>
                </a:solidFill>
                <a:latin typeface="Times New Roman" pitchFamily="18" charset="0"/>
                <a:cs typeface="Times New Roman" pitchFamily="18" charset="0"/>
              </a:rPr>
              <a:t>so that the column volume increases proportion at el.</a:t>
            </a:r>
          </a:p>
          <a:p>
            <a:pPr algn="just">
              <a:buNone/>
            </a:pPr>
            <a:endParaRPr lang="en-US" sz="1800" dirty="0">
              <a:latin typeface="Times New Roman" pitchFamily="18" charset="0"/>
              <a:cs typeface="Times New Roman" pitchFamily="18" charset="0"/>
            </a:endParaRPr>
          </a:p>
          <a:p>
            <a:pPr algn="just">
              <a:buNone/>
            </a:pPr>
            <a:endParaRPr lang="en-US" sz="1800" dirty="0">
              <a:latin typeface="Times New Roman" pitchFamily="18" charset="0"/>
              <a:cs typeface="Times New Roman" pitchFamily="18" charset="0"/>
            </a:endParaRPr>
          </a:p>
          <a:p>
            <a:pPr algn="just">
              <a:buNone/>
            </a:pPr>
            <a:endParaRPr lang="en-US" sz="1800" dirty="0">
              <a:latin typeface="Times New Roman" pitchFamily="18" charset="0"/>
              <a:cs typeface="Times New Roman" pitchFamily="18" charset="0"/>
            </a:endParaRPr>
          </a:p>
        </p:txBody>
      </p:sp>
      <p:pic>
        <p:nvPicPr>
          <p:cNvPr id="7172" name="Picture 2"/>
          <p:cNvPicPr>
            <a:picLocks noChangeAspect="1" noChangeArrowheads="1"/>
          </p:cNvPicPr>
          <p:nvPr/>
        </p:nvPicPr>
        <p:blipFill>
          <a:blip r:embed="rId2"/>
          <a:srcRect/>
          <a:stretch>
            <a:fillRect/>
          </a:stretch>
        </p:blipFill>
        <p:spPr bwMode="auto">
          <a:xfrm>
            <a:off x="1540365" y="4109898"/>
            <a:ext cx="9342939" cy="259570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10095C90-7761-4E3B-B312-2E0A28CF4A9D}"/>
              </a:ext>
            </a:extLst>
          </p:cNvPr>
          <p:cNvSpPr>
            <a:spLocks noGrp="1"/>
          </p:cNvSpPr>
          <p:nvPr>
            <p:ph type="ctrTitle"/>
          </p:nvPr>
        </p:nvSpPr>
        <p:spPr/>
        <p:txBody>
          <a:bodyPr/>
          <a:lstStyle/>
          <a:p>
            <a:pPr eaLnBrk="1" hangingPunct="1"/>
            <a:r>
              <a:rPr lang="en-US" altLang="en-US" sz="6000"/>
              <a:t>LC × LC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F800DD0-82DB-44D2-A08D-2944C0AC39E0}"/>
              </a:ext>
            </a:extLst>
          </p:cNvPr>
          <p:cNvSpPr>
            <a:spLocks noGrp="1"/>
          </p:cNvSpPr>
          <p:nvPr>
            <p:ph type="title"/>
          </p:nvPr>
        </p:nvSpPr>
        <p:spPr/>
        <p:txBody>
          <a:bodyPr/>
          <a:lstStyle/>
          <a:p>
            <a:pPr eaLnBrk="1" hangingPunct="1"/>
            <a:r>
              <a:rPr lang="en-US" altLang="en-US" sz="3200"/>
              <a:t>Multi-modal and mixed-bed separations are often confused.</a:t>
            </a:r>
          </a:p>
        </p:txBody>
      </p:sp>
      <p:sp>
        <p:nvSpPr>
          <p:cNvPr id="5123" name="Content Placeholder 2">
            <a:extLst>
              <a:ext uri="{FF2B5EF4-FFF2-40B4-BE49-F238E27FC236}">
                <a16:creationId xmlns:a16="http://schemas.microsoft.com/office/drawing/2014/main" id="{1B54A291-C26D-405F-9DA6-263BA4C4D751}"/>
              </a:ext>
            </a:extLst>
          </p:cNvPr>
          <p:cNvSpPr>
            <a:spLocks noGrp="1"/>
          </p:cNvSpPr>
          <p:nvPr>
            <p:ph idx="1"/>
          </p:nvPr>
        </p:nvSpPr>
        <p:spPr>
          <a:xfrm>
            <a:off x="104328" y="1600201"/>
            <a:ext cx="11985390" cy="4525963"/>
          </a:xfrm>
        </p:spPr>
        <p:txBody>
          <a:bodyPr/>
          <a:lstStyle/>
          <a:p>
            <a:pPr algn="just" eaLnBrk="1" hangingPunct="1"/>
            <a:r>
              <a:rPr lang="en-US" altLang="en-US" sz="2400" dirty="0"/>
              <a:t>2D LC or LC×LC method which either combination of two columns with different stationary phases or by use of two columns with the same stationary phase running under different mobile phases.</a:t>
            </a:r>
          </a:p>
          <a:p>
            <a:pPr eaLnBrk="1" hangingPunct="1">
              <a:buFont typeface="Arial" panose="020B0604020202020204" pitchFamily="34" charset="0"/>
              <a:buNone/>
            </a:pPr>
            <a:endParaRPr lang="en-US" altLang="en-US" sz="2400" dirty="0"/>
          </a:p>
          <a:p>
            <a:pPr algn="just" eaLnBrk="1" hangingPunct="1"/>
            <a:r>
              <a:rPr lang="en-US" altLang="en-US" sz="2400" i="1" dirty="0"/>
              <a:t>Mixed-bed stationary phases where a mixture of two </a:t>
            </a:r>
            <a:r>
              <a:rPr lang="en-US" altLang="en-US" sz="2400" dirty="0"/>
              <a:t>stationary phases are packed into a single column (or columns are coupled), or where the stationary phase shows multiple retention mechanisms.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5A1B316F-8939-45A3-94CE-F13C55386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348" y="395363"/>
            <a:ext cx="9410210" cy="489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Rectangle 1">
            <a:extLst>
              <a:ext uri="{FF2B5EF4-FFF2-40B4-BE49-F238E27FC236}">
                <a16:creationId xmlns:a16="http://schemas.microsoft.com/office/drawing/2014/main" id="{AC20AA80-A3D0-45BE-AEAF-2319F7F45F1A}"/>
              </a:ext>
            </a:extLst>
          </p:cNvPr>
          <p:cNvSpPr>
            <a:spLocks noChangeArrowheads="1"/>
          </p:cNvSpPr>
          <p:nvPr/>
        </p:nvSpPr>
        <p:spPr bwMode="auto">
          <a:xfrm>
            <a:off x="2339306" y="5740795"/>
            <a:ext cx="709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dirty="0">
                <a:solidFill>
                  <a:prstClr val="black"/>
                </a:solidFill>
                <a:latin typeface="Arial" panose="020B0604020202020204" pitchFamily="34" charset="0"/>
                <a:cs typeface="Arial" panose="020B0604020202020204" pitchFamily="34" charset="0"/>
              </a:rPr>
              <a:t>Column combinations in </a:t>
            </a:r>
            <a:r>
              <a:rPr lang="en-US" altLang="en-US" sz="1800" dirty="0" err="1">
                <a:solidFill>
                  <a:prstClr val="black"/>
                </a:solidFill>
                <a:latin typeface="Arial" panose="020B0604020202020204" pitchFamily="34" charset="0"/>
                <a:cs typeface="Arial" panose="020B0604020202020204" pitchFamily="34" charset="0"/>
              </a:rPr>
              <a:t>LCxLC</a:t>
            </a:r>
            <a:r>
              <a:rPr lang="en-US" altLang="en-US" sz="1800" dirty="0">
                <a:solidFill>
                  <a:prstClr val="black"/>
                </a:solidFill>
                <a:latin typeface="Arial" panose="020B0604020202020204" pitchFamily="34" charset="0"/>
                <a:cs typeface="Arial" panose="020B0604020202020204" pitchFamily="34" charset="0"/>
              </a:rPr>
              <a:t> systems (up to May 2014)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96A612A-3ACD-4608-ADC3-9D5FF809B2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7351" y="3984626"/>
            <a:ext cx="6645275" cy="2873375"/>
          </a:xfrm>
          <a:noFill/>
        </p:spPr>
      </p:pic>
      <p:pic>
        <p:nvPicPr>
          <p:cNvPr id="11267" name="Picture 2">
            <a:extLst>
              <a:ext uri="{FF2B5EF4-FFF2-40B4-BE49-F238E27FC236}">
                <a16:creationId xmlns:a16="http://schemas.microsoft.com/office/drawing/2014/main" id="{0FF98ECD-5547-41E2-AB9D-C63310DB6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9" y="-26988"/>
            <a:ext cx="6435725" cy="287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64DA0-B6C4-468A-B529-C888A6FE4AF8}"/>
              </a:ext>
            </a:extLst>
          </p:cNvPr>
          <p:cNvPicPr>
            <a:picLocks noChangeAspect="1"/>
          </p:cNvPicPr>
          <p:nvPr/>
        </p:nvPicPr>
        <p:blipFill>
          <a:blip r:embed="rId2"/>
          <a:stretch>
            <a:fillRect/>
          </a:stretch>
        </p:blipFill>
        <p:spPr>
          <a:xfrm>
            <a:off x="6782146" y="3621467"/>
            <a:ext cx="4335291" cy="2633073"/>
          </a:xfrm>
          <a:prstGeom prst="rect">
            <a:avLst/>
          </a:prstGeom>
        </p:spPr>
      </p:pic>
      <p:pic>
        <p:nvPicPr>
          <p:cNvPr id="7" name="Picture 6">
            <a:extLst>
              <a:ext uri="{FF2B5EF4-FFF2-40B4-BE49-F238E27FC236}">
                <a16:creationId xmlns:a16="http://schemas.microsoft.com/office/drawing/2014/main" id="{8395D7A7-C467-4EF5-A488-9A4EF6396C00}"/>
              </a:ext>
            </a:extLst>
          </p:cNvPr>
          <p:cNvPicPr>
            <a:picLocks noChangeAspect="1"/>
          </p:cNvPicPr>
          <p:nvPr/>
        </p:nvPicPr>
        <p:blipFill>
          <a:blip r:embed="rId3"/>
          <a:stretch>
            <a:fillRect/>
          </a:stretch>
        </p:blipFill>
        <p:spPr>
          <a:xfrm>
            <a:off x="80430" y="135012"/>
            <a:ext cx="4338147" cy="2640611"/>
          </a:xfrm>
          <a:prstGeom prst="rect">
            <a:avLst/>
          </a:prstGeom>
        </p:spPr>
      </p:pic>
      <p:sp>
        <p:nvSpPr>
          <p:cNvPr id="9" name="TextBox 8">
            <a:extLst>
              <a:ext uri="{FF2B5EF4-FFF2-40B4-BE49-F238E27FC236}">
                <a16:creationId xmlns:a16="http://schemas.microsoft.com/office/drawing/2014/main" id="{6E197EEC-587E-4798-8C4F-7B57D480E5FB}"/>
              </a:ext>
            </a:extLst>
          </p:cNvPr>
          <p:cNvSpPr txBox="1"/>
          <p:nvPr/>
        </p:nvSpPr>
        <p:spPr>
          <a:xfrm>
            <a:off x="596367" y="2454264"/>
            <a:ext cx="6201350" cy="369332"/>
          </a:xfrm>
          <a:prstGeom prst="rect">
            <a:avLst/>
          </a:prstGeom>
          <a:noFill/>
        </p:spPr>
        <p:txBody>
          <a:bodyPr wrap="square">
            <a:spAutoFit/>
          </a:bodyPr>
          <a:lstStyle/>
          <a:p>
            <a:r>
              <a:rPr lang="en-US" dirty="0"/>
              <a:t>Paclitaxel structure</a:t>
            </a:r>
          </a:p>
        </p:txBody>
      </p:sp>
      <p:pic>
        <p:nvPicPr>
          <p:cNvPr id="11" name="Picture 10">
            <a:extLst>
              <a:ext uri="{FF2B5EF4-FFF2-40B4-BE49-F238E27FC236}">
                <a16:creationId xmlns:a16="http://schemas.microsoft.com/office/drawing/2014/main" id="{7345C70F-D3EF-4FAD-A449-44571445EAD5}"/>
              </a:ext>
            </a:extLst>
          </p:cNvPr>
          <p:cNvPicPr>
            <a:picLocks noChangeAspect="1"/>
          </p:cNvPicPr>
          <p:nvPr/>
        </p:nvPicPr>
        <p:blipFill>
          <a:blip r:embed="rId4"/>
          <a:stretch>
            <a:fillRect/>
          </a:stretch>
        </p:blipFill>
        <p:spPr>
          <a:xfrm>
            <a:off x="4713149" y="274952"/>
            <a:ext cx="4134459" cy="2290779"/>
          </a:xfrm>
          <a:prstGeom prst="rect">
            <a:avLst/>
          </a:prstGeom>
        </p:spPr>
      </p:pic>
      <p:pic>
        <p:nvPicPr>
          <p:cNvPr id="15" name="Picture 14">
            <a:extLst>
              <a:ext uri="{FF2B5EF4-FFF2-40B4-BE49-F238E27FC236}">
                <a16:creationId xmlns:a16="http://schemas.microsoft.com/office/drawing/2014/main" id="{FDC803D9-83C8-4C12-9138-0A9E9C6A7E11}"/>
              </a:ext>
            </a:extLst>
          </p:cNvPr>
          <p:cNvPicPr>
            <a:picLocks noChangeAspect="1"/>
          </p:cNvPicPr>
          <p:nvPr/>
        </p:nvPicPr>
        <p:blipFill>
          <a:blip r:embed="rId5"/>
          <a:stretch>
            <a:fillRect/>
          </a:stretch>
        </p:blipFill>
        <p:spPr>
          <a:xfrm>
            <a:off x="8949792" y="274952"/>
            <a:ext cx="2934712" cy="2290780"/>
          </a:xfrm>
          <a:prstGeom prst="rect">
            <a:avLst/>
          </a:prstGeom>
        </p:spPr>
      </p:pic>
      <p:sp>
        <p:nvSpPr>
          <p:cNvPr id="17" name="TextBox 16">
            <a:extLst>
              <a:ext uri="{FF2B5EF4-FFF2-40B4-BE49-F238E27FC236}">
                <a16:creationId xmlns:a16="http://schemas.microsoft.com/office/drawing/2014/main" id="{952B98F2-091D-43DB-A74E-EE6EFC7C76B5}"/>
              </a:ext>
            </a:extLst>
          </p:cNvPr>
          <p:cNvSpPr txBox="1"/>
          <p:nvPr/>
        </p:nvSpPr>
        <p:spPr>
          <a:xfrm>
            <a:off x="4713149" y="2871688"/>
            <a:ext cx="7398421" cy="307777"/>
          </a:xfrm>
          <a:prstGeom prst="rect">
            <a:avLst/>
          </a:prstGeom>
          <a:noFill/>
        </p:spPr>
        <p:txBody>
          <a:bodyPr wrap="square">
            <a:spAutoFit/>
          </a:bodyPr>
          <a:lstStyle/>
          <a:p>
            <a:r>
              <a:rPr lang="en-US" sz="1400" dirty="0"/>
              <a:t>A. Ghassempour, et al., Journal of Liquid Chromatography &amp; Related Technology, 31(2008) 382-394.</a:t>
            </a:r>
          </a:p>
        </p:txBody>
      </p:sp>
      <p:sp>
        <p:nvSpPr>
          <p:cNvPr id="19" name="TextBox 18">
            <a:extLst>
              <a:ext uri="{FF2B5EF4-FFF2-40B4-BE49-F238E27FC236}">
                <a16:creationId xmlns:a16="http://schemas.microsoft.com/office/drawing/2014/main" id="{E0BB1404-46B9-4CD7-ABDF-D2DD3D1E209A}"/>
              </a:ext>
            </a:extLst>
          </p:cNvPr>
          <p:cNvSpPr txBox="1"/>
          <p:nvPr/>
        </p:nvSpPr>
        <p:spPr>
          <a:xfrm>
            <a:off x="4504346" y="6389055"/>
            <a:ext cx="7816026" cy="307777"/>
          </a:xfrm>
          <a:prstGeom prst="rect">
            <a:avLst/>
          </a:prstGeom>
          <a:noFill/>
        </p:spPr>
        <p:txBody>
          <a:bodyPr wrap="square">
            <a:spAutoFit/>
          </a:bodyPr>
          <a:lstStyle/>
          <a:p>
            <a:r>
              <a:rPr lang="en-US" sz="1400" dirty="0"/>
              <a:t>A. Ghassempour, et al., Journal of Liquid Chromatography &amp; Related Technologies, 32, (2009) 1434-1447.</a:t>
            </a:r>
          </a:p>
        </p:txBody>
      </p:sp>
      <p:sp>
        <p:nvSpPr>
          <p:cNvPr id="21" name="TextBox 20">
            <a:extLst>
              <a:ext uri="{FF2B5EF4-FFF2-40B4-BE49-F238E27FC236}">
                <a16:creationId xmlns:a16="http://schemas.microsoft.com/office/drawing/2014/main" id="{B1C89677-B2FF-4DC9-9149-BEDD1B5EF91A}"/>
              </a:ext>
            </a:extLst>
          </p:cNvPr>
          <p:cNvSpPr txBox="1"/>
          <p:nvPr/>
        </p:nvSpPr>
        <p:spPr>
          <a:xfrm>
            <a:off x="891388" y="6254540"/>
            <a:ext cx="6201350" cy="369332"/>
          </a:xfrm>
          <a:prstGeom prst="rect">
            <a:avLst/>
          </a:prstGeom>
          <a:noFill/>
        </p:spPr>
        <p:txBody>
          <a:bodyPr wrap="square">
            <a:spAutoFit/>
          </a:bodyPr>
          <a:lstStyle/>
          <a:p>
            <a:r>
              <a:rPr lang="en-US" dirty="0"/>
              <a:t>10-Deacetylbaccatin III structure</a:t>
            </a:r>
          </a:p>
        </p:txBody>
      </p:sp>
      <p:pic>
        <p:nvPicPr>
          <p:cNvPr id="2050" name="Picture 2">
            <a:extLst>
              <a:ext uri="{FF2B5EF4-FFF2-40B4-BE49-F238E27FC236}">
                <a16:creationId xmlns:a16="http://schemas.microsoft.com/office/drawing/2014/main" id="{F43E2E21-42F8-46B6-9319-CBABA767E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563" y="3966510"/>
            <a:ext cx="20955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64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B463-54DA-4DF5-9896-AB116870B6B9}"/>
              </a:ext>
            </a:extLst>
          </p:cNvPr>
          <p:cNvSpPr>
            <a:spLocks noGrp="1"/>
          </p:cNvSpPr>
          <p:nvPr>
            <p:ph type="title"/>
          </p:nvPr>
        </p:nvSpPr>
        <p:spPr>
          <a:xfrm>
            <a:off x="554115" y="480534"/>
            <a:ext cx="10515600" cy="1325563"/>
          </a:xfrm>
        </p:spPr>
        <p:txBody>
          <a:bodyPr>
            <a:noAutofit/>
          </a:bodyPr>
          <a:lstStyle/>
          <a:p>
            <a:pPr algn="ctr"/>
            <a:r>
              <a:rPr lang="en-US" sz="2800" dirty="0"/>
              <a:t>HPLC calculator: software for chromatographic performance evaluation and HPLC method transfer</a:t>
            </a:r>
            <a:br>
              <a:rPr lang="en-US" sz="2800" dirty="0"/>
            </a:br>
            <a:endParaRPr lang="en-US" sz="2800" dirty="0"/>
          </a:p>
        </p:txBody>
      </p:sp>
      <p:pic>
        <p:nvPicPr>
          <p:cNvPr id="4" name="Picture 3">
            <a:extLst>
              <a:ext uri="{FF2B5EF4-FFF2-40B4-BE49-F238E27FC236}">
                <a16:creationId xmlns:a16="http://schemas.microsoft.com/office/drawing/2014/main" id="{4DE65D1F-E102-4DC9-BE0E-936B927DA22C}"/>
              </a:ext>
            </a:extLst>
          </p:cNvPr>
          <p:cNvPicPr>
            <a:picLocks noChangeAspect="1"/>
          </p:cNvPicPr>
          <p:nvPr/>
        </p:nvPicPr>
        <p:blipFill>
          <a:blip r:embed="rId2"/>
          <a:stretch>
            <a:fillRect/>
          </a:stretch>
        </p:blipFill>
        <p:spPr>
          <a:xfrm>
            <a:off x="825980" y="1562516"/>
            <a:ext cx="3524064" cy="2326319"/>
          </a:xfrm>
          <a:prstGeom prst="rect">
            <a:avLst/>
          </a:prstGeom>
        </p:spPr>
      </p:pic>
      <p:pic>
        <p:nvPicPr>
          <p:cNvPr id="6" name="Picture 5">
            <a:extLst>
              <a:ext uri="{FF2B5EF4-FFF2-40B4-BE49-F238E27FC236}">
                <a16:creationId xmlns:a16="http://schemas.microsoft.com/office/drawing/2014/main" id="{8D041527-95AD-4656-B5DF-C53E203D908C}"/>
              </a:ext>
            </a:extLst>
          </p:cNvPr>
          <p:cNvPicPr>
            <a:picLocks noChangeAspect="1"/>
          </p:cNvPicPr>
          <p:nvPr/>
        </p:nvPicPr>
        <p:blipFill>
          <a:blip r:embed="rId3"/>
          <a:stretch>
            <a:fillRect/>
          </a:stretch>
        </p:blipFill>
        <p:spPr>
          <a:xfrm>
            <a:off x="5302227" y="1384962"/>
            <a:ext cx="6781815" cy="5384261"/>
          </a:xfrm>
          <a:prstGeom prst="rect">
            <a:avLst/>
          </a:prstGeom>
        </p:spPr>
      </p:pic>
      <p:sp>
        <p:nvSpPr>
          <p:cNvPr id="8" name="TextBox 7">
            <a:extLst>
              <a:ext uri="{FF2B5EF4-FFF2-40B4-BE49-F238E27FC236}">
                <a16:creationId xmlns:a16="http://schemas.microsoft.com/office/drawing/2014/main" id="{10FE9EAF-F8A7-420B-BBDA-43976EAA31A5}"/>
              </a:ext>
            </a:extLst>
          </p:cNvPr>
          <p:cNvSpPr txBox="1"/>
          <p:nvPr/>
        </p:nvSpPr>
        <p:spPr>
          <a:xfrm>
            <a:off x="107958" y="6377466"/>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https://ispso.unige.ch/labs/fanal/hplc_calculator:en</a:t>
            </a:r>
          </a:p>
        </p:txBody>
      </p:sp>
      <p:sp>
        <p:nvSpPr>
          <p:cNvPr id="9" name="Arrow: Right 8">
            <a:extLst>
              <a:ext uri="{FF2B5EF4-FFF2-40B4-BE49-F238E27FC236}">
                <a16:creationId xmlns:a16="http://schemas.microsoft.com/office/drawing/2014/main" id="{1318F99C-9694-4470-81C2-DF65ABDC1EE6}"/>
              </a:ext>
            </a:extLst>
          </p:cNvPr>
          <p:cNvSpPr/>
          <p:nvPr/>
        </p:nvSpPr>
        <p:spPr>
          <a:xfrm>
            <a:off x="4518734" y="2725675"/>
            <a:ext cx="665825" cy="51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83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37EBC-7E4E-4422-84C1-6DAA90C97A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5222" y="1467035"/>
            <a:ext cx="5097600" cy="4847207"/>
          </a:xfrm>
          <a:prstGeom prst="rect">
            <a:avLst/>
          </a:prstGeom>
        </p:spPr>
      </p:pic>
      <p:pic>
        <p:nvPicPr>
          <p:cNvPr id="3" name="Picture 2">
            <a:extLst>
              <a:ext uri="{FF2B5EF4-FFF2-40B4-BE49-F238E27FC236}">
                <a16:creationId xmlns:a16="http://schemas.microsoft.com/office/drawing/2014/main" id="{C7F8C43E-DDB8-4BDD-8B2E-BA355C1C44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123" y="1751120"/>
            <a:ext cx="5868877" cy="4563122"/>
          </a:xfrm>
          <a:prstGeom prst="rect">
            <a:avLst/>
          </a:prstGeom>
        </p:spPr>
      </p:pic>
      <p:sp>
        <p:nvSpPr>
          <p:cNvPr id="4" name="Title 3">
            <a:extLst>
              <a:ext uri="{FF2B5EF4-FFF2-40B4-BE49-F238E27FC236}">
                <a16:creationId xmlns:a16="http://schemas.microsoft.com/office/drawing/2014/main" id="{5D22E400-B5ED-41AF-A44E-B2C1FC8D3B76}"/>
              </a:ext>
            </a:extLst>
          </p:cNvPr>
          <p:cNvSpPr>
            <a:spLocks noGrp="1"/>
          </p:cNvSpPr>
          <p:nvPr>
            <p:ph type="title"/>
          </p:nvPr>
        </p:nvSpPr>
        <p:spPr/>
        <p:txBody>
          <a:bodyPr>
            <a:normAutofit/>
          </a:bodyPr>
          <a:lstStyle/>
          <a:p>
            <a:pPr algn="ctr"/>
            <a:r>
              <a:rPr lang="en-US" sz="3200" b="1" dirty="0">
                <a:latin typeface="Times New Roman" panose="02020603050405020304" pitchFamily="18" charset="0"/>
                <a:cs typeface="Times New Roman" panose="02020603050405020304" pitchFamily="18" charset="0"/>
              </a:rPr>
              <a:t>Analytical Optimization</a:t>
            </a:r>
          </a:p>
        </p:txBody>
      </p:sp>
    </p:spTree>
    <p:extLst>
      <p:ext uri="{BB962C8B-B14F-4D97-AF65-F5344CB8AC3E}">
        <p14:creationId xmlns:p14="http://schemas.microsoft.com/office/powerpoint/2010/main" val="319291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3FE4431-6AC0-484C-A5FB-9E9DB5481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2"/>
          <a:stretch/>
        </p:blipFill>
        <p:spPr bwMode="auto">
          <a:xfrm>
            <a:off x="646601" y="4489746"/>
            <a:ext cx="2489424" cy="218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h.rezadoost\Desktop\pic\IMG_20150314_101444.jpg">
            <a:extLst>
              <a:ext uri="{FF2B5EF4-FFF2-40B4-BE49-F238E27FC236}">
                <a16:creationId xmlns:a16="http://schemas.microsoft.com/office/drawing/2014/main" id="{3140BFA7-B4BD-433D-AEE4-163E97FF48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3457" y="1793851"/>
            <a:ext cx="1819884" cy="156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h.rezadoost\Desktop\pic\IMG_20150511_114050.jpg">
            <a:extLst>
              <a:ext uri="{FF2B5EF4-FFF2-40B4-BE49-F238E27FC236}">
                <a16:creationId xmlns:a16="http://schemas.microsoft.com/office/drawing/2014/main" id="{880CFCE9-733C-44D8-BC25-063A91EE0D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0625" y="3471646"/>
            <a:ext cx="1802716" cy="1481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h.rezadoost\Desktop\pic\IMG_20150106_135743.jpg">
            <a:extLst>
              <a:ext uri="{FF2B5EF4-FFF2-40B4-BE49-F238E27FC236}">
                <a16:creationId xmlns:a16="http://schemas.microsoft.com/office/drawing/2014/main" id="{71EB19B5-A2A5-43FD-A380-DBD248E44CB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000" b="12888"/>
          <a:stretch/>
        </p:blipFill>
        <p:spPr bwMode="auto">
          <a:xfrm>
            <a:off x="9703457" y="173730"/>
            <a:ext cx="1819884" cy="1507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ver">
            <a:extLst>
              <a:ext uri="{FF2B5EF4-FFF2-40B4-BE49-F238E27FC236}">
                <a16:creationId xmlns:a16="http://schemas.microsoft.com/office/drawing/2014/main" id="{D6D90E43-BD17-4890-85B8-9EF6C711936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7655" y="740635"/>
            <a:ext cx="7601662" cy="3409025"/>
          </a:xfrm>
          <a:prstGeom prst="rect">
            <a:avLst/>
          </a:prstGeom>
          <a:noFill/>
        </p:spPr>
      </p:pic>
      <p:sp>
        <p:nvSpPr>
          <p:cNvPr id="8" name="TextBox 7">
            <a:extLst>
              <a:ext uri="{FF2B5EF4-FFF2-40B4-BE49-F238E27FC236}">
                <a16:creationId xmlns:a16="http://schemas.microsoft.com/office/drawing/2014/main" id="{BAF45510-C072-4C29-95A3-E81766EA67C8}"/>
              </a:ext>
            </a:extLst>
          </p:cNvPr>
          <p:cNvSpPr txBox="1"/>
          <p:nvPr/>
        </p:nvSpPr>
        <p:spPr>
          <a:xfrm>
            <a:off x="9834218" y="234344"/>
            <a:ext cx="1338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Total extract</a:t>
            </a:r>
          </a:p>
        </p:txBody>
      </p:sp>
      <p:sp>
        <p:nvSpPr>
          <p:cNvPr id="9" name="TextBox 8">
            <a:extLst>
              <a:ext uri="{FF2B5EF4-FFF2-40B4-BE49-F238E27FC236}">
                <a16:creationId xmlns:a16="http://schemas.microsoft.com/office/drawing/2014/main" id="{E814099B-66B6-4544-9A5E-FFE6936E6B0C}"/>
              </a:ext>
            </a:extLst>
          </p:cNvPr>
          <p:cNvSpPr txBox="1"/>
          <p:nvPr/>
        </p:nvSpPr>
        <p:spPr>
          <a:xfrm>
            <a:off x="9617748" y="1786874"/>
            <a:ext cx="1347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Total </a:t>
            </a:r>
            <a:r>
              <a:rPr kumimoji="0" lang="en-US"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crocins</a:t>
            </a: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CA1166F-39ED-4B52-8451-1C168400BC06}"/>
              </a:ext>
            </a:extLst>
          </p:cNvPr>
          <p:cNvSpPr txBox="1"/>
          <p:nvPr/>
        </p:nvSpPr>
        <p:spPr>
          <a:xfrm>
            <a:off x="9595573" y="4617359"/>
            <a:ext cx="889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Crocin I</a:t>
            </a:r>
          </a:p>
        </p:txBody>
      </p:sp>
      <p:pic>
        <p:nvPicPr>
          <p:cNvPr id="11" name="Picture 10">
            <a:extLst>
              <a:ext uri="{FF2B5EF4-FFF2-40B4-BE49-F238E27FC236}">
                <a16:creationId xmlns:a16="http://schemas.microsoft.com/office/drawing/2014/main" id="{1A6CE2A4-63B5-4721-B67F-D3E4EDC18F94}"/>
              </a:ext>
            </a:extLst>
          </p:cNvPr>
          <p:cNvPicPr>
            <a:picLocks noChangeAspect="1"/>
          </p:cNvPicPr>
          <p:nvPr/>
        </p:nvPicPr>
        <p:blipFill>
          <a:blip r:embed="rId7"/>
          <a:stretch>
            <a:fillRect/>
          </a:stretch>
        </p:blipFill>
        <p:spPr>
          <a:xfrm>
            <a:off x="9595573" y="4986691"/>
            <a:ext cx="2034136" cy="1724594"/>
          </a:xfrm>
          <a:prstGeom prst="rect">
            <a:avLst/>
          </a:prstGeom>
        </p:spPr>
      </p:pic>
      <p:sp>
        <p:nvSpPr>
          <p:cNvPr id="12" name="TextBox 11">
            <a:extLst>
              <a:ext uri="{FF2B5EF4-FFF2-40B4-BE49-F238E27FC236}">
                <a16:creationId xmlns:a16="http://schemas.microsoft.com/office/drawing/2014/main" id="{7E1E938B-D8F0-4D6A-9D26-1E3A1C99A89E}"/>
              </a:ext>
            </a:extLst>
          </p:cNvPr>
          <p:cNvSpPr txBox="1"/>
          <p:nvPr/>
        </p:nvSpPr>
        <p:spPr>
          <a:xfrm>
            <a:off x="9672175" y="6176866"/>
            <a:ext cx="12207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Picrocrocin</a:t>
            </a:r>
          </a:p>
        </p:txBody>
      </p:sp>
      <p:cxnSp>
        <p:nvCxnSpPr>
          <p:cNvPr id="14" name="Connector: Elbow 13">
            <a:extLst>
              <a:ext uri="{FF2B5EF4-FFF2-40B4-BE49-F238E27FC236}">
                <a16:creationId xmlns:a16="http://schemas.microsoft.com/office/drawing/2014/main" id="{BA383F88-FBA9-4999-B2BC-399F27BAC342}"/>
              </a:ext>
            </a:extLst>
          </p:cNvPr>
          <p:cNvCxnSpPr>
            <a:cxnSpLocks/>
          </p:cNvCxnSpPr>
          <p:nvPr/>
        </p:nvCxnSpPr>
        <p:spPr>
          <a:xfrm flipV="1">
            <a:off x="3429193" y="4149660"/>
            <a:ext cx="3995894" cy="1220020"/>
          </a:xfrm>
          <a:prstGeom prst="bentConnector3">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7" name="Title 3">
            <a:extLst>
              <a:ext uri="{FF2B5EF4-FFF2-40B4-BE49-F238E27FC236}">
                <a16:creationId xmlns:a16="http://schemas.microsoft.com/office/drawing/2014/main" id="{8643878D-D61D-4E08-9816-079915513994}"/>
              </a:ext>
            </a:extLst>
          </p:cNvPr>
          <p:cNvSpPr txBox="1">
            <a:spLocks/>
          </p:cNvSpPr>
          <p:nvPr/>
        </p:nvSpPr>
        <p:spPr>
          <a:xfrm>
            <a:off x="377358" y="462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Preparative isolation optimization</a:t>
            </a:r>
          </a:p>
        </p:txBody>
      </p:sp>
    </p:spTree>
    <p:extLst>
      <p:ext uri="{BB962C8B-B14F-4D97-AF65-F5344CB8AC3E}">
        <p14:creationId xmlns:p14="http://schemas.microsoft.com/office/powerpoint/2010/main" val="17470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Mahdi\Desktop\thalid2.jpg"/>
          <p:cNvPicPr>
            <a:picLocks noChangeAspect="1" noChangeArrowheads="1"/>
          </p:cNvPicPr>
          <p:nvPr/>
        </p:nvPicPr>
        <p:blipFill>
          <a:blip r:embed="rId2"/>
          <a:srcRect/>
          <a:stretch>
            <a:fillRect/>
          </a:stretch>
        </p:blipFill>
        <p:spPr bwMode="auto">
          <a:xfrm>
            <a:off x="7423045" y="4460808"/>
            <a:ext cx="2524892" cy="2507658"/>
          </a:xfrm>
          <a:prstGeom prst="rect">
            <a:avLst/>
          </a:prstGeom>
          <a:noFill/>
        </p:spPr>
      </p:pic>
      <p:pic>
        <p:nvPicPr>
          <p:cNvPr id="38915" name="Picture 3" descr="C:\Documents and Settings\Mahdi\Desktop\thalidomide.gif"/>
          <p:cNvPicPr>
            <a:picLocks noChangeAspect="1" noChangeArrowheads="1"/>
          </p:cNvPicPr>
          <p:nvPr/>
        </p:nvPicPr>
        <p:blipFill>
          <a:blip r:embed="rId3"/>
          <a:srcRect/>
          <a:stretch>
            <a:fillRect/>
          </a:stretch>
        </p:blipFill>
        <p:spPr bwMode="auto">
          <a:xfrm>
            <a:off x="3321068" y="1741957"/>
            <a:ext cx="5432408" cy="2716204"/>
          </a:xfrm>
          <a:prstGeom prst="rect">
            <a:avLst/>
          </a:prstGeom>
          <a:noFill/>
        </p:spPr>
      </p:pic>
      <p:pic>
        <p:nvPicPr>
          <p:cNvPr id="31745" name="Picture 1"/>
          <p:cNvPicPr>
            <a:picLocks noChangeAspect="1" noChangeArrowheads="1"/>
          </p:cNvPicPr>
          <p:nvPr/>
        </p:nvPicPr>
        <p:blipFill>
          <a:blip r:embed="rId4"/>
          <a:srcRect/>
          <a:stretch>
            <a:fillRect/>
          </a:stretch>
        </p:blipFill>
        <p:spPr bwMode="auto">
          <a:xfrm>
            <a:off x="143787" y="3221126"/>
            <a:ext cx="3965639" cy="3605127"/>
          </a:xfrm>
          <a:prstGeom prst="rect">
            <a:avLst/>
          </a:prstGeom>
          <a:noFill/>
          <a:ln w="9525">
            <a:noFill/>
            <a:miter lim="800000"/>
            <a:headEnd/>
            <a:tailEnd/>
          </a:ln>
          <a:effectLst/>
        </p:spPr>
      </p:pic>
      <p:sp>
        <p:nvSpPr>
          <p:cNvPr id="2" name="Rectangle 1"/>
          <p:cNvSpPr/>
          <p:nvPr/>
        </p:nvSpPr>
        <p:spPr>
          <a:xfrm>
            <a:off x="122738" y="31747"/>
            <a:ext cx="12069262" cy="2031325"/>
          </a:xfrm>
          <a:prstGeom prst="rect">
            <a:avLst/>
          </a:prstGeom>
        </p:spPr>
        <p:txBody>
          <a:bodyPr wrap="square">
            <a:spAutoFit/>
          </a:bodyPr>
          <a:lstStyle/>
          <a:p>
            <a:pPr algn="just"/>
            <a:r>
              <a:rPr lang="en-US" dirty="0">
                <a:solidFill>
                  <a:srgbClr val="FF0000"/>
                </a:solidFill>
                <a:latin typeface="Calibri"/>
              </a:rPr>
              <a:t>Thalidomide</a:t>
            </a:r>
            <a:r>
              <a:rPr lang="en-US" dirty="0">
                <a:solidFill>
                  <a:prstClr val="black"/>
                </a:solidFill>
                <a:latin typeface="Calibri"/>
              </a:rPr>
              <a:t> was widely marketed in over </a:t>
            </a:r>
            <a:r>
              <a:rPr lang="en-US" dirty="0">
                <a:solidFill>
                  <a:srgbClr val="FF0000"/>
                </a:solidFill>
                <a:latin typeface="Calibri"/>
              </a:rPr>
              <a:t>46</a:t>
            </a:r>
            <a:r>
              <a:rPr lang="en-US" dirty="0">
                <a:solidFill>
                  <a:prstClr val="black"/>
                </a:solidFill>
                <a:latin typeface="Calibri"/>
              </a:rPr>
              <a:t> </a:t>
            </a:r>
            <a:r>
              <a:rPr lang="en-US" dirty="0">
                <a:solidFill>
                  <a:srgbClr val="FF0000"/>
                </a:solidFill>
                <a:latin typeface="Calibri"/>
              </a:rPr>
              <a:t>countries</a:t>
            </a:r>
            <a:r>
              <a:rPr lang="en-US" dirty="0">
                <a:solidFill>
                  <a:prstClr val="black"/>
                </a:solidFill>
                <a:latin typeface="Calibri"/>
              </a:rPr>
              <a:t> as a sleep aid. Its use during pregnancy was responsible for </a:t>
            </a:r>
            <a:r>
              <a:rPr lang="en-US" dirty="0">
                <a:solidFill>
                  <a:srgbClr val="FF0000"/>
                </a:solidFill>
                <a:latin typeface="Calibri"/>
              </a:rPr>
              <a:t>over 10,000 children born </a:t>
            </a:r>
            <a:r>
              <a:rPr lang="en-US" dirty="0">
                <a:solidFill>
                  <a:prstClr val="black"/>
                </a:solidFill>
                <a:latin typeface="Calibri"/>
              </a:rPr>
              <a:t>with profound birth defects. Thalidomide would have been approved in the United States were it not for the vigilance of a medical officer, Frances O. Kelsey.</a:t>
            </a:r>
          </a:p>
          <a:p>
            <a:pPr algn="just"/>
            <a:r>
              <a:rPr lang="en-US" dirty="0">
                <a:solidFill>
                  <a:prstClr val="black"/>
                </a:solidFill>
                <a:latin typeface="Calibri"/>
              </a:rPr>
              <a:t>The public health catastrophe prompted stronger regulation (Kefauver–Harris Amendment of 1962) for demonstrating the safety of a product prior to marketing. Although it was commonly thought the toxicity resided solely with the </a:t>
            </a:r>
            <a:r>
              <a:rPr lang="en-US" i="1" dirty="0">
                <a:solidFill>
                  <a:prstClr val="black"/>
                </a:solidFill>
                <a:latin typeface="Calibri"/>
              </a:rPr>
              <a:t>S(</a:t>
            </a:r>
            <a:r>
              <a:rPr lang="en-US" dirty="0">
                <a:solidFill>
                  <a:prstClr val="black"/>
                </a:solidFill>
                <a:latin typeface="Calibri"/>
              </a:rPr>
              <a:t>−</a:t>
            </a:r>
            <a:r>
              <a:rPr lang="en-US" i="1" dirty="0">
                <a:solidFill>
                  <a:prstClr val="black"/>
                </a:solidFill>
                <a:latin typeface="Calibri"/>
              </a:rPr>
              <a:t>) </a:t>
            </a:r>
            <a:r>
              <a:rPr lang="en-US" dirty="0">
                <a:solidFill>
                  <a:prstClr val="black"/>
                </a:solidFill>
                <a:latin typeface="Calibri"/>
              </a:rPr>
              <a:t>form of thalidomide, several in vitro studies showed that the drug could </a:t>
            </a:r>
            <a:r>
              <a:rPr lang="en-US" dirty="0" err="1">
                <a:solidFill>
                  <a:prstClr val="black"/>
                </a:solidFill>
                <a:latin typeface="Calibri"/>
              </a:rPr>
              <a:t>racemize</a:t>
            </a:r>
            <a:r>
              <a:rPr lang="en-US" dirty="0">
                <a:solidFill>
                  <a:prstClr val="black"/>
                </a:solidFill>
                <a:latin typeface="Calibri"/>
              </a:rPr>
              <a:t> quickly in various aqueous media. Metabolic inversion has been observed with other compounds, such as 2-arylpropionic acid (2-APA) and </a:t>
            </a:r>
            <a:r>
              <a:rPr lang="en-US" dirty="0" err="1">
                <a:solidFill>
                  <a:prstClr val="black"/>
                </a:solidFill>
                <a:latin typeface="Calibri"/>
              </a:rPr>
              <a:t>mandelic</a:t>
            </a:r>
            <a:r>
              <a:rPr lang="en-US" dirty="0">
                <a:solidFill>
                  <a:prstClr val="black"/>
                </a:solidFill>
                <a:latin typeface="Calibri"/>
              </a:rPr>
              <a:t> acid.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180E4-B7F9-4C11-AC78-87C4A0E99EAE}"/>
              </a:ext>
            </a:extLst>
          </p:cNvPr>
          <p:cNvPicPr>
            <a:picLocks noChangeAspect="1"/>
          </p:cNvPicPr>
          <p:nvPr/>
        </p:nvPicPr>
        <p:blipFill>
          <a:blip r:embed="rId2"/>
          <a:stretch>
            <a:fillRect/>
          </a:stretch>
        </p:blipFill>
        <p:spPr>
          <a:xfrm>
            <a:off x="366606" y="232582"/>
            <a:ext cx="6502775" cy="6076163"/>
          </a:xfrm>
          <a:prstGeom prst="rect">
            <a:avLst/>
          </a:prstGeom>
        </p:spPr>
      </p:pic>
      <p:sp>
        <p:nvSpPr>
          <p:cNvPr id="5" name="TextBox 4">
            <a:extLst>
              <a:ext uri="{FF2B5EF4-FFF2-40B4-BE49-F238E27FC236}">
                <a16:creationId xmlns:a16="http://schemas.microsoft.com/office/drawing/2014/main" id="{32566745-D0A0-4EC2-9039-802A54582490}"/>
              </a:ext>
            </a:extLst>
          </p:cNvPr>
          <p:cNvSpPr txBox="1"/>
          <p:nvPr/>
        </p:nvSpPr>
        <p:spPr>
          <a:xfrm>
            <a:off x="8776883" y="4141937"/>
            <a:ext cx="6097022" cy="369332"/>
          </a:xfrm>
          <a:prstGeom prst="rect">
            <a:avLst/>
          </a:prstGeom>
          <a:noFill/>
        </p:spPr>
        <p:txBody>
          <a:bodyPr wrap="square">
            <a:spAutoFit/>
          </a:bodyPr>
          <a:lstStyle/>
          <a:p>
            <a:r>
              <a:rPr lang="en-US" dirty="0" err="1"/>
              <a:t>Mandelic</a:t>
            </a:r>
            <a:r>
              <a:rPr lang="en-US" dirty="0"/>
              <a:t> acid</a:t>
            </a:r>
          </a:p>
        </p:txBody>
      </p:sp>
      <p:pic>
        <p:nvPicPr>
          <p:cNvPr id="2050" name="Picture 2">
            <a:extLst>
              <a:ext uri="{FF2B5EF4-FFF2-40B4-BE49-F238E27FC236}">
                <a16:creationId xmlns:a16="http://schemas.microsoft.com/office/drawing/2014/main" id="{2270F8E2-EB95-42A2-9B38-A0CDFAAF6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759" y="1575589"/>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878BA5-2CD9-4E6E-9432-54D8789CBBEE}"/>
              </a:ext>
            </a:extLst>
          </p:cNvPr>
          <p:cNvSpPr txBox="1"/>
          <p:nvPr/>
        </p:nvSpPr>
        <p:spPr>
          <a:xfrm>
            <a:off x="679988" y="6440752"/>
            <a:ext cx="6097022" cy="369332"/>
          </a:xfrm>
          <a:prstGeom prst="rect">
            <a:avLst/>
          </a:prstGeom>
          <a:noFill/>
        </p:spPr>
        <p:txBody>
          <a:bodyPr wrap="square">
            <a:spAutoFit/>
          </a:bodyPr>
          <a:lstStyle/>
          <a:p>
            <a:r>
              <a:rPr lang="en-US" dirty="0"/>
              <a:t>Synthesis of vancomycin chiral stationary phase</a:t>
            </a:r>
          </a:p>
        </p:txBody>
      </p:sp>
    </p:spTree>
    <p:extLst>
      <p:ext uri="{BB962C8B-B14F-4D97-AF65-F5344CB8AC3E}">
        <p14:creationId xmlns:p14="http://schemas.microsoft.com/office/powerpoint/2010/main" val="1913485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600201" y="0"/>
            <a:ext cx="8972268" cy="6761950"/>
          </a:xfrm>
          <a:prstGeom prst="roundRect">
            <a:avLst/>
          </a:prstGeom>
          <a:gradFill flip="none" rotWithShape="1">
            <a:gsLst>
              <a:gs pos="75000">
                <a:schemeClr val="bg1">
                  <a:lumMod val="95000"/>
                </a:schemeClr>
              </a:gs>
              <a:gs pos="100000">
                <a:srgbClr val="CC99FF"/>
              </a:gs>
            </a:gsLst>
            <a:path path="circle">
              <a:fillToRect l="50000" t="50000" r="50000" b="50000"/>
            </a:path>
            <a:tileRect/>
          </a:gra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40000"/>
              </a:lnSpc>
              <a:spcBef>
                <a:spcPts val="1000"/>
              </a:spcBef>
              <a:defRPr/>
            </a:pPr>
            <a:endParaRPr lang="fa-IR" sz="1400" kern="0" dirty="0">
              <a:solidFill>
                <a:prstClr val="black"/>
              </a:solidFill>
            </a:endParaRPr>
          </a:p>
          <a:p>
            <a:pPr algn="ctr">
              <a:lnSpc>
                <a:spcPct val="40000"/>
              </a:lnSpc>
              <a:spcBef>
                <a:spcPts val="1000"/>
              </a:spcBef>
              <a:defRPr/>
            </a:pPr>
            <a:endParaRPr lang="fa-IR" sz="1400" kern="0" dirty="0">
              <a:solidFill>
                <a:prstClr val="black"/>
              </a:solidFill>
            </a:endParaRPr>
          </a:p>
        </p:txBody>
      </p:sp>
      <p:sp>
        <p:nvSpPr>
          <p:cNvPr id="14" name="TextBox 13"/>
          <p:cNvSpPr txBox="1"/>
          <p:nvPr/>
        </p:nvSpPr>
        <p:spPr>
          <a:xfrm>
            <a:off x="10203680" y="109227"/>
            <a:ext cx="464323" cy="830997"/>
          </a:xfrm>
          <a:prstGeom prst="rect">
            <a:avLst/>
          </a:prstGeom>
          <a:noFill/>
        </p:spPr>
        <p:txBody>
          <a:bodyPr wrap="square" rtlCol="0">
            <a:spAutoFit/>
          </a:bodyPr>
          <a:lstStyle/>
          <a:p>
            <a:pPr algn="ctr"/>
            <a:r>
              <a:rPr lang="fa-IR" sz="2400" dirty="0">
                <a:solidFill>
                  <a:srgbClr val="FFC000">
                    <a:lumMod val="60000"/>
                    <a:lumOff val="40000"/>
                  </a:srgbClr>
                </a:solidFill>
                <a:latin typeface="B Nazanin+ Bold" panose="02000700000000000000" pitchFamily="2" charset="-78"/>
                <a:cs typeface="B Titr" panose="00000700000000000000" pitchFamily="2" charset="-78"/>
              </a:rPr>
              <a:t>20</a:t>
            </a:r>
            <a:endParaRPr lang="en-US" sz="2400" dirty="0">
              <a:solidFill>
                <a:srgbClr val="FFC000">
                  <a:lumMod val="60000"/>
                  <a:lumOff val="40000"/>
                </a:srgbClr>
              </a:solidFill>
              <a:latin typeface="B Nazanin+ Bold" panose="02000700000000000000" pitchFamily="2" charset="-78"/>
              <a:cs typeface="B Titr" panose="00000700000000000000" pitchFamily="2" charset="-78"/>
            </a:endParaRPr>
          </a:p>
        </p:txBody>
      </p:sp>
      <p:sp>
        <p:nvSpPr>
          <p:cNvPr id="24" name="Title 1"/>
          <p:cNvSpPr txBox="1">
            <a:spLocks/>
          </p:cNvSpPr>
          <p:nvPr/>
        </p:nvSpPr>
        <p:spPr>
          <a:xfrm>
            <a:off x="4106599" y="580874"/>
            <a:ext cx="5076798" cy="653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en-US" sz="2000" b="1" dirty="0">
                <a:cs typeface="B Nazanin" panose="00000400000000000000" pitchFamily="2" charset="-78"/>
              </a:rPr>
              <a:t>Purification of </a:t>
            </a:r>
            <a:r>
              <a:rPr lang="en-US" sz="2000" b="1" dirty="0" err="1">
                <a:cs typeface="B Nazanin" panose="00000400000000000000" pitchFamily="2" charset="-78"/>
              </a:rPr>
              <a:t>Picrocrocin</a:t>
            </a:r>
            <a:endParaRPr lang="fa-IR" sz="2000" b="1" dirty="0">
              <a:cs typeface="B Nazanin" panose="00000400000000000000" pitchFamily="2" charset="-78"/>
            </a:endParaRPr>
          </a:p>
        </p:txBody>
      </p:sp>
      <p:sp>
        <p:nvSpPr>
          <p:cNvPr id="31" name="Right Arrow 30"/>
          <p:cNvSpPr/>
          <p:nvPr/>
        </p:nvSpPr>
        <p:spPr>
          <a:xfrm>
            <a:off x="5052468" y="5201951"/>
            <a:ext cx="3862407" cy="53226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44603" y="3309747"/>
            <a:ext cx="2688179" cy="861774"/>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C18-</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30</a:t>
            </a:r>
            <a:r>
              <a:rPr lang="fa-I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µm</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rPr>
              <a:t>250*4.6mm</a:t>
            </a:r>
            <a:endParaRPr lang="en-US" sz="1600" dirty="0">
              <a:solidFill>
                <a:schemeClr val="accent5"/>
              </a:solidFill>
              <a:latin typeface="Times New Roman" panose="02020603050405020304" pitchFamily="18" charset="0"/>
              <a:ea typeface="Times New Roman" panose="02020603050405020304" pitchFamily="18" charset="0"/>
            </a:endParaRPr>
          </a:p>
          <a:p>
            <a:r>
              <a:rPr lang="en-US" sz="1600" b="1" dirty="0"/>
              <a:t>Loading:</a:t>
            </a:r>
            <a:r>
              <a:rPr lang="en-US" sz="1600" b="1" dirty="0">
                <a:solidFill>
                  <a:srgbClr val="FF0000"/>
                </a:solidFill>
              </a:rPr>
              <a:t>3mg</a:t>
            </a:r>
            <a:r>
              <a:rPr lang="en-US" sz="1600" b="1" dirty="0"/>
              <a:t> </a:t>
            </a:r>
            <a:endParaRPr lang="en-US" sz="1600" dirty="0"/>
          </a:p>
          <a:p>
            <a:r>
              <a:rPr lang="en-US" sz="1600" b="1" dirty="0"/>
              <a:t>Flow rate:</a:t>
            </a:r>
            <a:r>
              <a:rPr lang="en-US" sz="1600" b="1" dirty="0">
                <a:solidFill>
                  <a:srgbClr val="FF0000"/>
                </a:solidFill>
              </a:rPr>
              <a:t>0.5 ml/min</a:t>
            </a:r>
          </a:p>
        </p:txBody>
      </p:sp>
      <p:sp>
        <p:nvSpPr>
          <p:cNvPr id="34" name="Rectangle 33"/>
          <p:cNvSpPr/>
          <p:nvPr/>
        </p:nvSpPr>
        <p:spPr>
          <a:xfrm>
            <a:off x="8256573" y="1468395"/>
            <a:ext cx="2709635" cy="861774"/>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C18-</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30</a:t>
            </a:r>
            <a:r>
              <a:rPr lang="fa-I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µm</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rPr>
              <a:t>500*100mm</a:t>
            </a:r>
            <a:endParaRPr lang="en-US" sz="1600" dirty="0">
              <a:solidFill>
                <a:schemeClr val="accent5"/>
              </a:solidFill>
              <a:latin typeface="Times New Roman" panose="02020603050405020304" pitchFamily="18" charset="0"/>
              <a:ea typeface="Times New Roman" panose="02020603050405020304" pitchFamily="18" charset="0"/>
            </a:endParaRPr>
          </a:p>
          <a:p>
            <a:r>
              <a:rPr lang="en-US" sz="1600" b="1" dirty="0"/>
              <a:t>Loading:</a:t>
            </a:r>
            <a:r>
              <a:rPr lang="en-US" sz="1600" b="1" dirty="0">
                <a:solidFill>
                  <a:srgbClr val="FF0000"/>
                </a:solidFill>
              </a:rPr>
              <a:t>3gr</a:t>
            </a:r>
            <a:r>
              <a:rPr lang="en-US" sz="1600" b="1" dirty="0"/>
              <a:t> </a:t>
            </a:r>
            <a:endParaRPr lang="en-US" sz="1600" dirty="0"/>
          </a:p>
          <a:p>
            <a:r>
              <a:rPr lang="en-US" sz="1600" b="1" dirty="0"/>
              <a:t>Flow rate:</a:t>
            </a:r>
            <a:r>
              <a:rPr lang="en-US" sz="1600" b="1" dirty="0">
                <a:solidFill>
                  <a:srgbClr val="FF0000"/>
                </a:solidFill>
              </a:rPr>
              <a:t>236 ml/min</a:t>
            </a:r>
          </a:p>
        </p:txBody>
      </p:sp>
      <p:sp>
        <p:nvSpPr>
          <p:cNvPr id="36" name="Rectangle 35"/>
          <p:cNvSpPr/>
          <p:nvPr/>
        </p:nvSpPr>
        <p:spPr>
          <a:xfrm>
            <a:off x="6311059" y="2614255"/>
            <a:ext cx="2688179" cy="861774"/>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C18-</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30</a:t>
            </a:r>
            <a:r>
              <a:rPr lang="fa-I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µm</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rPr>
              <a:t>300*19mm</a:t>
            </a:r>
            <a:endParaRPr lang="en-US" sz="1600" dirty="0">
              <a:solidFill>
                <a:schemeClr val="accent5"/>
              </a:solidFill>
              <a:latin typeface="Times New Roman" panose="02020603050405020304" pitchFamily="18" charset="0"/>
              <a:ea typeface="Times New Roman" panose="02020603050405020304" pitchFamily="18" charset="0"/>
            </a:endParaRPr>
          </a:p>
          <a:p>
            <a:r>
              <a:rPr lang="en-US" sz="1600" b="1" dirty="0"/>
              <a:t>Loading:</a:t>
            </a:r>
            <a:r>
              <a:rPr lang="en-US" sz="1600" b="1" dirty="0">
                <a:solidFill>
                  <a:srgbClr val="FF0000"/>
                </a:solidFill>
              </a:rPr>
              <a:t>60mg</a:t>
            </a:r>
            <a:r>
              <a:rPr lang="en-US" sz="1600" b="1" dirty="0"/>
              <a:t> </a:t>
            </a:r>
            <a:endParaRPr lang="en-US" sz="1600" dirty="0"/>
          </a:p>
          <a:p>
            <a:r>
              <a:rPr lang="en-US" sz="1600" b="1" dirty="0"/>
              <a:t>Flow rate:</a:t>
            </a:r>
            <a:r>
              <a:rPr lang="en-US" sz="1600" b="1" dirty="0">
                <a:solidFill>
                  <a:srgbClr val="FF0000"/>
                </a:solidFill>
              </a:rPr>
              <a:t>8 ml/min</a:t>
            </a:r>
          </a:p>
        </p:txBody>
      </p:sp>
      <p:sp>
        <p:nvSpPr>
          <p:cNvPr id="39" name="TextBox 38"/>
          <p:cNvSpPr txBox="1"/>
          <p:nvPr/>
        </p:nvSpPr>
        <p:spPr>
          <a:xfrm>
            <a:off x="6278410" y="5282069"/>
            <a:ext cx="2726413" cy="369332"/>
          </a:xfrm>
          <a:prstGeom prst="rect">
            <a:avLst/>
          </a:prstGeom>
          <a:noFill/>
        </p:spPr>
        <p:txBody>
          <a:bodyPr wrap="square" rtlCol="0">
            <a:spAutoFit/>
          </a:bodyPr>
          <a:lstStyle/>
          <a:p>
            <a:r>
              <a:rPr lang="en-US" b="1" dirty="0"/>
              <a:t>Scale up</a:t>
            </a:r>
          </a:p>
        </p:txBody>
      </p:sp>
      <p:pic>
        <p:nvPicPr>
          <p:cNvPr id="43" name="Picture 42"/>
          <p:cNvPicPr/>
          <p:nvPr/>
        </p:nvPicPr>
        <p:blipFill>
          <a:blip r:embed="rId3">
            <a:extLst>
              <a:ext uri="{28A0092B-C50C-407E-A947-70E740481C1C}">
                <a14:useLocalDpi xmlns:a14="http://schemas.microsoft.com/office/drawing/2010/main" val="0"/>
              </a:ext>
            </a:extLst>
          </a:blip>
          <a:stretch>
            <a:fillRect/>
          </a:stretch>
        </p:blipFill>
        <p:spPr>
          <a:xfrm>
            <a:off x="3778509" y="4234693"/>
            <a:ext cx="1088379" cy="2199275"/>
          </a:xfrm>
          <a:prstGeom prst="rect">
            <a:avLst/>
          </a:prstGeom>
        </p:spPr>
      </p:pic>
      <p:pic>
        <p:nvPicPr>
          <p:cNvPr id="44" name="Picture 43"/>
          <p:cNvPicPr/>
          <p:nvPr/>
        </p:nvPicPr>
        <p:blipFill>
          <a:blip r:embed="rId4">
            <a:extLst>
              <a:ext uri="{28A0092B-C50C-407E-A947-70E740481C1C}">
                <a14:useLocalDpi xmlns:a14="http://schemas.microsoft.com/office/drawing/2010/main" val="0"/>
              </a:ext>
            </a:extLst>
          </a:blip>
          <a:stretch>
            <a:fillRect/>
          </a:stretch>
        </p:blipFill>
        <p:spPr>
          <a:xfrm>
            <a:off x="6536359" y="3514856"/>
            <a:ext cx="804572" cy="2922323"/>
          </a:xfrm>
          <a:prstGeom prst="rect">
            <a:avLst/>
          </a:prstGeom>
        </p:spPr>
      </p:pic>
      <p:pic>
        <p:nvPicPr>
          <p:cNvPr id="45" name="Picture 44"/>
          <p:cNvPicPr/>
          <p:nvPr/>
        </p:nvPicPr>
        <p:blipFill>
          <a:blip r:embed="rId5">
            <a:extLst>
              <a:ext uri="{28A0092B-C50C-407E-A947-70E740481C1C}">
                <a14:useLocalDpi xmlns:a14="http://schemas.microsoft.com/office/drawing/2010/main" val="0"/>
              </a:ext>
            </a:extLst>
          </a:blip>
          <a:stretch>
            <a:fillRect/>
          </a:stretch>
        </p:blipFill>
        <p:spPr>
          <a:xfrm>
            <a:off x="9010407" y="2594862"/>
            <a:ext cx="1193272" cy="3985762"/>
          </a:xfrm>
          <a:prstGeom prst="rect">
            <a:avLst/>
          </a:prstGeom>
        </p:spPr>
      </p:pic>
      <p:sp>
        <p:nvSpPr>
          <p:cNvPr id="28" name="Right Arrow 27"/>
          <p:cNvSpPr/>
          <p:nvPr/>
        </p:nvSpPr>
        <p:spPr>
          <a:xfrm>
            <a:off x="5046963" y="5225501"/>
            <a:ext cx="1213791" cy="53226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203399" y="5282072"/>
            <a:ext cx="856796" cy="646331"/>
          </a:xfrm>
          <a:prstGeom prst="rect">
            <a:avLst/>
          </a:prstGeom>
          <a:noFill/>
        </p:spPr>
        <p:txBody>
          <a:bodyPr wrap="square" rtlCol="0">
            <a:spAutoFit/>
          </a:bodyPr>
          <a:lstStyle/>
          <a:p>
            <a:r>
              <a:rPr lang="en-US" b="1" dirty="0"/>
              <a:t>Scale up</a:t>
            </a:r>
          </a:p>
        </p:txBody>
      </p:sp>
      <p:sp>
        <p:nvSpPr>
          <p:cNvPr id="30" name="Right Arrow 29"/>
          <p:cNvSpPr/>
          <p:nvPr/>
        </p:nvSpPr>
        <p:spPr>
          <a:xfrm>
            <a:off x="7544089" y="5183128"/>
            <a:ext cx="1373576" cy="53226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40741" y="5221624"/>
            <a:ext cx="831660" cy="646331"/>
          </a:xfrm>
          <a:prstGeom prst="rect">
            <a:avLst/>
          </a:prstGeom>
          <a:noFill/>
        </p:spPr>
        <p:txBody>
          <a:bodyPr wrap="square" rtlCol="0">
            <a:spAutoFit/>
          </a:bodyPr>
          <a:lstStyle/>
          <a:p>
            <a:r>
              <a:rPr lang="en-US" b="1" dirty="0"/>
              <a:t>Scale up</a:t>
            </a:r>
          </a:p>
        </p:txBody>
      </p:sp>
    </p:spTree>
    <p:extLst>
      <p:ext uri="{BB962C8B-B14F-4D97-AF65-F5344CB8AC3E}">
        <p14:creationId xmlns:p14="http://schemas.microsoft.com/office/powerpoint/2010/main" val="2719585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750"/>
                                        <p:tgtEl>
                                          <p:spTgt spid="3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75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2" fill="hold" grpId="1" nodeType="clickEffect">
                                  <p:stCondLst>
                                    <p:cond delay="0"/>
                                  </p:stCondLst>
                                  <p:childTnLst>
                                    <p:animEffect transition="out" filter="wipe(right)">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22" presetClass="exit" presetSubtype="2" fill="hold" grpId="1" nodeType="withEffect">
                                  <p:stCondLst>
                                    <p:cond delay="0"/>
                                  </p:stCondLst>
                                  <p:childTnLst>
                                    <p:animEffect transition="out" filter="wipe(right)">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arn(inVertical)">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animBg="1"/>
      <p:bldP spid="31" grpId="1" animBg="1"/>
      <p:bldP spid="33" grpId="0"/>
      <p:bldP spid="34" grpId="0"/>
      <p:bldP spid="36" grpId="0"/>
      <p:bldP spid="39" grpId="0"/>
      <p:bldP spid="39" grpId="1"/>
      <p:bldP spid="28" grpId="0" animBg="1"/>
      <p:bldP spid="29" grpId="0"/>
      <p:bldP spid="30"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71204-3250-4CFF-AB7F-B79818A1E5D4}"/>
              </a:ext>
            </a:extLst>
          </p:cNvPr>
          <p:cNvPicPr>
            <a:picLocks noChangeAspect="1"/>
          </p:cNvPicPr>
          <p:nvPr/>
        </p:nvPicPr>
        <p:blipFill>
          <a:blip r:embed="rId2"/>
          <a:stretch>
            <a:fillRect/>
          </a:stretch>
        </p:blipFill>
        <p:spPr>
          <a:xfrm>
            <a:off x="2229306" y="222917"/>
            <a:ext cx="6863296" cy="4938225"/>
          </a:xfrm>
          <a:prstGeom prst="rect">
            <a:avLst/>
          </a:prstGeom>
        </p:spPr>
      </p:pic>
      <p:sp>
        <p:nvSpPr>
          <p:cNvPr id="5" name="TextBox 4">
            <a:extLst>
              <a:ext uri="{FF2B5EF4-FFF2-40B4-BE49-F238E27FC236}">
                <a16:creationId xmlns:a16="http://schemas.microsoft.com/office/drawing/2014/main" id="{D7409A75-E308-4EFF-B203-ADA3AAA2E675}"/>
              </a:ext>
            </a:extLst>
          </p:cNvPr>
          <p:cNvSpPr txBox="1"/>
          <p:nvPr/>
        </p:nvSpPr>
        <p:spPr>
          <a:xfrm>
            <a:off x="638237" y="5631972"/>
            <a:ext cx="11310331" cy="923330"/>
          </a:xfrm>
          <a:prstGeom prst="rect">
            <a:avLst/>
          </a:prstGeom>
          <a:noFill/>
        </p:spPr>
        <p:txBody>
          <a:bodyPr wrap="square">
            <a:spAutoFit/>
          </a:bodyPr>
          <a:lstStyle/>
          <a:p>
            <a:r>
              <a:rPr lang="en-US" dirty="0"/>
              <a:t>The docking result of </a:t>
            </a:r>
            <a:r>
              <a:rPr lang="en-US" dirty="0" err="1"/>
              <a:t>mandelic</a:t>
            </a:r>
            <a:r>
              <a:rPr lang="en-US" dirty="0"/>
              <a:t> acid with vancomycin. (A) Different available binding sites for R and (B) S </a:t>
            </a:r>
            <a:r>
              <a:rPr lang="en-US" dirty="0" err="1"/>
              <a:t>mandelic</a:t>
            </a:r>
            <a:r>
              <a:rPr lang="en-US" dirty="0"/>
              <a:t> acid</a:t>
            </a:r>
          </a:p>
          <a:p>
            <a:r>
              <a:rPr lang="en-US" dirty="0"/>
              <a:t>enantiomers. (C, D) The representative R and S ligands were compared. The molecular surface of vancomycin is colored by element</a:t>
            </a:r>
          </a:p>
        </p:txBody>
      </p:sp>
    </p:spTree>
    <p:extLst>
      <p:ext uri="{BB962C8B-B14F-4D97-AF65-F5344CB8AC3E}">
        <p14:creationId xmlns:p14="http://schemas.microsoft.com/office/powerpoint/2010/main" val="4097245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7648D-EAA7-46F4-8A0E-05495ED6CBFE}"/>
              </a:ext>
            </a:extLst>
          </p:cNvPr>
          <p:cNvPicPr>
            <a:picLocks noChangeAspect="1"/>
          </p:cNvPicPr>
          <p:nvPr/>
        </p:nvPicPr>
        <p:blipFill>
          <a:blip r:embed="rId2"/>
          <a:stretch>
            <a:fillRect/>
          </a:stretch>
        </p:blipFill>
        <p:spPr>
          <a:xfrm>
            <a:off x="1733656" y="135481"/>
            <a:ext cx="7617898" cy="5307135"/>
          </a:xfrm>
          <a:prstGeom prst="rect">
            <a:avLst/>
          </a:prstGeom>
        </p:spPr>
      </p:pic>
      <p:sp>
        <p:nvSpPr>
          <p:cNvPr id="5" name="TextBox 4">
            <a:extLst>
              <a:ext uri="{FF2B5EF4-FFF2-40B4-BE49-F238E27FC236}">
                <a16:creationId xmlns:a16="http://schemas.microsoft.com/office/drawing/2014/main" id="{3E2F6F07-D724-46B9-9774-B17313497EF7}"/>
              </a:ext>
            </a:extLst>
          </p:cNvPr>
          <p:cNvSpPr txBox="1"/>
          <p:nvPr/>
        </p:nvSpPr>
        <p:spPr>
          <a:xfrm>
            <a:off x="392762" y="5578098"/>
            <a:ext cx="11660134" cy="646331"/>
          </a:xfrm>
          <a:prstGeom prst="rect">
            <a:avLst/>
          </a:prstGeom>
          <a:noFill/>
        </p:spPr>
        <p:txBody>
          <a:bodyPr wrap="square">
            <a:spAutoFit/>
          </a:bodyPr>
          <a:lstStyle/>
          <a:p>
            <a:r>
              <a:rPr lang="en-US" dirty="0"/>
              <a:t>Circular dichroism (CD) spectra of vancomycin with </a:t>
            </a:r>
            <a:r>
              <a:rPr lang="en-US" dirty="0" err="1"/>
              <a:t>mandelic</a:t>
            </a:r>
            <a:r>
              <a:rPr lang="en-US" dirty="0"/>
              <a:t> acid enantiomers, (S)-(+)-</a:t>
            </a:r>
            <a:r>
              <a:rPr lang="en-US" dirty="0" err="1"/>
              <a:t>mandelic</a:t>
            </a:r>
            <a:r>
              <a:rPr lang="en-US" dirty="0"/>
              <a:t> acid (S-MA), (R)-(−)-</a:t>
            </a:r>
            <a:r>
              <a:rPr lang="en-US" dirty="0" err="1"/>
              <a:t>mandelic</a:t>
            </a:r>
            <a:r>
              <a:rPr lang="en-US" dirty="0"/>
              <a:t> acid (R-MA), and vancomycin (</a:t>
            </a:r>
            <a:r>
              <a:rPr lang="en-US" dirty="0" err="1"/>
              <a:t>vanco</a:t>
            </a:r>
            <a:r>
              <a:rPr lang="en-US" dirty="0"/>
              <a:t>)</a:t>
            </a:r>
          </a:p>
        </p:txBody>
      </p:sp>
      <p:sp>
        <p:nvSpPr>
          <p:cNvPr id="7" name="TextBox 6">
            <a:extLst>
              <a:ext uri="{FF2B5EF4-FFF2-40B4-BE49-F238E27FC236}">
                <a16:creationId xmlns:a16="http://schemas.microsoft.com/office/drawing/2014/main" id="{94CE0B39-2FA9-46EE-83E7-A0E81E92D586}"/>
              </a:ext>
            </a:extLst>
          </p:cNvPr>
          <p:cNvSpPr txBox="1"/>
          <p:nvPr/>
        </p:nvSpPr>
        <p:spPr>
          <a:xfrm flipH="1">
            <a:off x="5820628" y="6495393"/>
            <a:ext cx="5877385" cy="369332"/>
          </a:xfrm>
          <a:prstGeom prst="rect">
            <a:avLst/>
          </a:prstGeom>
          <a:noFill/>
        </p:spPr>
        <p:txBody>
          <a:bodyPr wrap="square" rtlCol="0">
            <a:spAutoFit/>
          </a:bodyPr>
          <a:lstStyle/>
          <a:p>
            <a:r>
              <a:rPr lang="en-US" dirty="0"/>
              <a:t>M. </a:t>
            </a:r>
            <a:r>
              <a:rPr lang="en-US" dirty="0" err="1"/>
              <a:t>Shahnani</a:t>
            </a:r>
            <a:r>
              <a:rPr lang="en-US" dirty="0"/>
              <a:t>, et al, Chirality 2020, </a:t>
            </a:r>
            <a:r>
              <a:rPr lang="en-US" sz="1800" b="0" i="0" u="none" strike="noStrike" baseline="0" dirty="0">
                <a:latin typeface="STIX2Text-Regular"/>
              </a:rPr>
              <a:t>DOI: 10.1002/chir.23273</a:t>
            </a:r>
            <a:endParaRPr lang="en-US" dirty="0"/>
          </a:p>
        </p:txBody>
      </p:sp>
    </p:spTree>
    <p:extLst>
      <p:ext uri="{BB962C8B-B14F-4D97-AF65-F5344CB8AC3E}">
        <p14:creationId xmlns:p14="http://schemas.microsoft.com/office/powerpoint/2010/main" val="117752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22E32-34D9-49A1-AA4E-FEA3FEB7A168}"/>
              </a:ext>
            </a:extLst>
          </p:cNvPr>
          <p:cNvSpPr txBox="1"/>
          <p:nvPr/>
        </p:nvSpPr>
        <p:spPr>
          <a:xfrm>
            <a:off x="294573" y="705745"/>
            <a:ext cx="11641722" cy="3675045"/>
          </a:xfrm>
          <a:prstGeom prst="rect">
            <a:avLst/>
          </a:prstGeom>
          <a:noFill/>
        </p:spPr>
        <p:txBody>
          <a:bodyPr wrap="square" rtlCol="0">
            <a:spAutoFit/>
          </a:bodyPr>
          <a:lstStyle/>
          <a:p>
            <a:pPr>
              <a:lnSpc>
                <a:spcPct val="150000"/>
              </a:lnSpc>
            </a:pPr>
            <a:r>
              <a:rPr lang="en-US" sz="4000" b="1" dirty="0">
                <a:latin typeface="Times New Roman" panose="02020603050405020304" pitchFamily="18" charset="0"/>
                <a:cs typeface="Times New Roman" panose="02020603050405020304" pitchFamily="18" charset="0"/>
              </a:rPr>
              <a:t>Three Scale Up Methods:</a:t>
            </a:r>
          </a:p>
          <a:p>
            <a:pPr marL="342900" indent="-342900">
              <a:lnSpc>
                <a:spcPct val="150000"/>
              </a:lnSpc>
              <a:buAutoNum type="arabicPeriod"/>
            </a:pPr>
            <a:r>
              <a:rPr lang="en-US" sz="4000" dirty="0">
                <a:latin typeface="Times New Roman" panose="02020603050405020304" pitchFamily="18" charset="0"/>
                <a:cs typeface="Times New Roman" panose="02020603050405020304" pitchFamily="18" charset="0"/>
              </a:rPr>
              <a:t>Stack Injection</a:t>
            </a:r>
          </a:p>
          <a:p>
            <a:pPr marL="342900" indent="-342900">
              <a:lnSpc>
                <a:spcPct val="150000"/>
              </a:lnSpc>
              <a:buAutoNum type="arabicPeriod"/>
            </a:pPr>
            <a:r>
              <a:rPr lang="en-US" sz="4000" dirty="0">
                <a:latin typeface="Times New Roman" panose="02020603050405020304" pitchFamily="18" charset="0"/>
                <a:cs typeface="Times New Roman" panose="02020603050405020304" pitchFamily="18" charset="0"/>
              </a:rPr>
              <a:t>Counter Current Chromatography</a:t>
            </a:r>
          </a:p>
          <a:p>
            <a:pPr marL="342900" indent="-342900">
              <a:lnSpc>
                <a:spcPct val="150000"/>
              </a:lnSpc>
              <a:buAutoNum type="arabicPeriod"/>
            </a:pPr>
            <a:r>
              <a:rPr lang="en-US" sz="4000" dirty="0">
                <a:latin typeface="Times New Roman" panose="02020603050405020304" pitchFamily="18" charset="0"/>
                <a:cs typeface="Times New Roman" panose="02020603050405020304" pitchFamily="18" charset="0"/>
              </a:rPr>
              <a:t>Simulated Moving Bed Chromatography (SMB) </a:t>
            </a:r>
          </a:p>
        </p:txBody>
      </p:sp>
    </p:spTree>
    <p:extLst>
      <p:ext uri="{BB962C8B-B14F-4D97-AF65-F5344CB8AC3E}">
        <p14:creationId xmlns:p14="http://schemas.microsoft.com/office/powerpoint/2010/main" val="69702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43FAA-27CB-4426-863B-6837D4FA53C8}"/>
              </a:ext>
            </a:extLst>
          </p:cNvPr>
          <p:cNvPicPr>
            <a:picLocks noChangeAspect="1"/>
          </p:cNvPicPr>
          <p:nvPr/>
        </p:nvPicPr>
        <p:blipFill>
          <a:blip r:embed="rId2"/>
          <a:stretch>
            <a:fillRect/>
          </a:stretch>
        </p:blipFill>
        <p:spPr>
          <a:xfrm>
            <a:off x="7699879" y="1"/>
            <a:ext cx="2286463" cy="2008479"/>
          </a:xfrm>
          <a:prstGeom prst="rect">
            <a:avLst/>
          </a:prstGeom>
        </p:spPr>
      </p:pic>
      <p:sp>
        <p:nvSpPr>
          <p:cNvPr id="5" name="TextBox 4">
            <a:extLst>
              <a:ext uri="{FF2B5EF4-FFF2-40B4-BE49-F238E27FC236}">
                <a16:creationId xmlns:a16="http://schemas.microsoft.com/office/drawing/2014/main" id="{48F79023-BD17-4659-A087-BDFB4607AA80}"/>
              </a:ext>
            </a:extLst>
          </p:cNvPr>
          <p:cNvSpPr txBox="1"/>
          <p:nvPr/>
        </p:nvSpPr>
        <p:spPr>
          <a:xfrm>
            <a:off x="239636" y="223027"/>
            <a:ext cx="4704430" cy="1477328"/>
          </a:xfrm>
          <a:prstGeom prst="rect">
            <a:avLst/>
          </a:prstGeom>
          <a:noFill/>
        </p:spPr>
        <p:txBody>
          <a:bodyPr wrap="square">
            <a:spAutoFit/>
          </a:bodyPr>
          <a:lstStyle/>
          <a:p>
            <a:r>
              <a:rPr lang="en-US" dirty="0"/>
              <a:t>Chromatograms of 1000 ppm (up) and 3000 ppm (down) of propranolol in F = 1 mL min</a:t>
            </a:r>
            <a:r>
              <a:rPr lang="en-US" baseline="30000" dirty="0"/>
              <a:t>−1 </a:t>
            </a:r>
            <a:r>
              <a:rPr lang="en-US" dirty="0"/>
              <a:t>and MP composition of 40% 2‐propanol, 0.6% DEA, related to minimizing RT in Rs ≥ 1.7 (sample solvent was identical to the MP)</a:t>
            </a:r>
          </a:p>
        </p:txBody>
      </p:sp>
      <p:sp>
        <p:nvSpPr>
          <p:cNvPr id="7" name="TextBox 6">
            <a:extLst>
              <a:ext uri="{FF2B5EF4-FFF2-40B4-BE49-F238E27FC236}">
                <a16:creationId xmlns:a16="http://schemas.microsoft.com/office/drawing/2014/main" id="{C74DDA10-145E-42DD-926D-144C16528159}"/>
              </a:ext>
            </a:extLst>
          </p:cNvPr>
          <p:cNvSpPr txBox="1"/>
          <p:nvPr/>
        </p:nvSpPr>
        <p:spPr>
          <a:xfrm>
            <a:off x="189186" y="2762914"/>
            <a:ext cx="5253071" cy="1200329"/>
          </a:xfrm>
          <a:prstGeom prst="rect">
            <a:avLst/>
          </a:prstGeom>
          <a:noFill/>
        </p:spPr>
        <p:txBody>
          <a:bodyPr wrap="square">
            <a:spAutoFit/>
          </a:bodyPr>
          <a:lstStyle/>
          <a:p>
            <a:r>
              <a:rPr lang="en-US" dirty="0"/>
              <a:t>Chromatograms for 3000 ppm of propranolol in stacked injection mode (F = 1 mL min</a:t>
            </a:r>
            <a:r>
              <a:rPr lang="en-US" baseline="30000" dirty="0"/>
              <a:t>−1</a:t>
            </a:r>
            <a:r>
              <a:rPr lang="en-US" dirty="0"/>
              <a:t> and MP composition was 40% 2‐propanol, 0.6% DEA in n‐hexane; sample solvent was identical to the MP)</a:t>
            </a:r>
          </a:p>
        </p:txBody>
      </p:sp>
      <p:pic>
        <p:nvPicPr>
          <p:cNvPr id="9" name="Picture 8">
            <a:extLst>
              <a:ext uri="{FF2B5EF4-FFF2-40B4-BE49-F238E27FC236}">
                <a16:creationId xmlns:a16="http://schemas.microsoft.com/office/drawing/2014/main" id="{0E270558-43E7-4DE3-BD5C-2E9EBF4C5319}"/>
              </a:ext>
            </a:extLst>
          </p:cNvPr>
          <p:cNvPicPr>
            <a:picLocks noChangeAspect="1"/>
          </p:cNvPicPr>
          <p:nvPr/>
        </p:nvPicPr>
        <p:blipFill>
          <a:blip r:embed="rId3"/>
          <a:stretch>
            <a:fillRect/>
          </a:stretch>
        </p:blipFill>
        <p:spPr>
          <a:xfrm>
            <a:off x="5894464" y="2223402"/>
            <a:ext cx="5474817" cy="2556351"/>
          </a:xfrm>
          <a:prstGeom prst="rect">
            <a:avLst/>
          </a:prstGeom>
        </p:spPr>
      </p:pic>
      <p:pic>
        <p:nvPicPr>
          <p:cNvPr id="11" name="Picture 10">
            <a:extLst>
              <a:ext uri="{FF2B5EF4-FFF2-40B4-BE49-F238E27FC236}">
                <a16:creationId xmlns:a16="http://schemas.microsoft.com/office/drawing/2014/main" id="{62B5E2A1-AA59-473A-A168-06F42E56180D}"/>
              </a:ext>
            </a:extLst>
          </p:cNvPr>
          <p:cNvPicPr>
            <a:picLocks noChangeAspect="1"/>
          </p:cNvPicPr>
          <p:nvPr/>
        </p:nvPicPr>
        <p:blipFill>
          <a:blip r:embed="rId4"/>
          <a:stretch>
            <a:fillRect/>
          </a:stretch>
        </p:blipFill>
        <p:spPr>
          <a:xfrm>
            <a:off x="6718840" y="4744018"/>
            <a:ext cx="3826067" cy="1811085"/>
          </a:xfrm>
          <a:prstGeom prst="rect">
            <a:avLst/>
          </a:prstGeom>
        </p:spPr>
      </p:pic>
      <p:sp>
        <p:nvSpPr>
          <p:cNvPr id="13" name="TextBox 12">
            <a:extLst>
              <a:ext uri="{FF2B5EF4-FFF2-40B4-BE49-F238E27FC236}">
                <a16:creationId xmlns:a16="http://schemas.microsoft.com/office/drawing/2014/main" id="{B3657FAC-C77A-43D0-A0BD-831BE16694E6}"/>
              </a:ext>
            </a:extLst>
          </p:cNvPr>
          <p:cNvSpPr txBox="1"/>
          <p:nvPr/>
        </p:nvSpPr>
        <p:spPr>
          <a:xfrm>
            <a:off x="46207" y="5067263"/>
            <a:ext cx="6097022" cy="1200329"/>
          </a:xfrm>
          <a:prstGeom prst="rect">
            <a:avLst/>
          </a:prstGeom>
          <a:noFill/>
        </p:spPr>
        <p:txBody>
          <a:bodyPr wrap="square">
            <a:spAutoFit/>
          </a:bodyPr>
          <a:lstStyle/>
          <a:p>
            <a:pPr algn="l"/>
            <a:r>
              <a:rPr lang="en-US" sz="1800" b="0" i="0" u="none" strike="noStrike" baseline="0" dirty="0">
                <a:latin typeface="AdvTT8608a8d1"/>
              </a:rPr>
              <a:t>Overloaded chromatogram for 20,000 ppm of propranolol in </a:t>
            </a:r>
            <a:r>
              <a:rPr lang="en-US" sz="1800" b="0" i="0" u="none" strike="noStrike" baseline="0" dirty="0">
                <a:latin typeface="AdvTTdd3b7348.I"/>
              </a:rPr>
              <a:t>F</a:t>
            </a:r>
            <a:r>
              <a:rPr lang="en-US" sz="1800" b="0" i="0" u="none" strike="noStrike" baseline="0" dirty="0">
                <a:latin typeface="AdvTT8608a8d1"/>
              </a:rPr>
              <a:t>= 1 mL</a:t>
            </a:r>
            <a:r>
              <a:rPr lang="en-US" dirty="0">
                <a:latin typeface="AdvTT8608a8d1"/>
              </a:rPr>
              <a:t> m</a:t>
            </a:r>
            <a:r>
              <a:rPr lang="en-US" sz="1800" b="0" i="0" u="none" strike="noStrike" baseline="0" dirty="0">
                <a:latin typeface="AdvTT8608a8d1"/>
              </a:rPr>
              <a:t>in</a:t>
            </a:r>
            <a:r>
              <a:rPr lang="en-US" b="0" i="0" u="none" strike="noStrike" baseline="30000" dirty="0">
                <a:latin typeface="AdvTT8608a8d1+22"/>
              </a:rPr>
              <a:t>−</a:t>
            </a:r>
            <a:r>
              <a:rPr lang="en-US" b="0" i="0" u="none" strike="noStrike" baseline="30000" dirty="0">
                <a:latin typeface="AdvTT8608a8d1"/>
              </a:rPr>
              <a:t>1</a:t>
            </a:r>
            <a:r>
              <a:rPr lang="en-US" sz="800" b="0" i="0" u="none" strike="noStrike" baseline="0" dirty="0">
                <a:latin typeface="AdvTT8608a8d1"/>
              </a:rPr>
              <a:t> </a:t>
            </a:r>
            <a:r>
              <a:rPr lang="en-US" sz="1800" b="0" i="0" u="none" strike="noStrike" baseline="0" dirty="0">
                <a:latin typeface="AdvTT8608a8d1"/>
              </a:rPr>
              <a:t>and MP composition of 10% ethanol</a:t>
            </a:r>
          </a:p>
          <a:p>
            <a:pPr algn="l"/>
            <a:r>
              <a:rPr lang="en-US" sz="1800" b="0" i="0" u="none" strike="noStrike" baseline="0" dirty="0">
                <a:latin typeface="AdvTT8608a8d1"/>
              </a:rPr>
              <a:t>and 0.60% DEA in n</a:t>
            </a:r>
            <a:r>
              <a:rPr lang="en-US" sz="1800" b="0" i="0" u="none" strike="noStrike" baseline="0" dirty="0">
                <a:latin typeface="AdvTT8608a8d1+20"/>
              </a:rPr>
              <a:t>‐</a:t>
            </a:r>
            <a:r>
              <a:rPr lang="en-US" sz="1800" b="0" i="0" u="none" strike="noStrike" baseline="0" dirty="0">
                <a:latin typeface="AdvTT8608a8d1"/>
              </a:rPr>
              <a:t>hexane, related to maximizing </a:t>
            </a:r>
            <a:r>
              <a:rPr lang="en-US" sz="1800" b="0" i="0" u="none" strike="noStrike" baseline="0" dirty="0">
                <a:latin typeface="AdvTTdd3b7348.I"/>
              </a:rPr>
              <a:t>Rs </a:t>
            </a:r>
            <a:r>
              <a:rPr lang="en-US" sz="1800" b="0" i="0" u="none" strike="noStrike" baseline="0" dirty="0">
                <a:latin typeface="AdvTT8608a8d1"/>
              </a:rPr>
              <a:t>(sample solvent was identical to the MP)</a:t>
            </a:r>
            <a:endParaRPr lang="en-US" dirty="0"/>
          </a:p>
        </p:txBody>
      </p:sp>
      <p:sp>
        <p:nvSpPr>
          <p:cNvPr id="15" name="TextBox 14">
            <a:extLst>
              <a:ext uri="{FF2B5EF4-FFF2-40B4-BE49-F238E27FC236}">
                <a16:creationId xmlns:a16="http://schemas.microsoft.com/office/drawing/2014/main" id="{CD6C7205-2346-4F55-9260-904A0C60D419}"/>
              </a:ext>
            </a:extLst>
          </p:cNvPr>
          <p:cNvSpPr txBox="1"/>
          <p:nvPr/>
        </p:nvSpPr>
        <p:spPr>
          <a:xfrm>
            <a:off x="7190929" y="6488668"/>
            <a:ext cx="6097022" cy="369332"/>
          </a:xfrm>
          <a:prstGeom prst="rect">
            <a:avLst/>
          </a:prstGeom>
          <a:noFill/>
        </p:spPr>
        <p:txBody>
          <a:bodyPr wrap="square">
            <a:spAutoFit/>
          </a:bodyPr>
          <a:lstStyle/>
          <a:p>
            <a:r>
              <a:rPr lang="en-US" dirty="0"/>
              <a:t>M. Taheri, et al., Chirality 29 (10) (2017) 579-588.</a:t>
            </a:r>
          </a:p>
        </p:txBody>
      </p:sp>
    </p:spTree>
    <p:extLst>
      <p:ext uri="{BB962C8B-B14F-4D97-AF65-F5344CB8AC3E}">
        <p14:creationId xmlns:p14="http://schemas.microsoft.com/office/powerpoint/2010/main" val="1210354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196359" y="1387477"/>
            <a:ext cx="24193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800" b="1" i="1" u="none" strike="noStrike" kern="1200" cap="none" spc="0" normalizeH="0" baseline="0" noProof="0" dirty="0">
                <a:ln>
                  <a:noFill/>
                </a:ln>
                <a:solidFill>
                  <a:srgbClr val="004E47"/>
                </a:solidFill>
                <a:effectLst/>
                <a:uLnTx/>
                <a:uFillTx/>
                <a:latin typeface="Times New Roman" panose="02020603050405020304" pitchFamily="18" charset="0"/>
                <a:ea typeface="+mn-ea"/>
                <a:cs typeface="+mn-cs"/>
              </a:rPr>
              <a:t>Basic Principle</a:t>
            </a:r>
          </a:p>
        </p:txBody>
      </p:sp>
      <p:sp>
        <p:nvSpPr>
          <p:cNvPr id="5" name="Line 3"/>
          <p:cNvSpPr>
            <a:spLocks noChangeShapeType="1"/>
          </p:cNvSpPr>
          <p:nvPr/>
        </p:nvSpPr>
        <p:spPr bwMode="auto">
          <a:xfrm>
            <a:off x="5569796" y="2003427"/>
            <a:ext cx="0" cy="465137"/>
          </a:xfrm>
          <a:prstGeom prst="line">
            <a:avLst/>
          </a:prstGeom>
          <a:noFill/>
          <a:ln w="127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a:spLocks/>
          </p:cNvSpPr>
          <p:nvPr/>
        </p:nvSpPr>
        <p:spPr bwMode="auto">
          <a:xfrm>
            <a:off x="5517409" y="2473327"/>
            <a:ext cx="106362" cy="211137"/>
          </a:xfrm>
          <a:custGeom>
            <a:avLst/>
            <a:gdLst>
              <a:gd name="T0" fmla="*/ 33 w 67"/>
              <a:gd name="T1" fmla="*/ 132 h 133"/>
              <a:gd name="T2" fmla="*/ 66 w 67"/>
              <a:gd name="T3" fmla="*/ 0 h 133"/>
              <a:gd name="T4" fmla="*/ 0 w 67"/>
              <a:gd name="T5" fmla="*/ 0 h 133"/>
              <a:gd name="T6" fmla="*/ 33 w 67"/>
              <a:gd name="T7" fmla="*/ 132 h 133"/>
            </a:gdLst>
            <a:ahLst/>
            <a:cxnLst>
              <a:cxn ang="0">
                <a:pos x="T0" y="T1"/>
              </a:cxn>
              <a:cxn ang="0">
                <a:pos x="T2" y="T3"/>
              </a:cxn>
              <a:cxn ang="0">
                <a:pos x="T4" y="T5"/>
              </a:cxn>
              <a:cxn ang="0">
                <a:pos x="T6" y="T7"/>
              </a:cxn>
            </a:cxnLst>
            <a:rect l="0" t="0" r="r" b="b"/>
            <a:pathLst>
              <a:path w="67" h="133">
                <a:moveTo>
                  <a:pt x="33" y="132"/>
                </a:moveTo>
                <a:lnTo>
                  <a:pt x="66" y="0"/>
                </a:lnTo>
                <a:lnTo>
                  <a:pt x="0" y="0"/>
                </a:lnTo>
                <a:lnTo>
                  <a:pt x="33" y="132"/>
                </a:lnTo>
              </a:path>
            </a:pathLst>
          </a:custGeom>
          <a:solidFill>
            <a:srgbClr val="8901F3"/>
          </a:solidFill>
          <a:ln w="12700" cap="rnd" cmpd="sng">
            <a:solidFill>
              <a:srgbClr val="8901F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5"/>
          <p:cNvSpPr>
            <a:spLocks noChangeShapeType="1"/>
          </p:cNvSpPr>
          <p:nvPr/>
        </p:nvSpPr>
        <p:spPr bwMode="auto">
          <a:xfrm>
            <a:off x="2807546" y="3608389"/>
            <a:ext cx="1603375" cy="0"/>
          </a:xfrm>
          <a:prstGeom prst="line">
            <a:avLst/>
          </a:prstGeom>
          <a:noFill/>
          <a:ln w="12700">
            <a:solidFill>
              <a:srgbClr val="BC3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4417271" y="3556002"/>
            <a:ext cx="211138" cy="106362"/>
          </a:xfrm>
          <a:custGeom>
            <a:avLst/>
            <a:gdLst>
              <a:gd name="T0" fmla="*/ 132 w 133"/>
              <a:gd name="T1" fmla="*/ 33 h 67"/>
              <a:gd name="T2" fmla="*/ 0 w 133"/>
              <a:gd name="T3" fmla="*/ 0 h 67"/>
              <a:gd name="T4" fmla="*/ 0 w 133"/>
              <a:gd name="T5" fmla="*/ 66 h 67"/>
              <a:gd name="T6" fmla="*/ 132 w 133"/>
              <a:gd name="T7" fmla="*/ 33 h 67"/>
            </a:gdLst>
            <a:ahLst/>
            <a:cxnLst>
              <a:cxn ang="0">
                <a:pos x="T0" y="T1"/>
              </a:cxn>
              <a:cxn ang="0">
                <a:pos x="T2" y="T3"/>
              </a:cxn>
              <a:cxn ang="0">
                <a:pos x="T4" y="T5"/>
              </a:cxn>
              <a:cxn ang="0">
                <a:pos x="T6" y="T7"/>
              </a:cxn>
            </a:cxnLst>
            <a:rect l="0" t="0" r="r" b="b"/>
            <a:pathLst>
              <a:path w="133" h="67">
                <a:moveTo>
                  <a:pt x="132" y="33"/>
                </a:moveTo>
                <a:lnTo>
                  <a:pt x="0" y="0"/>
                </a:lnTo>
                <a:lnTo>
                  <a:pt x="0" y="66"/>
                </a:lnTo>
                <a:lnTo>
                  <a:pt x="132" y="33"/>
                </a:lnTo>
              </a:path>
            </a:pathLst>
          </a:custGeom>
          <a:solidFill>
            <a:srgbClr val="BC3700"/>
          </a:solidFill>
          <a:ln w="12700" cap="rnd" cmpd="sng">
            <a:solidFill>
              <a:srgbClr val="BC37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7"/>
          <p:cNvSpPr>
            <a:spLocks/>
          </p:cNvSpPr>
          <p:nvPr/>
        </p:nvSpPr>
        <p:spPr bwMode="auto">
          <a:xfrm>
            <a:off x="5858721" y="2698752"/>
            <a:ext cx="273050" cy="703262"/>
          </a:xfrm>
          <a:custGeom>
            <a:avLst/>
            <a:gdLst>
              <a:gd name="T0" fmla="*/ 0 w 172"/>
              <a:gd name="T1" fmla="*/ 442 h 443"/>
              <a:gd name="T2" fmla="*/ 0 w 172"/>
              <a:gd name="T3" fmla="*/ 0 h 443"/>
              <a:gd name="T4" fmla="*/ 171 w 172"/>
              <a:gd name="T5" fmla="*/ 0 h 443"/>
              <a:gd name="T6" fmla="*/ 171 w 172"/>
              <a:gd name="T7" fmla="*/ 442 h 443"/>
              <a:gd name="T8" fmla="*/ 0 w 172"/>
              <a:gd name="T9" fmla="*/ 442 h 443"/>
            </a:gdLst>
            <a:ahLst/>
            <a:cxnLst>
              <a:cxn ang="0">
                <a:pos x="T0" y="T1"/>
              </a:cxn>
              <a:cxn ang="0">
                <a:pos x="T2" y="T3"/>
              </a:cxn>
              <a:cxn ang="0">
                <a:pos x="T4" y="T5"/>
              </a:cxn>
              <a:cxn ang="0">
                <a:pos x="T6" y="T7"/>
              </a:cxn>
              <a:cxn ang="0">
                <a:pos x="T8" y="T9"/>
              </a:cxn>
            </a:cxnLst>
            <a:rect l="0" t="0" r="r" b="b"/>
            <a:pathLst>
              <a:path w="172" h="443">
                <a:moveTo>
                  <a:pt x="0" y="442"/>
                </a:moveTo>
                <a:lnTo>
                  <a:pt x="0" y="0"/>
                </a:lnTo>
                <a:lnTo>
                  <a:pt x="171" y="0"/>
                </a:lnTo>
                <a:lnTo>
                  <a:pt x="171" y="442"/>
                </a:lnTo>
                <a:lnTo>
                  <a:pt x="0" y="442"/>
                </a:lnTo>
              </a:path>
            </a:pathLst>
          </a:custGeom>
          <a:solidFill>
            <a:srgbClr val="114FFB"/>
          </a:solidFill>
          <a:ln w="12700" cap="rnd" cmpd="sng">
            <a:solidFill>
              <a:srgbClr val="00279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8"/>
          <p:cNvSpPr>
            <a:spLocks/>
          </p:cNvSpPr>
          <p:nvPr/>
        </p:nvSpPr>
        <p:spPr bwMode="auto">
          <a:xfrm>
            <a:off x="6723909" y="2698752"/>
            <a:ext cx="465137" cy="703262"/>
          </a:xfrm>
          <a:custGeom>
            <a:avLst/>
            <a:gdLst>
              <a:gd name="T0" fmla="*/ 0 w 293"/>
              <a:gd name="T1" fmla="*/ 442 h 443"/>
              <a:gd name="T2" fmla="*/ 0 w 293"/>
              <a:gd name="T3" fmla="*/ 0 h 443"/>
              <a:gd name="T4" fmla="*/ 292 w 293"/>
              <a:gd name="T5" fmla="*/ 0 h 443"/>
              <a:gd name="T6" fmla="*/ 292 w 293"/>
              <a:gd name="T7" fmla="*/ 442 h 443"/>
              <a:gd name="T8" fmla="*/ 0 w 293"/>
              <a:gd name="T9" fmla="*/ 442 h 443"/>
            </a:gdLst>
            <a:ahLst/>
            <a:cxnLst>
              <a:cxn ang="0">
                <a:pos x="T0" y="T1"/>
              </a:cxn>
              <a:cxn ang="0">
                <a:pos x="T2" y="T3"/>
              </a:cxn>
              <a:cxn ang="0">
                <a:pos x="T4" y="T5"/>
              </a:cxn>
              <a:cxn ang="0">
                <a:pos x="T6" y="T7"/>
              </a:cxn>
              <a:cxn ang="0">
                <a:pos x="T8" y="T9"/>
              </a:cxn>
            </a:cxnLst>
            <a:rect l="0" t="0" r="r" b="b"/>
            <a:pathLst>
              <a:path w="293" h="443">
                <a:moveTo>
                  <a:pt x="0" y="442"/>
                </a:moveTo>
                <a:lnTo>
                  <a:pt x="0" y="0"/>
                </a:lnTo>
                <a:lnTo>
                  <a:pt x="292" y="0"/>
                </a:lnTo>
                <a:lnTo>
                  <a:pt x="292" y="442"/>
                </a:lnTo>
                <a:lnTo>
                  <a:pt x="0" y="442"/>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9"/>
          <p:cNvSpPr>
            <a:spLocks/>
          </p:cNvSpPr>
          <p:nvPr/>
        </p:nvSpPr>
        <p:spPr bwMode="auto">
          <a:xfrm>
            <a:off x="2815484" y="2698752"/>
            <a:ext cx="5543550" cy="703262"/>
          </a:xfrm>
          <a:custGeom>
            <a:avLst/>
            <a:gdLst>
              <a:gd name="T0" fmla="*/ 0 w 3492"/>
              <a:gd name="T1" fmla="*/ 442 h 443"/>
              <a:gd name="T2" fmla="*/ 0 w 3492"/>
              <a:gd name="T3" fmla="*/ 0 h 443"/>
              <a:gd name="T4" fmla="*/ 3491 w 3492"/>
              <a:gd name="T5" fmla="*/ 0 h 443"/>
              <a:gd name="T6" fmla="*/ 3491 w 3492"/>
              <a:gd name="T7" fmla="*/ 442 h 443"/>
              <a:gd name="T8" fmla="*/ 0 w 3492"/>
              <a:gd name="T9" fmla="*/ 442 h 443"/>
            </a:gdLst>
            <a:ahLst/>
            <a:cxnLst>
              <a:cxn ang="0">
                <a:pos x="T0" y="T1"/>
              </a:cxn>
              <a:cxn ang="0">
                <a:pos x="T2" y="T3"/>
              </a:cxn>
              <a:cxn ang="0">
                <a:pos x="T4" y="T5"/>
              </a:cxn>
              <a:cxn ang="0">
                <a:pos x="T6" y="T7"/>
              </a:cxn>
              <a:cxn ang="0">
                <a:pos x="T8" y="T9"/>
              </a:cxn>
            </a:cxnLst>
            <a:rect l="0" t="0" r="r" b="b"/>
            <a:pathLst>
              <a:path w="3492" h="443">
                <a:moveTo>
                  <a:pt x="0" y="442"/>
                </a:moveTo>
                <a:lnTo>
                  <a:pt x="0" y="0"/>
                </a:lnTo>
                <a:lnTo>
                  <a:pt x="3491" y="0"/>
                </a:lnTo>
                <a:lnTo>
                  <a:pt x="3491" y="442"/>
                </a:lnTo>
                <a:lnTo>
                  <a:pt x="0" y="442"/>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0"/>
          <p:cNvSpPr>
            <a:spLocks noChangeArrowheads="1"/>
          </p:cNvSpPr>
          <p:nvPr/>
        </p:nvSpPr>
        <p:spPr bwMode="auto">
          <a:xfrm>
            <a:off x="2701184" y="3629027"/>
            <a:ext cx="18478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BC3700"/>
                </a:solidFill>
                <a:effectLst/>
                <a:uLnTx/>
                <a:uFillTx/>
                <a:latin typeface="Times New Roman" panose="02020603050405020304" pitchFamily="18" charset="0"/>
                <a:ea typeface="+mn-ea"/>
                <a:cs typeface="+mn-cs"/>
              </a:rPr>
              <a:t>Mobile Phase</a:t>
            </a:r>
          </a:p>
        </p:txBody>
      </p:sp>
      <p:sp>
        <p:nvSpPr>
          <p:cNvPr id="13" name="Rectangle 11"/>
          <p:cNvSpPr>
            <a:spLocks noChangeArrowheads="1"/>
          </p:cNvSpPr>
          <p:nvPr/>
        </p:nvSpPr>
        <p:spPr bwMode="auto">
          <a:xfrm>
            <a:off x="5536459" y="1778002"/>
            <a:ext cx="773112"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8901F3"/>
                </a:solidFill>
                <a:effectLst/>
                <a:uLnTx/>
                <a:uFillTx/>
                <a:latin typeface="Times New Roman" panose="02020603050405020304" pitchFamily="18" charset="0"/>
                <a:ea typeface="+mn-ea"/>
                <a:cs typeface="+mn-cs"/>
              </a:rPr>
              <a:t>Feed</a:t>
            </a:r>
          </a:p>
        </p:txBody>
      </p:sp>
      <p:sp>
        <p:nvSpPr>
          <p:cNvPr id="14" name="Rectangle 12"/>
          <p:cNvSpPr>
            <a:spLocks noChangeArrowheads="1"/>
          </p:cNvSpPr>
          <p:nvPr/>
        </p:nvSpPr>
        <p:spPr bwMode="auto">
          <a:xfrm>
            <a:off x="1115271" y="430214"/>
            <a:ext cx="83851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Century Schoolbook" pitchFamily="18" charset="0"/>
                <a:ea typeface="+mn-ea"/>
                <a:cs typeface="+mn-cs"/>
              </a:rPr>
              <a:t>Continuous </a:t>
            </a:r>
            <a:r>
              <a:rPr kumimoji="0" lang="en-GB" altLang="en-US" sz="3600" b="0" i="0" u="none" strike="noStrike" kern="1200" cap="none" spc="0" normalizeH="0" baseline="0" noProof="0" dirty="0" err="1">
                <a:ln>
                  <a:noFill/>
                </a:ln>
                <a:solidFill>
                  <a:srgbClr val="00279F"/>
                </a:solidFill>
                <a:effectLst>
                  <a:outerShdw blurRad="38100" dist="38100" dir="2700000" algn="tl">
                    <a:srgbClr val="C0C0C0"/>
                  </a:outerShdw>
                </a:effectLst>
                <a:uLnTx/>
                <a:uFillTx/>
                <a:latin typeface="Century Schoolbook" pitchFamily="18" charset="0"/>
                <a:ea typeface="+mn-ea"/>
                <a:cs typeface="+mn-cs"/>
              </a:rPr>
              <a:t>Countercurrent</a:t>
            </a:r>
            <a:r>
              <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Century Schoolbook" pitchFamily="18" charset="0"/>
                <a:ea typeface="+mn-ea"/>
                <a:cs typeface="+mn-cs"/>
              </a:rPr>
              <a:t> Chromatography</a:t>
            </a:r>
            <a:endPar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Matura MT Script Capitals" panose="03020802060602070202" pitchFamily="66" charset="0"/>
              <a:ea typeface="+mn-ea"/>
              <a:cs typeface="+mn-cs"/>
            </a:endParaRPr>
          </a:p>
        </p:txBody>
      </p:sp>
      <p:sp>
        <p:nvSpPr>
          <p:cNvPr id="15" name="Rectangle 13"/>
          <p:cNvSpPr>
            <a:spLocks noChangeArrowheads="1"/>
          </p:cNvSpPr>
          <p:nvPr/>
        </p:nvSpPr>
        <p:spPr bwMode="auto">
          <a:xfrm>
            <a:off x="2486871" y="2259014"/>
            <a:ext cx="237013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stationary column</a:t>
            </a:r>
          </a:p>
        </p:txBody>
      </p:sp>
      <p:sp>
        <p:nvSpPr>
          <p:cNvPr id="16" name="Rectangle 14"/>
          <p:cNvSpPr>
            <a:spLocks noChangeArrowheads="1"/>
          </p:cNvSpPr>
          <p:nvPr/>
        </p:nvSpPr>
        <p:spPr bwMode="auto">
          <a:xfrm>
            <a:off x="1664546" y="4359277"/>
            <a:ext cx="53371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sample is injected in the centre of a stationary column</a:t>
            </a:r>
          </a:p>
        </p:txBody>
      </p:sp>
      <p:sp>
        <p:nvSpPr>
          <p:cNvPr id="17" name="Rectangle 15"/>
          <p:cNvSpPr>
            <a:spLocks noChangeArrowheads="1"/>
          </p:cNvSpPr>
          <p:nvPr/>
        </p:nvSpPr>
        <p:spPr bwMode="auto">
          <a:xfrm>
            <a:off x="1662959" y="4678364"/>
            <a:ext cx="60420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two components move at different speeds and are separated</a:t>
            </a:r>
          </a:p>
        </p:txBody>
      </p:sp>
      <p:sp>
        <p:nvSpPr>
          <p:cNvPr id="18" name="Rectangle 16"/>
          <p:cNvSpPr>
            <a:spLocks noChangeArrowheads="1"/>
          </p:cNvSpPr>
          <p:nvPr/>
        </p:nvSpPr>
        <p:spPr bwMode="auto">
          <a:xfrm>
            <a:off x="1669309" y="5411789"/>
            <a:ext cx="6149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If we now move the column from right to left, at a speed halfway</a:t>
            </a:r>
          </a:p>
        </p:txBody>
      </p:sp>
      <p:sp>
        <p:nvSpPr>
          <p:cNvPr id="19" name="Rectangle 17"/>
          <p:cNvSpPr>
            <a:spLocks noChangeArrowheads="1"/>
          </p:cNvSpPr>
          <p:nvPr/>
        </p:nvSpPr>
        <p:spPr bwMode="auto">
          <a:xfrm>
            <a:off x="1661371" y="5730877"/>
            <a:ext cx="64103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between that of the solutes, they now move in different directions ...</a:t>
            </a:r>
          </a:p>
        </p:txBody>
      </p:sp>
      <p:sp>
        <p:nvSpPr>
          <p:cNvPr id="20" name="Line 18"/>
          <p:cNvSpPr>
            <a:spLocks noChangeShapeType="1"/>
          </p:cNvSpPr>
          <p:nvPr/>
        </p:nvSpPr>
        <p:spPr bwMode="auto">
          <a:xfrm>
            <a:off x="5865071" y="3608389"/>
            <a:ext cx="98425" cy="0"/>
          </a:xfrm>
          <a:prstGeom prst="line">
            <a:avLst/>
          </a:prstGeom>
          <a:noFill/>
          <a:ln w="12700">
            <a:solidFill>
              <a:srgbClr val="114F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9"/>
          <p:cNvSpPr>
            <a:spLocks/>
          </p:cNvSpPr>
          <p:nvPr/>
        </p:nvSpPr>
        <p:spPr bwMode="auto">
          <a:xfrm>
            <a:off x="5969846" y="3556002"/>
            <a:ext cx="209550" cy="106362"/>
          </a:xfrm>
          <a:custGeom>
            <a:avLst/>
            <a:gdLst>
              <a:gd name="T0" fmla="*/ 131 w 132"/>
              <a:gd name="T1" fmla="*/ 33 h 67"/>
              <a:gd name="T2" fmla="*/ 0 w 132"/>
              <a:gd name="T3" fmla="*/ 0 h 67"/>
              <a:gd name="T4" fmla="*/ 0 w 132"/>
              <a:gd name="T5" fmla="*/ 66 h 67"/>
              <a:gd name="T6" fmla="*/ 131 w 132"/>
              <a:gd name="T7" fmla="*/ 33 h 67"/>
            </a:gdLst>
            <a:ahLst/>
            <a:cxnLst>
              <a:cxn ang="0">
                <a:pos x="T0" y="T1"/>
              </a:cxn>
              <a:cxn ang="0">
                <a:pos x="T2" y="T3"/>
              </a:cxn>
              <a:cxn ang="0">
                <a:pos x="T4" y="T5"/>
              </a:cxn>
              <a:cxn ang="0">
                <a:pos x="T6" y="T7"/>
              </a:cxn>
            </a:cxnLst>
            <a:rect l="0" t="0" r="r" b="b"/>
            <a:pathLst>
              <a:path w="132" h="67">
                <a:moveTo>
                  <a:pt x="131" y="33"/>
                </a:moveTo>
                <a:lnTo>
                  <a:pt x="0" y="0"/>
                </a:lnTo>
                <a:lnTo>
                  <a:pt x="0" y="66"/>
                </a:lnTo>
                <a:lnTo>
                  <a:pt x="131" y="33"/>
                </a:lnTo>
              </a:path>
            </a:pathLst>
          </a:custGeom>
          <a:solidFill>
            <a:srgbClr val="114FFB"/>
          </a:solidFill>
          <a:ln w="12700" cap="rnd"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0"/>
          <p:cNvSpPr>
            <a:spLocks noChangeShapeType="1"/>
          </p:cNvSpPr>
          <p:nvPr/>
        </p:nvSpPr>
        <p:spPr bwMode="auto">
          <a:xfrm>
            <a:off x="6730259" y="3608389"/>
            <a:ext cx="5000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1"/>
          <p:cNvSpPr>
            <a:spLocks/>
          </p:cNvSpPr>
          <p:nvPr/>
        </p:nvSpPr>
        <p:spPr bwMode="auto">
          <a:xfrm>
            <a:off x="7236671" y="3556002"/>
            <a:ext cx="209550" cy="106362"/>
          </a:xfrm>
          <a:custGeom>
            <a:avLst/>
            <a:gdLst>
              <a:gd name="T0" fmla="*/ 131 w 132"/>
              <a:gd name="T1" fmla="*/ 33 h 67"/>
              <a:gd name="T2" fmla="*/ 0 w 132"/>
              <a:gd name="T3" fmla="*/ 0 h 67"/>
              <a:gd name="T4" fmla="*/ 0 w 132"/>
              <a:gd name="T5" fmla="*/ 66 h 67"/>
              <a:gd name="T6" fmla="*/ 131 w 132"/>
              <a:gd name="T7" fmla="*/ 33 h 67"/>
            </a:gdLst>
            <a:ahLst/>
            <a:cxnLst>
              <a:cxn ang="0">
                <a:pos x="T0" y="T1"/>
              </a:cxn>
              <a:cxn ang="0">
                <a:pos x="T2" y="T3"/>
              </a:cxn>
              <a:cxn ang="0">
                <a:pos x="T4" y="T5"/>
              </a:cxn>
              <a:cxn ang="0">
                <a:pos x="T6" y="T7"/>
              </a:cxn>
            </a:cxnLst>
            <a:rect l="0" t="0" r="r" b="b"/>
            <a:pathLst>
              <a:path w="132" h="67">
                <a:moveTo>
                  <a:pt x="131" y="33"/>
                </a:moveTo>
                <a:lnTo>
                  <a:pt x="0" y="0"/>
                </a:lnTo>
                <a:lnTo>
                  <a:pt x="0" y="66"/>
                </a:lnTo>
                <a:lnTo>
                  <a:pt x="131" y="33"/>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76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151739" y="1502536"/>
            <a:ext cx="2419350"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800" b="1" i="1" u="none" strike="noStrike" kern="1200" cap="none" spc="0" normalizeH="0" baseline="0" noProof="0" dirty="0">
                <a:ln>
                  <a:noFill/>
                </a:ln>
                <a:solidFill>
                  <a:srgbClr val="004E47"/>
                </a:solidFill>
                <a:effectLst/>
                <a:uLnTx/>
                <a:uFillTx/>
                <a:latin typeface="Times New Roman" panose="02020603050405020304" pitchFamily="18" charset="0"/>
                <a:ea typeface="+mn-ea"/>
                <a:cs typeface="+mn-cs"/>
              </a:rPr>
              <a:t>Basic Principle</a:t>
            </a:r>
          </a:p>
        </p:txBody>
      </p:sp>
      <p:sp>
        <p:nvSpPr>
          <p:cNvPr id="5" name="Line 3"/>
          <p:cNvSpPr>
            <a:spLocks noChangeShapeType="1"/>
          </p:cNvSpPr>
          <p:nvPr/>
        </p:nvSpPr>
        <p:spPr bwMode="auto">
          <a:xfrm>
            <a:off x="5677576" y="2118486"/>
            <a:ext cx="0" cy="463550"/>
          </a:xfrm>
          <a:prstGeom prst="line">
            <a:avLst/>
          </a:prstGeom>
          <a:noFill/>
          <a:ln w="127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a:spLocks/>
          </p:cNvSpPr>
          <p:nvPr/>
        </p:nvSpPr>
        <p:spPr bwMode="auto">
          <a:xfrm>
            <a:off x="5625189" y="2589973"/>
            <a:ext cx="106362" cy="209550"/>
          </a:xfrm>
          <a:custGeom>
            <a:avLst/>
            <a:gdLst>
              <a:gd name="T0" fmla="*/ 33 w 67"/>
              <a:gd name="T1" fmla="*/ 132 h 133"/>
              <a:gd name="T2" fmla="*/ 66 w 67"/>
              <a:gd name="T3" fmla="*/ 0 h 133"/>
              <a:gd name="T4" fmla="*/ 0 w 67"/>
              <a:gd name="T5" fmla="*/ 0 h 133"/>
              <a:gd name="T6" fmla="*/ 33 w 67"/>
              <a:gd name="T7" fmla="*/ 132 h 133"/>
            </a:gdLst>
            <a:ahLst/>
            <a:cxnLst>
              <a:cxn ang="0">
                <a:pos x="T0" y="T1"/>
              </a:cxn>
              <a:cxn ang="0">
                <a:pos x="T2" y="T3"/>
              </a:cxn>
              <a:cxn ang="0">
                <a:pos x="T4" y="T5"/>
              </a:cxn>
              <a:cxn ang="0">
                <a:pos x="T6" y="T7"/>
              </a:cxn>
            </a:cxnLst>
            <a:rect l="0" t="0" r="r" b="b"/>
            <a:pathLst>
              <a:path w="67" h="133">
                <a:moveTo>
                  <a:pt x="33" y="132"/>
                </a:moveTo>
                <a:lnTo>
                  <a:pt x="66" y="0"/>
                </a:lnTo>
                <a:lnTo>
                  <a:pt x="0" y="0"/>
                </a:lnTo>
                <a:lnTo>
                  <a:pt x="33" y="132"/>
                </a:lnTo>
              </a:path>
            </a:pathLst>
          </a:custGeom>
          <a:solidFill>
            <a:srgbClr val="8901F3"/>
          </a:solidFill>
          <a:ln w="12700" cap="rnd" cmpd="sng">
            <a:solidFill>
              <a:srgbClr val="8901F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5"/>
          <p:cNvSpPr>
            <a:spLocks noChangeShapeType="1"/>
          </p:cNvSpPr>
          <p:nvPr/>
        </p:nvSpPr>
        <p:spPr bwMode="auto">
          <a:xfrm>
            <a:off x="2915326" y="3723448"/>
            <a:ext cx="1603375" cy="0"/>
          </a:xfrm>
          <a:prstGeom prst="line">
            <a:avLst/>
          </a:prstGeom>
          <a:noFill/>
          <a:ln w="12700">
            <a:solidFill>
              <a:srgbClr val="BC3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4525051" y="3671061"/>
            <a:ext cx="211138" cy="106362"/>
          </a:xfrm>
          <a:custGeom>
            <a:avLst/>
            <a:gdLst>
              <a:gd name="T0" fmla="*/ 132 w 133"/>
              <a:gd name="T1" fmla="*/ 33 h 67"/>
              <a:gd name="T2" fmla="*/ 0 w 133"/>
              <a:gd name="T3" fmla="*/ 0 h 67"/>
              <a:gd name="T4" fmla="*/ 0 w 133"/>
              <a:gd name="T5" fmla="*/ 66 h 67"/>
              <a:gd name="T6" fmla="*/ 132 w 133"/>
              <a:gd name="T7" fmla="*/ 33 h 67"/>
            </a:gdLst>
            <a:ahLst/>
            <a:cxnLst>
              <a:cxn ang="0">
                <a:pos x="T0" y="T1"/>
              </a:cxn>
              <a:cxn ang="0">
                <a:pos x="T2" y="T3"/>
              </a:cxn>
              <a:cxn ang="0">
                <a:pos x="T4" y="T5"/>
              </a:cxn>
              <a:cxn ang="0">
                <a:pos x="T6" y="T7"/>
              </a:cxn>
            </a:cxnLst>
            <a:rect l="0" t="0" r="r" b="b"/>
            <a:pathLst>
              <a:path w="133" h="67">
                <a:moveTo>
                  <a:pt x="132" y="33"/>
                </a:moveTo>
                <a:lnTo>
                  <a:pt x="0" y="0"/>
                </a:lnTo>
                <a:lnTo>
                  <a:pt x="0" y="66"/>
                </a:lnTo>
                <a:lnTo>
                  <a:pt x="132" y="33"/>
                </a:lnTo>
              </a:path>
            </a:pathLst>
          </a:custGeom>
          <a:solidFill>
            <a:srgbClr val="BC3700"/>
          </a:solidFill>
          <a:ln w="12700" cap="rnd" cmpd="sng">
            <a:solidFill>
              <a:srgbClr val="BC37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7"/>
          <p:cNvSpPr>
            <a:spLocks/>
          </p:cNvSpPr>
          <p:nvPr/>
        </p:nvSpPr>
        <p:spPr bwMode="auto">
          <a:xfrm>
            <a:off x="5021939" y="2813811"/>
            <a:ext cx="273050" cy="703262"/>
          </a:xfrm>
          <a:custGeom>
            <a:avLst/>
            <a:gdLst>
              <a:gd name="T0" fmla="*/ 0 w 172"/>
              <a:gd name="T1" fmla="*/ 442 h 443"/>
              <a:gd name="T2" fmla="*/ 0 w 172"/>
              <a:gd name="T3" fmla="*/ 0 h 443"/>
              <a:gd name="T4" fmla="*/ 171 w 172"/>
              <a:gd name="T5" fmla="*/ 0 h 443"/>
              <a:gd name="T6" fmla="*/ 171 w 172"/>
              <a:gd name="T7" fmla="*/ 442 h 443"/>
              <a:gd name="T8" fmla="*/ 0 w 172"/>
              <a:gd name="T9" fmla="*/ 442 h 443"/>
            </a:gdLst>
            <a:ahLst/>
            <a:cxnLst>
              <a:cxn ang="0">
                <a:pos x="T0" y="T1"/>
              </a:cxn>
              <a:cxn ang="0">
                <a:pos x="T2" y="T3"/>
              </a:cxn>
              <a:cxn ang="0">
                <a:pos x="T4" y="T5"/>
              </a:cxn>
              <a:cxn ang="0">
                <a:pos x="T6" y="T7"/>
              </a:cxn>
              <a:cxn ang="0">
                <a:pos x="T8" y="T9"/>
              </a:cxn>
            </a:cxnLst>
            <a:rect l="0" t="0" r="r" b="b"/>
            <a:pathLst>
              <a:path w="172" h="443">
                <a:moveTo>
                  <a:pt x="0" y="442"/>
                </a:moveTo>
                <a:lnTo>
                  <a:pt x="0" y="0"/>
                </a:lnTo>
                <a:lnTo>
                  <a:pt x="171" y="0"/>
                </a:lnTo>
                <a:lnTo>
                  <a:pt x="171" y="442"/>
                </a:lnTo>
                <a:lnTo>
                  <a:pt x="0" y="442"/>
                </a:lnTo>
              </a:path>
            </a:pathLst>
          </a:custGeom>
          <a:solidFill>
            <a:srgbClr val="114FFB"/>
          </a:solidFill>
          <a:ln w="12700" cap="rnd"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8"/>
          <p:cNvSpPr>
            <a:spLocks/>
          </p:cNvSpPr>
          <p:nvPr/>
        </p:nvSpPr>
        <p:spPr bwMode="auto">
          <a:xfrm>
            <a:off x="6079214" y="2813811"/>
            <a:ext cx="465137" cy="703262"/>
          </a:xfrm>
          <a:custGeom>
            <a:avLst/>
            <a:gdLst>
              <a:gd name="T0" fmla="*/ 0 w 293"/>
              <a:gd name="T1" fmla="*/ 442 h 443"/>
              <a:gd name="T2" fmla="*/ 0 w 293"/>
              <a:gd name="T3" fmla="*/ 0 h 443"/>
              <a:gd name="T4" fmla="*/ 292 w 293"/>
              <a:gd name="T5" fmla="*/ 0 h 443"/>
              <a:gd name="T6" fmla="*/ 292 w 293"/>
              <a:gd name="T7" fmla="*/ 442 h 443"/>
              <a:gd name="T8" fmla="*/ 0 w 293"/>
              <a:gd name="T9" fmla="*/ 442 h 443"/>
            </a:gdLst>
            <a:ahLst/>
            <a:cxnLst>
              <a:cxn ang="0">
                <a:pos x="T0" y="T1"/>
              </a:cxn>
              <a:cxn ang="0">
                <a:pos x="T2" y="T3"/>
              </a:cxn>
              <a:cxn ang="0">
                <a:pos x="T4" y="T5"/>
              </a:cxn>
              <a:cxn ang="0">
                <a:pos x="T6" y="T7"/>
              </a:cxn>
              <a:cxn ang="0">
                <a:pos x="T8" y="T9"/>
              </a:cxn>
            </a:cxnLst>
            <a:rect l="0" t="0" r="r" b="b"/>
            <a:pathLst>
              <a:path w="293" h="443">
                <a:moveTo>
                  <a:pt x="0" y="442"/>
                </a:moveTo>
                <a:lnTo>
                  <a:pt x="0" y="0"/>
                </a:lnTo>
                <a:lnTo>
                  <a:pt x="292" y="0"/>
                </a:lnTo>
                <a:lnTo>
                  <a:pt x="292" y="442"/>
                </a:lnTo>
                <a:lnTo>
                  <a:pt x="0" y="442"/>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9"/>
          <p:cNvSpPr>
            <a:spLocks/>
          </p:cNvSpPr>
          <p:nvPr/>
        </p:nvSpPr>
        <p:spPr bwMode="auto">
          <a:xfrm>
            <a:off x="2923264" y="2813811"/>
            <a:ext cx="5543550" cy="703262"/>
          </a:xfrm>
          <a:custGeom>
            <a:avLst/>
            <a:gdLst>
              <a:gd name="T0" fmla="*/ 0 w 3492"/>
              <a:gd name="T1" fmla="*/ 442 h 443"/>
              <a:gd name="T2" fmla="*/ 0 w 3492"/>
              <a:gd name="T3" fmla="*/ 0 h 443"/>
              <a:gd name="T4" fmla="*/ 3491 w 3492"/>
              <a:gd name="T5" fmla="*/ 0 h 443"/>
              <a:gd name="T6" fmla="*/ 3491 w 3492"/>
              <a:gd name="T7" fmla="*/ 442 h 443"/>
              <a:gd name="T8" fmla="*/ 0 w 3492"/>
              <a:gd name="T9" fmla="*/ 442 h 443"/>
            </a:gdLst>
            <a:ahLst/>
            <a:cxnLst>
              <a:cxn ang="0">
                <a:pos x="T0" y="T1"/>
              </a:cxn>
              <a:cxn ang="0">
                <a:pos x="T2" y="T3"/>
              </a:cxn>
              <a:cxn ang="0">
                <a:pos x="T4" y="T5"/>
              </a:cxn>
              <a:cxn ang="0">
                <a:pos x="T6" y="T7"/>
              </a:cxn>
              <a:cxn ang="0">
                <a:pos x="T8" y="T9"/>
              </a:cxn>
            </a:cxnLst>
            <a:rect l="0" t="0" r="r" b="b"/>
            <a:pathLst>
              <a:path w="3492" h="443">
                <a:moveTo>
                  <a:pt x="0" y="442"/>
                </a:moveTo>
                <a:lnTo>
                  <a:pt x="0" y="0"/>
                </a:lnTo>
                <a:lnTo>
                  <a:pt x="3491" y="0"/>
                </a:lnTo>
                <a:lnTo>
                  <a:pt x="3491" y="442"/>
                </a:lnTo>
                <a:lnTo>
                  <a:pt x="0" y="442"/>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0"/>
          <p:cNvSpPr>
            <a:spLocks noChangeArrowheads="1"/>
          </p:cNvSpPr>
          <p:nvPr/>
        </p:nvSpPr>
        <p:spPr bwMode="auto">
          <a:xfrm>
            <a:off x="2808964" y="3744086"/>
            <a:ext cx="18478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BC3700"/>
                </a:solidFill>
                <a:effectLst/>
                <a:uLnTx/>
                <a:uFillTx/>
                <a:latin typeface="Times New Roman" panose="02020603050405020304" pitchFamily="18" charset="0"/>
                <a:ea typeface="+mn-ea"/>
                <a:cs typeface="+mn-cs"/>
              </a:rPr>
              <a:t>Mobile Phase</a:t>
            </a:r>
          </a:p>
        </p:txBody>
      </p:sp>
      <p:sp>
        <p:nvSpPr>
          <p:cNvPr id="13" name="Rectangle 11"/>
          <p:cNvSpPr>
            <a:spLocks noChangeArrowheads="1"/>
          </p:cNvSpPr>
          <p:nvPr/>
        </p:nvSpPr>
        <p:spPr bwMode="auto">
          <a:xfrm>
            <a:off x="5644239" y="1893061"/>
            <a:ext cx="773112"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8901F3"/>
                </a:solidFill>
                <a:effectLst/>
                <a:uLnTx/>
                <a:uFillTx/>
                <a:latin typeface="Times New Roman" panose="02020603050405020304" pitchFamily="18" charset="0"/>
                <a:ea typeface="+mn-ea"/>
                <a:cs typeface="+mn-cs"/>
              </a:rPr>
              <a:t>Feed</a:t>
            </a:r>
          </a:p>
        </p:txBody>
      </p:sp>
      <p:sp>
        <p:nvSpPr>
          <p:cNvPr id="14" name="Rectangle 13"/>
          <p:cNvSpPr>
            <a:spLocks noChangeArrowheads="1"/>
          </p:cNvSpPr>
          <p:nvPr/>
        </p:nvSpPr>
        <p:spPr bwMode="auto">
          <a:xfrm>
            <a:off x="3162976" y="2224848"/>
            <a:ext cx="109378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column</a:t>
            </a:r>
          </a:p>
        </p:txBody>
      </p:sp>
      <p:sp>
        <p:nvSpPr>
          <p:cNvPr id="15" name="Line 14"/>
          <p:cNvSpPr>
            <a:spLocks noChangeShapeType="1"/>
          </p:cNvSpPr>
          <p:nvPr/>
        </p:nvSpPr>
        <p:spPr bwMode="auto">
          <a:xfrm flipH="1">
            <a:off x="3701139" y="2701098"/>
            <a:ext cx="365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p:cNvSpPr>
            <a:spLocks/>
          </p:cNvSpPr>
          <p:nvPr/>
        </p:nvSpPr>
        <p:spPr bwMode="auto">
          <a:xfrm>
            <a:off x="3499526" y="2650298"/>
            <a:ext cx="209550" cy="104775"/>
          </a:xfrm>
          <a:custGeom>
            <a:avLst/>
            <a:gdLst>
              <a:gd name="T0" fmla="*/ 0 w 132"/>
              <a:gd name="T1" fmla="*/ 32 h 66"/>
              <a:gd name="T2" fmla="*/ 131 w 132"/>
              <a:gd name="T3" fmla="*/ 65 h 66"/>
              <a:gd name="T4" fmla="*/ 131 w 132"/>
              <a:gd name="T5" fmla="*/ 0 h 66"/>
              <a:gd name="T6" fmla="*/ 0 w 132"/>
              <a:gd name="T7" fmla="*/ 32 h 66"/>
            </a:gdLst>
            <a:ahLst/>
            <a:cxnLst>
              <a:cxn ang="0">
                <a:pos x="T0" y="T1"/>
              </a:cxn>
              <a:cxn ang="0">
                <a:pos x="T2" y="T3"/>
              </a:cxn>
              <a:cxn ang="0">
                <a:pos x="T4" y="T5"/>
              </a:cxn>
              <a:cxn ang="0">
                <a:pos x="T6" y="T7"/>
              </a:cxn>
            </a:cxnLst>
            <a:rect l="0" t="0" r="r" b="b"/>
            <a:pathLst>
              <a:path w="132" h="66">
                <a:moveTo>
                  <a:pt x="0" y="32"/>
                </a:moveTo>
                <a:lnTo>
                  <a:pt x="131" y="65"/>
                </a:lnTo>
                <a:lnTo>
                  <a:pt x="131" y="0"/>
                </a:lnTo>
                <a:lnTo>
                  <a:pt x="0" y="32"/>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6"/>
          <p:cNvSpPr>
            <a:spLocks noChangeShapeType="1"/>
          </p:cNvSpPr>
          <p:nvPr/>
        </p:nvSpPr>
        <p:spPr bwMode="auto">
          <a:xfrm flipH="1">
            <a:off x="5191801" y="3723448"/>
            <a:ext cx="139700" cy="0"/>
          </a:xfrm>
          <a:prstGeom prst="line">
            <a:avLst/>
          </a:prstGeom>
          <a:noFill/>
          <a:ln w="12700">
            <a:solidFill>
              <a:srgbClr val="114F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p:cNvSpPr>
            <a:spLocks/>
          </p:cNvSpPr>
          <p:nvPr/>
        </p:nvSpPr>
        <p:spPr bwMode="auto">
          <a:xfrm>
            <a:off x="4990189" y="3671061"/>
            <a:ext cx="209550" cy="106362"/>
          </a:xfrm>
          <a:custGeom>
            <a:avLst/>
            <a:gdLst>
              <a:gd name="T0" fmla="*/ 0 w 132"/>
              <a:gd name="T1" fmla="*/ 33 h 67"/>
              <a:gd name="T2" fmla="*/ 131 w 132"/>
              <a:gd name="T3" fmla="*/ 66 h 67"/>
              <a:gd name="T4" fmla="*/ 131 w 132"/>
              <a:gd name="T5" fmla="*/ 0 h 67"/>
              <a:gd name="T6" fmla="*/ 0 w 132"/>
              <a:gd name="T7" fmla="*/ 33 h 67"/>
            </a:gdLst>
            <a:ahLst/>
            <a:cxnLst>
              <a:cxn ang="0">
                <a:pos x="T0" y="T1"/>
              </a:cxn>
              <a:cxn ang="0">
                <a:pos x="T2" y="T3"/>
              </a:cxn>
              <a:cxn ang="0">
                <a:pos x="T4" y="T5"/>
              </a:cxn>
              <a:cxn ang="0">
                <a:pos x="T6" y="T7"/>
              </a:cxn>
            </a:cxnLst>
            <a:rect l="0" t="0" r="r" b="b"/>
            <a:pathLst>
              <a:path w="132" h="67">
                <a:moveTo>
                  <a:pt x="0" y="33"/>
                </a:moveTo>
                <a:lnTo>
                  <a:pt x="131" y="66"/>
                </a:lnTo>
                <a:lnTo>
                  <a:pt x="131" y="0"/>
                </a:lnTo>
                <a:lnTo>
                  <a:pt x="0" y="33"/>
                </a:lnTo>
              </a:path>
            </a:pathLst>
          </a:custGeom>
          <a:solidFill>
            <a:srgbClr val="114FFB"/>
          </a:solidFill>
          <a:ln w="12700" cap="rnd"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8"/>
          <p:cNvSpPr>
            <a:spLocks noChangeShapeType="1"/>
          </p:cNvSpPr>
          <p:nvPr/>
        </p:nvSpPr>
        <p:spPr bwMode="auto">
          <a:xfrm>
            <a:off x="6083976" y="3723448"/>
            <a:ext cx="180975"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p:cNvSpPr>
            <a:spLocks/>
          </p:cNvSpPr>
          <p:nvPr/>
        </p:nvSpPr>
        <p:spPr bwMode="auto">
          <a:xfrm>
            <a:off x="6271301" y="3671061"/>
            <a:ext cx="209550" cy="106362"/>
          </a:xfrm>
          <a:custGeom>
            <a:avLst/>
            <a:gdLst>
              <a:gd name="T0" fmla="*/ 131 w 132"/>
              <a:gd name="T1" fmla="*/ 33 h 67"/>
              <a:gd name="T2" fmla="*/ 0 w 132"/>
              <a:gd name="T3" fmla="*/ 0 h 67"/>
              <a:gd name="T4" fmla="*/ 0 w 132"/>
              <a:gd name="T5" fmla="*/ 66 h 67"/>
              <a:gd name="T6" fmla="*/ 131 w 132"/>
              <a:gd name="T7" fmla="*/ 33 h 67"/>
            </a:gdLst>
            <a:ahLst/>
            <a:cxnLst>
              <a:cxn ang="0">
                <a:pos x="T0" y="T1"/>
              </a:cxn>
              <a:cxn ang="0">
                <a:pos x="T2" y="T3"/>
              </a:cxn>
              <a:cxn ang="0">
                <a:pos x="T4" y="T5"/>
              </a:cxn>
              <a:cxn ang="0">
                <a:pos x="T6" y="T7"/>
              </a:cxn>
            </a:cxnLst>
            <a:rect l="0" t="0" r="r" b="b"/>
            <a:pathLst>
              <a:path w="132" h="67">
                <a:moveTo>
                  <a:pt x="131" y="33"/>
                </a:moveTo>
                <a:lnTo>
                  <a:pt x="0" y="0"/>
                </a:lnTo>
                <a:lnTo>
                  <a:pt x="0" y="66"/>
                </a:lnTo>
                <a:lnTo>
                  <a:pt x="131" y="33"/>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p:cNvSpPr>
            <a:spLocks noChangeArrowheads="1"/>
          </p:cNvSpPr>
          <p:nvPr/>
        </p:nvSpPr>
        <p:spPr bwMode="auto">
          <a:xfrm>
            <a:off x="1764389" y="4475923"/>
            <a:ext cx="67786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two solutes now move in different directions relative to a stationary</a:t>
            </a:r>
          </a:p>
        </p:txBody>
      </p:sp>
      <p:sp>
        <p:nvSpPr>
          <p:cNvPr id="22" name="Rectangle 21"/>
          <p:cNvSpPr>
            <a:spLocks noChangeArrowheads="1"/>
          </p:cNvSpPr>
          <p:nvPr/>
        </p:nvSpPr>
        <p:spPr bwMode="auto">
          <a:xfrm>
            <a:off x="1759626" y="4791836"/>
            <a:ext cx="68484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observer.  If the column is very long, the bands will continue to separate.</a:t>
            </a:r>
          </a:p>
        </p:txBody>
      </p:sp>
      <p:sp>
        <p:nvSpPr>
          <p:cNvPr id="23" name="Rectangle 22"/>
          <p:cNvSpPr>
            <a:spLocks noChangeArrowheads="1"/>
          </p:cNvSpPr>
          <p:nvPr/>
        </p:nvSpPr>
        <p:spPr bwMode="auto">
          <a:xfrm>
            <a:off x="1223051" y="723073"/>
            <a:ext cx="83851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Century Schoolbook" pitchFamily="18" charset="0"/>
                <a:ea typeface="+mn-ea"/>
                <a:cs typeface="+mn-cs"/>
              </a:rPr>
              <a:t>Continuous </a:t>
            </a:r>
            <a:r>
              <a:rPr kumimoji="0" lang="en-GB" altLang="en-US" sz="3600" b="0" i="0" u="none" strike="noStrike" kern="1200" cap="none" spc="0" normalizeH="0" baseline="0" noProof="0" dirty="0" err="1">
                <a:ln>
                  <a:noFill/>
                </a:ln>
                <a:solidFill>
                  <a:srgbClr val="00279F"/>
                </a:solidFill>
                <a:effectLst>
                  <a:outerShdw blurRad="38100" dist="38100" dir="2700000" algn="tl">
                    <a:srgbClr val="C0C0C0"/>
                  </a:outerShdw>
                </a:effectLst>
                <a:uLnTx/>
                <a:uFillTx/>
                <a:latin typeface="Century Schoolbook" pitchFamily="18" charset="0"/>
                <a:ea typeface="+mn-ea"/>
                <a:cs typeface="+mn-cs"/>
              </a:rPr>
              <a:t>Countercurrent</a:t>
            </a:r>
            <a:r>
              <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Century Schoolbook" pitchFamily="18" charset="0"/>
                <a:ea typeface="+mn-ea"/>
                <a:cs typeface="+mn-cs"/>
              </a:rPr>
              <a:t> Chromatography</a:t>
            </a:r>
            <a:endParaRPr kumimoji="0" lang="en-GB" altLang="en-US" sz="3600" b="0" i="0" u="none" strike="noStrike" kern="1200" cap="none" spc="0" normalizeH="0" baseline="0" noProof="0" dirty="0">
              <a:ln>
                <a:noFill/>
              </a:ln>
              <a:solidFill>
                <a:srgbClr val="00279F"/>
              </a:solidFill>
              <a:effectLst>
                <a:outerShdw blurRad="38100" dist="38100" dir="2700000" algn="tl">
                  <a:srgbClr val="C0C0C0"/>
                </a:outerShdw>
              </a:effectLst>
              <a:uLnTx/>
              <a:uFillTx/>
              <a:latin typeface="Matura MT Script Capitals" panose="03020802060602070202" pitchFamily="66" charset="0"/>
              <a:ea typeface="+mn-ea"/>
              <a:cs typeface="+mn-cs"/>
            </a:endParaRPr>
          </a:p>
        </p:txBody>
      </p:sp>
    </p:spTree>
    <p:extLst>
      <p:ext uri="{BB962C8B-B14F-4D97-AF65-F5344CB8AC3E}">
        <p14:creationId xmlns:p14="http://schemas.microsoft.com/office/powerpoint/2010/main" val="373194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099876" y="1498655"/>
            <a:ext cx="2419350"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800" b="1" i="1" u="none" strike="noStrike" kern="1200" cap="none" spc="0" normalizeH="0" baseline="0" noProof="0">
                <a:ln>
                  <a:noFill/>
                </a:ln>
                <a:solidFill>
                  <a:srgbClr val="004E47"/>
                </a:solidFill>
                <a:effectLst/>
                <a:uLnTx/>
                <a:uFillTx/>
                <a:latin typeface="Times New Roman" panose="02020603050405020304" pitchFamily="18" charset="0"/>
                <a:ea typeface="+mn-ea"/>
                <a:cs typeface="+mn-cs"/>
              </a:rPr>
              <a:t>Basic Principle</a:t>
            </a:r>
          </a:p>
        </p:txBody>
      </p:sp>
      <p:sp>
        <p:nvSpPr>
          <p:cNvPr id="5" name="Line 3"/>
          <p:cNvSpPr>
            <a:spLocks noChangeShapeType="1"/>
          </p:cNvSpPr>
          <p:nvPr/>
        </p:nvSpPr>
        <p:spPr bwMode="auto">
          <a:xfrm>
            <a:off x="5625713" y="2114605"/>
            <a:ext cx="0" cy="463550"/>
          </a:xfrm>
          <a:prstGeom prst="line">
            <a:avLst/>
          </a:prstGeom>
          <a:noFill/>
          <a:ln w="127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a:spLocks/>
          </p:cNvSpPr>
          <p:nvPr/>
        </p:nvSpPr>
        <p:spPr bwMode="auto">
          <a:xfrm>
            <a:off x="5573326" y="2586092"/>
            <a:ext cx="106362" cy="209550"/>
          </a:xfrm>
          <a:custGeom>
            <a:avLst/>
            <a:gdLst>
              <a:gd name="T0" fmla="*/ 33 w 67"/>
              <a:gd name="T1" fmla="*/ 132 h 133"/>
              <a:gd name="T2" fmla="*/ 66 w 67"/>
              <a:gd name="T3" fmla="*/ 0 h 133"/>
              <a:gd name="T4" fmla="*/ 0 w 67"/>
              <a:gd name="T5" fmla="*/ 0 h 133"/>
              <a:gd name="T6" fmla="*/ 33 w 67"/>
              <a:gd name="T7" fmla="*/ 132 h 133"/>
            </a:gdLst>
            <a:ahLst/>
            <a:cxnLst>
              <a:cxn ang="0">
                <a:pos x="T0" y="T1"/>
              </a:cxn>
              <a:cxn ang="0">
                <a:pos x="T2" y="T3"/>
              </a:cxn>
              <a:cxn ang="0">
                <a:pos x="T4" y="T5"/>
              </a:cxn>
              <a:cxn ang="0">
                <a:pos x="T6" y="T7"/>
              </a:cxn>
            </a:cxnLst>
            <a:rect l="0" t="0" r="r" b="b"/>
            <a:pathLst>
              <a:path w="67" h="133">
                <a:moveTo>
                  <a:pt x="33" y="132"/>
                </a:moveTo>
                <a:lnTo>
                  <a:pt x="66" y="0"/>
                </a:lnTo>
                <a:lnTo>
                  <a:pt x="0" y="0"/>
                </a:lnTo>
                <a:lnTo>
                  <a:pt x="33" y="132"/>
                </a:lnTo>
              </a:path>
            </a:pathLst>
          </a:custGeom>
          <a:solidFill>
            <a:srgbClr val="8901F3"/>
          </a:solidFill>
          <a:ln w="12700" cap="rnd" cmpd="sng">
            <a:solidFill>
              <a:srgbClr val="8901F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5"/>
          <p:cNvSpPr>
            <a:spLocks noChangeShapeType="1"/>
          </p:cNvSpPr>
          <p:nvPr/>
        </p:nvSpPr>
        <p:spPr bwMode="auto">
          <a:xfrm>
            <a:off x="2863463" y="4178355"/>
            <a:ext cx="1603375" cy="0"/>
          </a:xfrm>
          <a:prstGeom prst="line">
            <a:avLst/>
          </a:prstGeom>
          <a:noFill/>
          <a:ln w="12700">
            <a:solidFill>
              <a:srgbClr val="BC3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4473188" y="4124380"/>
            <a:ext cx="211138" cy="106362"/>
          </a:xfrm>
          <a:custGeom>
            <a:avLst/>
            <a:gdLst>
              <a:gd name="T0" fmla="*/ 132 w 133"/>
              <a:gd name="T1" fmla="*/ 33 h 67"/>
              <a:gd name="T2" fmla="*/ 0 w 133"/>
              <a:gd name="T3" fmla="*/ 0 h 67"/>
              <a:gd name="T4" fmla="*/ 0 w 133"/>
              <a:gd name="T5" fmla="*/ 66 h 67"/>
              <a:gd name="T6" fmla="*/ 132 w 133"/>
              <a:gd name="T7" fmla="*/ 33 h 67"/>
            </a:gdLst>
            <a:ahLst/>
            <a:cxnLst>
              <a:cxn ang="0">
                <a:pos x="T0" y="T1"/>
              </a:cxn>
              <a:cxn ang="0">
                <a:pos x="T2" y="T3"/>
              </a:cxn>
              <a:cxn ang="0">
                <a:pos x="T4" y="T5"/>
              </a:cxn>
              <a:cxn ang="0">
                <a:pos x="T6" y="T7"/>
              </a:cxn>
            </a:cxnLst>
            <a:rect l="0" t="0" r="r" b="b"/>
            <a:pathLst>
              <a:path w="133" h="67">
                <a:moveTo>
                  <a:pt x="132" y="33"/>
                </a:moveTo>
                <a:lnTo>
                  <a:pt x="0" y="0"/>
                </a:lnTo>
                <a:lnTo>
                  <a:pt x="0" y="66"/>
                </a:lnTo>
                <a:lnTo>
                  <a:pt x="132" y="33"/>
                </a:lnTo>
              </a:path>
            </a:pathLst>
          </a:custGeom>
          <a:solidFill>
            <a:srgbClr val="BC3700"/>
          </a:solidFill>
          <a:ln w="12700" cap="rnd" cmpd="sng">
            <a:solidFill>
              <a:srgbClr val="BC37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7"/>
          <p:cNvSpPr>
            <a:spLocks/>
          </p:cNvSpPr>
          <p:nvPr/>
        </p:nvSpPr>
        <p:spPr bwMode="auto">
          <a:xfrm>
            <a:off x="4055676" y="2809930"/>
            <a:ext cx="273050" cy="703262"/>
          </a:xfrm>
          <a:custGeom>
            <a:avLst/>
            <a:gdLst>
              <a:gd name="T0" fmla="*/ 0 w 172"/>
              <a:gd name="T1" fmla="*/ 442 h 443"/>
              <a:gd name="T2" fmla="*/ 0 w 172"/>
              <a:gd name="T3" fmla="*/ 0 h 443"/>
              <a:gd name="T4" fmla="*/ 171 w 172"/>
              <a:gd name="T5" fmla="*/ 0 h 443"/>
              <a:gd name="T6" fmla="*/ 171 w 172"/>
              <a:gd name="T7" fmla="*/ 442 h 443"/>
              <a:gd name="T8" fmla="*/ 0 w 172"/>
              <a:gd name="T9" fmla="*/ 442 h 443"/>
            </a:gdLst>
            <a:ahLst/>
            <a:cxnLst>
              <a:cxn ang="0">
                <a:pos x="T0" y="T1"/>
              </a:cxn>
              <a:cxn ang="0">
                <a:pos x="T2" y="T3"/>
              </a:cxn>
              <a:cxn ang="0">
                <a:pos x="T4" y="T5"/>
              </a:cxn>
              <a:cxn ang="0">
                <a:pos x="T6" y="T7"/>
              </a:cxn>
              <a:cxn ang="0">
                <a:pos x="T8" y="T9"/>
              </a:cxn>
            </a:cxnLst>
            <a:rect l="0" t="0" r="r" b="b"/>
            <a:pathLst>
              <a:path w="172" h="443">
                <a:moveTo>
                  <a:pt x="0" y="442"/>
                </a:moveTo>
                <a:lnTo>
                  <a:pt x="0" y="0"/>
                </a:lnTo>
                <a:lnTo>
                  <a:pt x="171" y="0"/>
                </a:lnTo>
                <a:lnTo>
                  <a:pt x="171" y="442"/>
                </a:lnTo>
                <a:lnTo>
                  <a:pt x="0" y="442"/>
                </a:lnTo>
              </a:path>
            </a:pathLst>
          </a:custGeom>
          <a:solidFill>
            <a:srgbClr val="114FFB"/>
          </a:solidFill>
          <a:ln w="12700" cap="rnd"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8"/>
          <p:cNvSpPr>
            <a:spLocks/>
          </p:cNvSpPr>
          <p:nvPr/>
        </p:nvSpPr>
        <p:spPr bwMode="auto">
          <a:xfrm>
            <a:off x="7322751" y="2809930"/>
            <a:ext cx="465137" cy="703262"/>
          </a:xfrm>
          <a:custGeom>
            <a:avLst/>
            <a:gdLst>
              <a:gd name="T0" fmla="*/ 0 w 293"/>
              <a:gd name="T1" fmla="*/ 442 h 443"/>
              <a:gd name="T2" fmla="*/ 0 w 293"/>
              <a:gd name="T3" fmla="*/ 0 h 443"/>
              <a:gd name="T4" fmla="*/ 292 w 293"/>
              <a:gd name="T5" fmla="*/ 0 h 443"/>
              <a:gd name="T6" fmla="*/ 292 w 293"/>
              <a:gd name="T7" fmla="*/ 442 h 443"/>
              <a:gd name="T8" fmla="*/ 0 w 293"/>
              <a:gd name="T9" fmla="*/ 442 h 443"/>
            </a:gdLst>
            <a:ahLst/>
            <a:cxnLst>
              <a:cxn ang="0">
                <a:pos x="T0" y="T1"/>
              </a:cxn>
              <a:cxn ang="0">
                <a:pos x="T2" y="T3"/>
              </a:cxn>
              <a:cxn ang="0">
                <a:pos x="T4" y="T5"/>
              </a:cxn>
              <a:cxn ang="0">
                <a:pos x="T6" y="T7"/>
              </a:cxn>
              <a:cxn ang="0">
                <a:pos x="T8" y="T9"/>
              </a:cxn>
            </a:cxnLst>
            <a:rect l="0" t="0" r="r" b="b"/>
            <a:pathLst>
              <a:path w="293" h="443">
                <a:moveTo>
                  <a:pt x="0" y="442"/>
                </a:moveTo>
                <a:lnTo>
                  <a:pt x="0" y="0"/>
                </a:lnTo>
                <a:lnTo>
                  <a:pt x="292" y="0"/>
                </a:lnTo>
                <a:lnTo>
                  <a:pt x="292" y="442"/>
                </a:lnTo>
                <a:lnTo>
                  <a:pt x="0" y="442"/>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9"/>
          <p:cNvSpPr>
            <a:spLocks/>
          </p:cNvSpPr>
          <p:nvPr/>
        </p:nvSpPr>
        <p:spPr bwMode="auto">
          <a:xfrm>
            <a:off x="2871401" y="2809930"/>
            <a:ext cx="5543550" cy="703262"/>
          </a:xfrm>
          <a:custGeom>
            <a:avLst/>
            <a:gdLst>
              <a:gd name="T0" fmla="*/ 0 w 3492"/>
              <a:gd name="T1" fmla="*/ 442 h 443"/>
              <a:gd name="T2" fmla="*/ 0 w 3492"/>
              <a:gd name="T3" fmla="*/ 0 h 443"/>
              <a:gd name="T4" fmla="*/ 3491 w 3492"/>
              <a:gd name="T5" fmla="*/ 0 h 443"/>
              <a:gd name="T6" fmla="*/ 3491 w 3492"/>
              <a:gd name="T7" fmla="*/ 442 h 443"/>
              <a:gd name="T8" fmla="*/ 0 w 3492"/>
              <a:gd name="T9" fmla="*/ 442 h 443"/>
            </a:gdLst>
            <a:ahLst/>
            <a:cxnLst>
              <a:cxn ang="0">
                <a:pos x="T0" y="T1"/>
              </a:cxn>
              <a:cxn ang="0">
                <a:pos x="T2" y="T3"/>
              </a:cxn>
              <a:cxn ang="0">
                <a:pos x="T4" y="T5"/>
              </a:cxn>
              <a:cxn ang="0">
                <a:pos x="T6" y="T7"/>
              </a:cxn>
              <a:cxn ang="0">
                <a:pos x="T8" y="T9"/>
              </a:cxn>
            </a:cxnLst>
            <a:rect l="0" t="0" r="r" b="b"/>
            <a:pathLst>
              <a:path w="3492" h="443">
                <a:moveTo>
                  <a:pt x="0" y="442"/>
                </a:moveTo>
                <a:lnTo>
                  <a:pt x="0" y="0"/>
                </a:lnTo>
                <a:lnTo>
                  <a:pt x="3491" y="0"/>
                </a:lnTo>
                <a:lnTo>
                  <a:pt x="3491" y="442"/>
                </a:lnTo>
                <a:lnTo>
                  <a:pt x="0" y="442"/>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0"/>
          <p:cNvSpPr>
            <a:spLocks noChangeArrowheads="1"/>
          </p:cNvSpPr>
          <p:nvPr/>
        </p:nvSpPr>
        <p:spPr bwMode="auto">
          <a:xfrm>
            <a:off x="2757101" y="3740205"/>
            <a:ext cx="18478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BC3700"/>
                </a:solidFill>
                <a:effectLst/>
                <a:uLnTx/>
                <a:uFillTx/>
                <a:latin typeface="Times New Roman" panose="02020603050405020304" pitchFamily="18" charset="0"/>
                <a:ea typeface="+mn-ea"/>
                <a:cs typeface="+mn-cs"/>
              </a:rPr>
              <a:t>Mobile Phase</a:t>
            </a:r>
          </a:p>
        </p:txBody>
      </p:sp>
      <p:sp>
        <p:nvSpPr>
          <p:cNvPr id="13" name="Rectangle 11"/>
          <p:cNvSpPr>
            <a:spLocks noChangeArrowheads="1"/>
          </p:cNvSpPr>
          <p:nvPr/>
        </p:nvSpPr>
        <p:spPr bwMode="auto">
          <a:xfrm>
            <a:off x="5592376" y="1889180"/>
            <a:ext cx="773112"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8901F3"/>
                </a:solidFill>
                <a:effectLst/>
                <a:uLnTx/>
                <a:uFillTx/>
                <a:latin typeface="Times New Roman" panose="02020603050405020304" pitchFamily="18" charset="0"/>
                <a:ea typeface="+mn-ea"/>
                <a:cs typeface="+mn-cs"/>
              </a:rPr>
              <a:t>Feed</a:t>
            </a:r>
          </a:p>
        </p:txBody>
      </p:sp>
      <p:sp>
        <p:nvSpPr>
          <p:cNvPr id="14" name="Rectangle 13"/>
          <p:cNvSpPr>
            <a:spLocks noChangeArrowheads="1"/>
          </p:cNvSpPr>
          <p:nvPr/>
        </p:nvSpPr>
        <p:spPr bwMode="auto">
          <a:xfrm>
            <a:off x="3111113" y="2220967"/>
            <a:ext cx="109378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column</a:t>
            </a:r>
          </a:p>
        </p:txBody>
      </p:sp>
      <p:sp>
        <p:nvSpPr>
          <p:cNvPr id="15" name="Line 14"/>
          <p:cNvSpPr>
            <a:spLocks noChangeShapeType="1"/>
          </p:cNvSpPr>
          <p:nvPr/>
        </p:nvSpPr>
        <p:spPr bwMode="auto">
          <a:xfrm flipH="1">
            <a:off x="3649276" y="2697217"/>
            <a:ext cx="365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p:cNvSpPr>
            <a:spLocks/>
          </p:cNvSpPr>
          <p:nvPr/>
        </p:nvSpPr>
        <p:spPr bwMode="auto">
          <a:xfrm>
            <a:off x="3447663" y="2646417"/>
            <a:ext cx="209550" cy="104775"/>
          </a:xfrm>
          <a:custGeom>
            <a:avLst/>
            <a:gdLst>
              <a:gd name="T0" fmla="*/ 0 w 132"/>
              <a:gd name="T1" fmla="*/ 32 h 66"/>
              <a:gd name="T2" fmla="*/ 131 w 132"/>
              <a:gd name="T3" fmla="*/ 65 h 66"/>
              <a:gd name="T4" fmla="*/ 131 w 132"/>
              <a:gd name="T5" fmla="*/ 0 h 66"/>
              <a:gd name="T6" fmla="*/ 0 w 132"/>
              <a:gd name="T7" fmla="*/ 32 h 66"/>
            </a:gdLst>
            <a:ahLst/>
            <a:cxnLst>
              <a:cxn ang="0">
                <a:pos x="T0" y="T1"/>
              </a:cxn>
              <a:cxn ang="0">
                <a:pos x="T2" y="T3"/>
              </a:cxn>
              <a:cxn ang="0">
                <a:pos x="T4" y="T5"/>
              </a:cxn>
              <a:cxn ang="0">
                <a:pos x="T6" y="T7"/>
              </a:cxn>
            </a:cxnLst>
            <a:rect l="0" t="0" r="r" b="b"/>
            <a:pathLst>
              <a:path w="132" h="66">
                <a:moveTo>
                  <a:pt x="0" y="32"/>
                </a:moveTo>
                <a:lnTo>
                  <a:pt x="131" y="65"/>
                </a:lnTo>
                <a:lnTo>
                  <a:pt x="131" y="0"/>
                </a:lnTo>
                <a:lnTo>
                  <a:pt x="0" y="32"/>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6"/>
          <p:cNvSpPr>
            <a:spLocks noChangeShapeType="1"/>
          </p:cNvSpPr>
          <p:nvPr/>
        </p:nvSpPr>
        <p:spPr bwMode="auto">
          <a:xfrm flipH="1">
            <a:off x="4301738" y="3719567"/>
            <a:ext cx="139700" cy="0"/>
          </a:xfrm>
          <a:prstGeom prst="line">
            <a:avLst/>
          </a:prstGeom>
          <a:noFill/>
          <a:ln w="12700">
            <a:solidFill>
              <a:srgbClr val="114FF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p:cNvSpPr>
            <a:spLocks/>
          </p:cNvSpPr>
          <p:nvPr/>
        </p:nvSpPr>
        <p:spPr bwMode="auto">
          <a:xfrm>
            <a:off x="4100126" y="3667180"/>
            <a:ext cx="209550" cy="106362"/>
          </a:xfrm>
          <a:custGeom>
            <a:avLst/>
            <a:gdLst>
              <a:gd name="T0" fmla="*/ 0 w 132"/>
              <a:gd name="T1" fmla="*/ 33 h 67"/>
              <a:gd name="T2" fmla="*/ 131 w 132"/>
              <a:gd name="T3" fmla="*/ 66 h 67"/>
              <a:gd name="T4" fmla="*/ 131 w 132"/>
              <a:gd name="T5" fmla="*/ 0 h 67"/>
              <a:gd name="T6" fmla="*/ 0 w 132"/>
              <a:gd name="T7" fmla="*/ 33 h 67"/>
            </a:gdLst>
            <a:ahLst/>
            <a:cxnLst>
              <a:cxn ang="0">
                <a:pos x="T0" y="T1"/>
              </a:cxn>
              <a:cxn ang="0">
                <a:pos x="T2" y="T3"/>
              </a:cxn>
              <a:cxn ang="0">
                <a:pos x="T4" y="T5"/>
              </a:cxn>
              <a:cxn ang="0">
                <a:pos x="T6" y="T7"/>
              </a:cxn>
            </a:cxnLst>
            <a:rect l="0" t="0" r="r" b="b"/>
            <a:pathLst>
              <a:path w="132" h="67">
                <a:moveTo>
                  <a:pt x="0" y="33"/>
                </a:moveTo>
                <a:lnTo>
                  <a:pt x="131" y="66"/>
                </a:lnTo>
                <a:lnTo>
                  <a:pt x="131" y="0"/>
                </a:lnTo>
                <a:lnTo>
                  <a:pt x="0" y="33"/>
                </a:lnTo>
              </a:path>
            </a:pathLst>
          </a:custGeom>
          <a:solidFill>
            <a:srgbClr val="114FFB"/>
          </a:solidFill>
          <a:ln w="12700" cap="rnd"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8"/>
          <p:cNvSpPr>
            <a:spLocks noChangeShapeType="1"/>
          </p:cNvSpPr>
          <p:nvPr/>
        </p:nvSpPr>
        <p:spPr bwMode="auto">
          <a:xfrm>
            <a:off x="7403713" y="3719567"/>
            <a:ext cx="180975"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p:cNvSpPr>
            <a:spLocks/>
          </p:cNvSpPr>
          <p:nvPr/>
        </p:nvSpPr>
        <p:spPr bwMode="auto">
          <a:xfrm>
            <a:off x="7591038" y="3667180"/>
            <a:ext cx="209550" cy="106362"/>
          </a:xfrm>
          <a:custGeom>
            <a:avLst/>
            <a:gdLst>
              <a:gd name="T0" fmla="*/ 131 w 132"/>
              <a:gd name="T1" fmla="*/ 33 h 67"/>
              <a:gd name="T2" fmla="*/ 0 w 132"/>
              <a:gd name="T3" fmla="*/ 0 h 67"/>
              <a:gd name="T4" fmla="*/ 0 w 132"/>
              <a:gd name="T5" fmla="*/ 66 h 67"/>
              <a:gd name="T6" fmla="*/ 131 w 132"/>
              <a:gd name="T7" fmla="*/ 33 h 67"/>
            </a:gdLst>
            <a:ahLst/>
            <a:cxnLst>
              <a:cxn ang="0">
                <a:pos x="T0" y="T1"/>
              </a:cxn>
              <a:cxn ang="0">
                <a:pos x="T2" y="T3"/>
              </a:cxn>
              <a:cxn ang="0">
                <a:pos x="T4" y="T5"/>
              </a:cxn>
              <a:cxn ang="0">
                <a:pos x="T6" y="T7"/>
              </a:cxn>
            </a:cxnLst>
            <a:rect l="0" t="0" r="r" b="b"/>
            <a:pathLst>
              <a:path w="132" h="67">
                <a:moveTo>
                  <a:pt x="131" y="33"/>
                </a:moveTo>
                <a:lnTo>
                  <a:pt x="0" y="0"/>
                </a:lnTo>
                <a:lnTo>
                  <a:pt x="0" y="66"/>
                </a:lnTo>
                <a:lnTo>
                  <a:pt x="131" y="33"/>
                </a:lnTo>
              </a:path>
            </a:pathLst>
          </a:custGeom>
          <a:solidFill>
            <a:schemeClr val="hlink"/>
          </a:solidFill>
          <a:ln w="12700" cap="rnd" cmpd="sng">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2"/>
          <p:cNvSpPr>
            <a:spLocks noChangeArrowheads="1"/>
          </p:cNvSpPr>
          <p:nvPr/>
        </p:nvSpPr>
        <p:spPr bwMode="auto">
          <a:xfrm>
            <a:off x="1628388" y="4681592"/>
            <a:ext cx="79819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If we continue to add sample at the </a:t>
            </a:r>
            <a:r>
              <a:rPr kumimoji="0" lang="en-GB"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center</a:t>
            </a: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the components will continue</a:t>
            </a:r>
          </a:p>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to separate</a:t>
            </a:r>
          </a:p>
        </p:txBody>
      </p:sp>
      <p:sp>
        <p:nvSpPr>
          <p:cNvPr id="22" name="Rectangle 24"/>
          <p:cNvSpPr>
            <a:spLocks noChangeArrowheads="1"/>
          </p:cNvSpPr>
          <p:nvPr/>
        </p:nvSpPr>
        <p:spPr bwMode="auto">
          <a:xfrm>
            <a:off x="8726101" y="6121455"/>
            <a:ext cx="1809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Brush Script MT" panose="03060802040406070304" pitchFamily="66" charset="0"/>
              <a:ea typeface="+mn-ea"/>
              <a:cs typeface="+mn-cs"/>
            </a:endParaRPr>
          </a:p>
        </p:txBody>
      </p:sp>
      <p:sp>
        <p:nvSpPr>
          <p:cNvPr id="23" name="Rectangle 25"/>
          <p:cNvSpPr>
            <a:spLocks noChangeArrowheads="1"/>
          </p:cNvSpPr>
          <p:nvPr/>
        </p:nvSpPr>
        <p:spPr bwMode="auto">
          <a:xfrm>
            <a:off x="1094988" y="719192"/>
            <a:ext cx="83851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marL="0" marR="0" lvl="0" indent="0" algn="l" defTabSz="762000" rtl="0" eaLnBrk="0" fontAlgn="auto" latinLnBrk="0" hangingPunct="0">
              <a:lnSpc>
                <a:spcPct val="90000"/>
              </a:lnSpc>
              <a:spcBef>
                <a:spcPts val="0"/>
              </a:spcBef>
              <a:spcAft>
                <a:spcPts val="0"/>
              </a:spcAft>
              <a:buClrTx/>
              <a:buSzTx/>
              <a:buFontTx/>
              <a:buNone/>
              <a:tabLst/>
              <a:defRPr/>
            </a:pPr>
            <a:r>
              <a:rPr kumimoji="0" lang="en-GB" altLang="en-US" sz="3600" b="0" i="0" u="none" strike="noStrike" kern="1200" cap="none" spc="0" normalizeH="0" baseline="0" noProof="0">
                <a:ln>
                  <a:noFill/>
                </a:ln>
                <a:solidFill>
                  <a:srgbClr val="00279F"/>
                </a:solidFill>
                <a:effectLst>
                  <a:outerShdw blurRad="38100" dist="38100" dir="2700000" algn="tl">
                    <a:srgbClr val="C0C0C0"/>
                  </a:outerShdw>
                </a:effectLst>
                <a:uLnTx/>
                <a:uFillTx/>
                <a:latin typeface="Century Schoolbook" pitchFamily="18" charset="0"/>
                <a:ea typeface="+mn-ea"/>
                <a:cs typeface="+mn-cs"/>
              </a:rPr>
              <a:t>Continuous Countercurrent Chromatography</a:t>
            </a:r>
            <a:endParaRPr kumimoji="0" lang="en-GB" altLang="en-US" sz="3600" b="0" i="0" u="none" strike="noStrike" kern="1200" cap="none" spc="0" normalizeH="0" baseline="0" noProof="0">
              <a:ln>
                <a:noFill/>
              </a:ln>
              <a:solidFill>
                <a:srgbClr val="00279F"/>
              </a:solidFill>
              <a:effectLst>
                <a:outerShdw blurRad="38100" dist="38100" dir="2700000" algn="tl">
                  <a:srgbClr val="C0C0C0"/>
                </a:outerShdw>
              </a:effectLst>
              <a:uLnTx/>
              <a:uFillTx/>
              <a:latin typeface="Matura MT Script Capitals" panose="03020802060602070202" pitchFamily="66" charset="0"/>
              <a:ea typeface="+mn-ea"/>
              <a:cs typeface="+mn-cs"/>
            </a:endParaRPr>
          </a:p>
        </p:txBody>
      </p:sp>
    </p:spTree>
    <p:extLst>
      <p:ext uri="{BB962C8B-B14F-4D97-AF65-F5344CB8AC3E}">
        <p14:creationId xmlns:p14="http://schemas.microsoft.com/office/powerpoint/2010/main" val="528208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83154" y="1436038"/>
            <a:ext cx="5028415" cy="4804693"/>
          </a:xfrm>
          <a:prstGeom prst="rect">
            <a:avLst/>
          </a:prstGeom>
        </p:spPr>
      </p:pic>
      <p:sp>
        <p:nvSpPr>
          <p:cNvPr id="66" name="Rectangle 65"/>
          <p:cNvSpPr/>
          <p:nvPr/>
        </p:nvSpPr>
        <p:spPr>
          <a:xfrm>
            <a:off x="2599042" y="256831"/>
            <a:ext cx="75632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Simulated Moving Bed Chromatography (SMB)</a:t>
            </a:r>
          </a:p>
        </p:txBody>
      </p:sp>
    </p:spTree>
    <p:extLst>
      <p:ext uri="{BB962C8B-B14F-4D97-AF65-F5344CB8AC3E}">
        <p14:creationId xmlns:p14="http://schemas.microsoft.com/office/powerpoint/2010/main" val="52350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022008027">
            <a:hlinkClick r:id="" action="ppaction://media"/>
            <a:extLst>
              <a:ext uri="{FF2B5EF4-FFF2-40B4-BE49-F238E27FC236}">
                <a16:creationId xmlns:a16="http://schemas.microsoft.com/office/drawing/2014/main" id="{43AFE0FC-6CA0-42C8-9404-A8AAB91940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19090"/>
          </a:xfrm>
          <a:prstGeom prst="rect">
            <a:avLst/>
          </a:prstGeom>
        </p:spPr>
      </p:pic>
    </p:spTree>
    <p:extLst>
      <p:ext uri="{BB962C8B-B14F-4D97-AF65-F5344CB8AC3E}">
        <p14:creationId xmlns:p14="http://schemas.microsoft.com/office/powerpoint/2010/main" val="26412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0718"/>
            <a:ext cx="6858000" cy="6888718"/>
          </a:xfrm>
          <a:prstGeom prst="rect">
            <a:avLst/>
          </a:prstGeom>
        </p:spPr>
      </p:pic>
      <p:sp>
        <p:nvSpPr>
          <p:cNvPr id="4" name="TextBox 3"/>
          <p:cNvSpPr txBox="1"/>
          <p:nvPr/>
        </p:nvSpPr>
        <p:spPr>
          <a:xfrm>
            <a:off x="3989734" y="575267"/>
            <a:ext cx="4033476" cy="461665"/>
          </a:xfrm>
          <a:prstGeom prst="rect">
            <a:avLst/>
          </a:prstGeom>
          <a:noFill/>
        </p:spPr>
        <p:txBody>
          <a:bodyPr wrap="none" rtlCol="0">
            <a:spAutoFit/>
          </a:bodyPr>
          <a:lstStyle/>
          <a:p>
            <a:pPr algn="ctr" rtl="0"/>
            <a:r>
              <a:rPr lang="en-US" sz="2400" b="1" dirty="0">
                <a:solidFill>
                  <a:schemeClr val="accent4">
                    <a:lumMod val="75000"/>
                  </a:schemeClr>
                </a:solidFill>
                <a:latin typeface="Times New Roman" panose="02020603050405020304" pitchFamily="18" charset="0"/>
                <a:cs typeface="Times New Roman" panose="02020603050405020304" pitchFamily="18" charset="0"/>
              </a:rPr>
              <a:t>Thank you for your attention</a:t>
            </a:r>
            <a:endParaRPr lang="fa-IR" sz="24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3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afterEffect">
                                  <p:stCondLst>
                                    <p:cond delay="0"/>
                                  </p:stCondLst>
                                  <p:childTnLst>
                                    <p:animClr clrSpc="hsl" dir="cw">
                                      <p:cBhvr override="childStyle">
                                        <p:cTn id="6" dur="500" fill="hold"/>
                                        <p:tgtEl>
                                          <p:spTgt spid="4">
                                            <p:txEl>
                                              <p:pRg st="0" end="0"/>
                                            </p:txEl>
                                          </p:spTgt>
                                        </p:tgtEl>
                                        <p:attrNameLst>
                                          <p:attrName>style.color</p:attrName>
                                        </p:attrNameLst>
                                      </p:cBhvr>
                                      <p:by>
                                        <p:hsl h="10842353" s="0" l="0"/>
                                      </p:by>
                                    </p:animClr>
                                    <p:animClr clrSpc="hsl" dir="cw">
                                      <p:cBhvr>
                                        <p:cTn id="7" dur="500" fill="hold"/>
                                        <p:tgtEl>
                                          <p:spTgt spid="4">
                                            <p:txEl>
                                              <p:pRg st="0" end="0"/>
                                            </p:txEl>
                                          </p:spTgt>
                                        </p:tgtEl>
                                        <p:attrNameLst>
                                          <p:attrName>fillcolor</p:attrName>
                                        </p:attrNameLst>
                                      </p:cBhvr>
                                      <p:by>
                                        <p:hsl h="10842353" s="0" l="0"/>
                                      </p:by>
                                    </p:animClr>
                                    <p:animClr clrSpc="hsl" dir="cw">
                                      <p:cBhvr>
                                        <p:cTn id="8" dur="500" fill="hold"/>
                                        <p:tgtEl>
                                          <p:spTgt spid="4">
                                            <p:txEl>
                                              <p:pRg st="0" end="0"/>
                                            </p:txEl>
                                          </p:spTgt>
                                        </p:tgtEl>
                                        <p:attrNameLst>
                                          <p:attrName>stroke.color</p:attrName>
                                        </p:attrNameLst>
                                      </p:cBhvr>
                                      <p:by>
                                        <p:hsl h="10842353" s="0" l="0"/>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DEE3C-F994-ED7D-7EE3-3A5E0D06EFAF}"/>
              </a:ext>
            </a:extLst>
          </p:cNvPr>
          <p:cNvPicPr>
            <a:picLocks noChangeAspect="1"/>
          </p:cNvPicPr>
          <p:nvPr/>
        </p:nvPicPr>
        <p:blipFill>
          <a:blip r:embed="rId2"/>
          <a:stretch>
            <a:fillRect/>
          </a:stretch>
        </p:blipFill>
        <p:spPr>
          <a:xfrm>
            <a:off x="0" y="1811146"/>
            <a:ext cx="12192000" cy="3235707"/>
          </a:xfrm>
          <a:prstGeom prst="rect">
            <a:avLst/>
          </a:prstGeom>
        </p:spPr>
      </p:pic>
    </p:spTree>
    <p:extLst>
      <p:ext uri="{BB962C8B-B14F-4D97-AF65-F5344CB8AC3E}">
        <p14:creationId xmlns:p14="http://schemas.microsoft.com/office/powerpoint/2010/main" val="1871331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srcRect/>
          <a:stretch>
            <a:fillRect/>
          </a:stretch>
        </p:blipFill>
        <p:spPr bwMode="auto">
          <a:xfrm>
            <a:off x="4038601" y="990600"/>
            <a:ext cx="3408363" cy="685800"/>
          </a:xfrm>
          <a:prstGeom prst="rect">
            <a:avLst/>
          </a:prstGeom>
          <a:noFill/>
          <a:ln w="9525">
            <a:noFill/>
            <a:miter lim="800000"/>
            <a:headEnd/>
            <a:tailEnd/>
          </a:ln>
        </p:spPr>
      </p:pic>
      <p:pic>
        <p:nvPicPr>
          <p:cNvPr id="9219" name="Picture 6"/>
          <p:cNvPicPr>
            <a:picLocks noChangeAspect="1" noChangeArrowheads="1"/>
          </p:cNvPicPr>
          <p:nvPr/>
        </p:nvPicPr>
        <p:blipFill>
          <a:blip r:embed="rId3"/>
          <a:srcRect/>
          <a:stretch>
            <a:fillRect/>
          </a:stretch>
        </p:blipFill>
        <p:spPr bwMode="auto">
          <a:xfrm>
            <a:off x="3048001" y="2590800"/>
            <a:ext cx="6513513" cy="528638"/>
          </a:xfrm>
          <a:prstGeom prst="rect">
            <a:avLst/>
          </a:prstGeom>
          <a:noFill/>
          <a:ln w="9525">
            <a:noFill/>
            <a:miter lim="800000"/>
            <a:headEnd/>
            <a:tailEnd/>
          </a:ln>
        </p:spPr>
      </p:pic>
      <p:pic>
        <p:nvPicPr>
          <p:cNvPr id="9220" name="Picture 7"/>
          <p:cNvPicPr>
            <a:picLocks noChangeAspect="1" noChangeArrowheads="1"/>
          </p:cNvPicPr>
          <p:nvPr/>
        </p:nvPicPr>
        <p:blipFill>
          <a:blip r:embed="rId4"/>
          <a:srcRect/>
          <a:stretch>
            <a:fillRect/>
          </a:stretch>
        </p:blipFill>
        <p:spPr bwMode="auto">
          <a:xfrm>
            <a:off x="4953001" y="4267200"/>
            <a:ext cx="2506663" cy="762000"/>
          </a:xfrm>
          <a:prstGeom prst="rect">
            <a:avLst/>
          </a:prstGeom>
          <a:noFill/>
          <a:ln w="9525">
            <a:solidFill>
              <a:srgbClr val="FF0000"/>
            </a:solidFill>
            <a:miter lim="800000"/>
            <a:headEnd/>
            <a:tailEnd/>
          </a:ln>
        </p:spPr>
      </p:pic>
      <p:sp>
        <p:nvSpPr>
          <p:cNvPr id="5" name="Rectangle 4"/>
          <p:cNvSpPr/>
          <p:nvPr/>
        </p:nvSpPr>
        <p:spPr>
          <a:xfrm>
            <a:off x="4724400" y="304800"/>
            <a:ext cx="2210862" cy="369332"/>
          </a:xfrm>
          <a:prstGeom prst="rect">
            <a:avLst/>
          </a:prstGeom>
        </p:spPr>
        <p:txBody>
          <a:bodyPr wrap="none">
            <a:spAutoFit/>
          </a:bodyPr>
          <a:lstStyle/>
          <a:p>
            <a:pPr fontAlgn="base">
              <a:spcBef>
                <a:spcPct val="0"/>
              </a:spcBef>
              <a:spcAft>
                <a:spcPct val="0"/>
              </a:spcAft>
            </a:pPr>
            <a:r>
              <a:rPr lang="en-US" b="1" dirty="0">
                <a:solidFill>
                  <a:prstClr val="black"/>
                </a:solidFill>
                <a:latin typeface="Arial" pitchFamily="34" charset="0"/>
                <a:cs typeface="Arial" pitchFamily="34" charset="0"/>
              </a:rPr>
              <a:t>Physical Overview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a:extLst>
              <a:ext uri="{FF2B5EF4-FFF2-40B4-BE49-F238E27FC236}">
                <a16:creationId xmlns:a16="http://schemas.microsoft.com/office/drawing/2014/main" id="{00B23D74-0EAB-40CF-9739-12BD275FBEB6}"/>
              </a:ext>
            </a:extLst>
          </p:cNvPr>
          <p:cNvSpPr>
            <a:spLocks noChangeArrowheads="1"/>
          </p:cNvSpPr>
          <p:nvPr/>
        </p:nvSpPr>
        <p:spPr bwMode="auto">
          <a:xfrm>
            <a:off x="184107" y="5515999"/>
            <a:ext cx="11868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Column efﬁciency as a function of particle size and type. Sample, naphthalene.</a:t>
            </a:r>
          </a:p>
          <a:p>
            <a:pPr eaLnBrk="1" hangingPunct="1">
              <a:spcBef>
                <a:spcPct val="0"/>
              </a:spcBef>
              <a:buFontTx/>
              <a:buNone/>
            </a:pPr>
            <a:r>
              <a:rPr lang="en-US" altLang="en-US" sz="1800" dirty="0">
                <a:latin typeface="Arial" panose="020B0604020202020204" pitchFamily="34" charset="0"/>
              </a:rPr>
              <a:t>Conditions: 50 × 4.6-mm, C18 columns; mobile phase is 60%acetonitrile-watermobile phase; 23</a:t>
            </a:r>
            <a:r>
              <a:rPr lang="en-US" altLang="en-US" sz="1800" baseline="30000" dirty="0">
                <a:latin typeface="Arial" panose="020B0604020202020204" pitchFamily="34" charset="0"/>
              </a:rPr>
              <a:t>◦</a:t>
            </a:r>
            <a:r>
              <a:rPr lang="en-US" altLang="en-US" sz="1800" dirty="0">
                <a:latin typeface="Arial" panose="020B0604020202020204" pitchFamily="34" charset="0"/>
              </a:rPr>
              <a:t>C.</a:t>
            </a:r>
          </a:p>
        </p:txBody>
      </p:sp>
      <p:pic>
        <p:nvPicPr>
          <p:cNvPr id="104451" name="Picture 2">
            <a:extLst>
              <a:ext uri="{FF2B5EF4-FFF2-40B4-BE49-F238E27FC236}">
                <a16:creationId xmlns:a16="http://schemas.microsoft.com/office/drawing/2014/main" id="{39581875-B03D-4C78-BEFF-F961CC79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07" y="500063"/>
            <a:ext cx="5516606" cy="452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a:xfrm>
            <a:off x="0" y="717782"/>
            <a:ext cx="12142905" cy="1828800"/>
          </a:xfrm>
        </p:spPr>
        <p:txBody>
          <a:bodyPr/>
          <a:lstStyle/>
          <a:p>
            <a:pPr algn="just">
              <a:buFont typeface="Arial" pitchFamily="34" charset="0"/>
              <a:buNone/>
            </a:pPr>
            <a:r>
              <a:rPr lang="en-US" sz="2000" dirty="0">
                <a:latin typeface="Times New Roman" panose="02020603050405020304" pitchFamily="18" charset="0"/>
                <a:cs typeface="Times New Roman" panose="02020603050405020304" pitchFamily="18" charset="0"/>
              </a:rPr>
              <a:t>A typical scale-up from laboratory to pilot plant is on the order of 50–100-fold. This is frequently followed by a 10–50-fold scale-up from pilot plant to final commercial manufacturing scale.</a:t>
            </a:r>
          </a:p>
          <a:p>
            <a:pPr algn="just">
              <a:buFont typeface="Arial" pitchFamily="34" charset="0"/>
              <a:buNone/>
            </a:pPr>
            <a:r>
              <a:rPr lang="en-US" sz="2000" dirty="0">
                <a:latin typeface="Times New Roman" panose="02020603050405020304" pitchFamily="18" charset="0"/>
                <a:cs typeface="Times New Roman" panose="02020603050405020304" pitchFamily="18" charset="0"/>
              </a:rPr>
              <a:t>The usual approach is to hold the plate count constant upon scale-up and increase the feed volume and column volume proportionately. This approach was originally based on the assumption of linear adsorption.</a:t>
            </a:r>
          </a:p>
        </p:txBody>
      </p:sp>
      <p:pic>
        <p:nvPicPr>
          <p:cNvPr id="1028" name="Picture 2"/>
          <p:cNvPicPr>
            <a:picLocks noChangeAspect="1" noChangeArrowheads="1"/>
          </p:cNvPicPr>
          <p:nvPr/>
        </p:nvPicPr>
        <p:blipFill>
          <a:blip r:embed="rId2"/>
          <a:srcRect/>
          <a:stretch>
            <a:fillRect/>
          </a:stretch>
        </p:blipFill>
        <p:spPr bwMode="auto">
          <a:xfrm>
            <a:off x="290517" y="2616202"/>
            <a:ext cx="2124072" cy="708024"/>
          </a:xfrm>
          <a:prstGeom prst="rect">
            <a:avLst/>
          </a:prstGeom>
          <a:noFill/>
          <a:ln w="9525">
            <a:noFill/>
            <a:miter lim="800000"/>
            <a:headEnd/>
            <a:tailEnd/>
          </a:ln>
        </p:spPr>
      </p:pic>
      <p:pic>
        <p:nvPicPr>
          <p:cNvPr id="1029" name="Picture 3"/>
          <p:cNvPicPr>
            <a:picLocks noChangeAspect="1" noChangeArrowheads="1"/>
          </p:cNvPicPr>
          <p:nvPr/>
        </p:nvPicPr>
        <p:blipFill>
          <a:blip r:embed="rId3"/>
          <a:srcRect/>
          <a:stretch>
            <a:fillRect/>
          </a:stretch>
        </p:blipFill>
        <p:spPr bwMode="auto">
          <a:xfrm>
            <a:off x="2142809" y="2466236"/>
            <a:ext cx="2546561" cy="1065582"/>
          </a:xfrm>
          <a:prstGeom prst="rect">
            <a:avLst/>
          </a:prstGeom>
          <a:noFill/>
          <a:ln w="9525">
            <a:noFill/>
            <a:miter lim="800000"/>
            <a:headEnd/>
            <a:tailEnd/>
          </a:ln>
        </p:spPr>
      </p:pic>
      <p:pic>
        <p:nvPicPr>
          <p:cNvPr id="1030" name="Picture 4"/>
          <p:cNvPicPr>
            <a:picLocks noChangeAspect="1" noChangeArrowheads="1"/>
          </p:cNvPicPr>
          <p:nvPr/>
        </p:nvPicPr>
        <p:blipFill>
          <a:blip r:embed="rId4"/>
          <a:srcRect/>
          <a:stretch>
            <a:fillRect/>
          </a:stretch>
        </p:blipFill>
        <p:spPr bwMode="auto">
          <a:xfrm>
            <a:off x="4921530" y="2502625"/>
            <a:ext cx="1569281" cy="1063624"/>
          </a:xfrm>
          <a:prstGeom prst="rect">
            <a:avLst/>
          </a:prstGeom>
          <a:noFill/>
          <a:ln w="9525">
            <a:noFill/>
            <a:miter lim="800000"/>
            <a:headEnd/>
            <a:tailEnd/>
          </a:ln>
        </p:spPr>
      </p:pic>
      <p:pic>
        <p:nvPicPr>
          <p:cNvPr id="1031" name="Picture 5"/>
          <p:cNvPicPr>
            <a:picLocks noChangeAspect="1" noChangeArrowheads="1"/>
          </p:cNvPicPr>
          <p:nvPr/>
        </p:nvPicPr>
        <p:blipFill>
          <a:blip r:embed="rId5"/>
          <a:srcRect/>
          <a:stretch>
            <a:fillRect/>
          </a:stretch>
        </p:blipFill>
        <p:spPr bwMode="auto">
          <a:xfrm>
            <a:off x="7543801" y="2590800"/>
            <a:ext cx="1444239" cy="781050"/>
          </a:xfrm>
          <a:prstGeom prst="rect">
            <a:avLst/>
          </a:prstGeom>
          <a:noFill/>
          <a:ln w="9525">
            <a:solidFill>
              <a:srgbClr val="FF0000"/>
            </a:solidFill>
            <a:miter lim="800000"/>
            <a:headEnd/>
            <a:tailEnd/>
          </a:ln>
        </p:spPr>
      </p:pic>
      <p:pic>
        <p:nvPicPr>
          <p:cNvPr id="1032" name="Picture 11"/>
          <p:cNvPicPr>
            <a:picLocks noChangeAspect="1" noChangeArrowheads="1"/>
          </p:cNvPicPr>
          <p:nvPr/>
        </p:nvPicPr>
        <p:blipFill>
          <a:blip r:embed="rId6"/>
          <a:srcRect/>
          <a:stretch>
            <a:fillRect/>
          </a:stretch>
        </p:blipFill>
        <p:spPr bwMode="auto">
          <a:xfrm>
            <a:off x="228409" y="5101820"/>
            <a:ext cx="4716217" cy="1371382"/>
          </a:xfrm>
          <a:prstGeom prst="rect">
            <a:avLst/>
          </a:prstGeom>
          <a:noFill/>
          <a:ln w="9525">
            <a:solidFill>
              <a:srgbClr val="FF0000"/>
            </a:solidFill>
            <a:miter lim="800000"/>
            <a:headEnd/>
            <a:tailEnd/>
          </a:ln>
        </p:spPr>
      </p:pic>
      <p:pic>
        <p:nvPicPr>
          <p:cNvPr id="1033" name="Picture 12"/>
          <p:cNvPicPr>
            <a:picLocks noChangeAspect="1" noChangeArrowheads="1"/>
          </p:cNvPicPr>
          <p:nvPr/>
        </p:nvPicPr>
        <p:blipFill>
          <a:blip r:embed="rId7"/>
          <a:srcRect/>
          <a:stretch>
            <a:fillRect/>
          </a:stretch>
        </p:blipFill>
        <p:spPr bwMode="auto">
          <a:xfrm>
            <a:off x="8288711" y="4944657"/>
            <a:ext cx="3070205" cy="1849996"/>
          </a:xfrm>
          <a:prstGeom prst="rect">
            <a:avLst/>
          </a:prstGeom>
          <a:noFill/>
          <a:ln w="9525">
            <a:solidFill>
              <a:srgbClr val="FF0000"/>
            </a:solidFill>
            <a:miter lim="800000"/>
            <a:headEnd/>
            <a:tailEnd/>
          </a:ln>
        </p:spPr>
      </p:pic>
      <p:sp>
        <p:nvSpPr>
          <p:cNvPr id="1034" name="Rectangle 13"/>
          <p:cNvSpPr>
            <a:spLocks noChangeArrowheads="1"/>
          </p:cNvSpPr>
          <p:nvPr/>
        </p:nvSpPr>
        <p:spPr bwMode="auto">
          <a:xfrm>
            <a:off x="4343400" y="152400"/>
            <a:ext cx="3945311"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Simple Scale-Up Calculation</a:t>
            </a:r>
          </a:p>
        </p:txBody>
      </p:sp>
      <p:graphicFrame>
        <p:nvGraphicFramePr>
          <p:cNvPr id="1026" name="Object 2"/>
          <p:cNvGraphicFramePr>
            <a:graphicFrameLocks noChangeAspect="1"/>
          </p:cNvGraphicFramePr>
          <p:nvPr>
            <p:extLst>
              <p:ext uri="{D42A27DB-BD31-4B8C-83A1-F6EECF244321}">
                <p14:modId xmlns:p14="http://schemas.microsoft.com/office/powerpoint/2010/main" val="1214125139"/>
              </p:ext>
            </p:extLst>
          </p:nvPr>
        </p:nvGraphicFramePr>
        <p:xfrm>
          <a:off x="9290050" y="2603152"/>
          <a:ext cx="908051" cy="791749"/>
        </p:xfrm>
        <a:graphic>
          <a:graphicData uri="http://schemas.openxmlformats.org/presentationml/2006/ole">
            <mc:AlternateContent xmlns:mc="http://schemas.openxmlformats.org/markup-compatibility/2006">
              <mc:Choice xmlns:v="urn:schemas-microsoft-com:vml" Requires="v">
                <p:oleObj name="Equation" r:id="rId8" imgW="520560" imgH="457200" progId="Equation.3">
                  <p:embed/>
                </p:oleObj>
              </mc:Choice>
              <mc:Fallback>
                <p:oleObj name="Equation" r:id="rId8" imgW="520560" imgH="457200" progId="Equation.3">
                  <p:embed/>
                  <p:pic>
                    <p:nvPicPr>
                      <p:cNvPr id="1026"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0050" y="2603152"/>
                        <a:ext cx="908051" cy="791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Arrow Connector 16"/>
          <p:cNvCxnSpPr/>
          <p:nvPr/>
        </p:nvCxnSpPr>
        <p:spPr>
          <a:xfrm>
            <a:off x="2121694" y="2968626"/>
            <a:ext cx="2286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00600" y="2971800"/>
            <a:ext cx="2286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24601" y="3009275"/>
            <a:ext cx="12192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220200" y="2590800"/>
            <a:ext cx="11430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CFAA1B-C657-4E6A-9C4C-0C256C23737E}"/>
              </a:ext>
            </a:extLst>
          </p:cNvPr>
          <p:cNvPicPr>
            <a:picLocks noChangeAspect="1"/>
          </p:cNvPicPr>
          <p:nvPr/>
        </p:nvPicPr>
        <p:blipFill>
          <a:blip r:embed="rId2"/>
          <a:stretch>
            <a:fillRect/>
          </a:stretch>
        </p:blipFill>
        <p:spPr>
          <a:xfrm>
            <a:off x="1345268" y="602270"/>
            <a:ext cx="9019977" cy="1883460"/>
          </a:xfrm>
          <a:prstGeom prst="rect">
            <a:avLst/>
          </a:prstGeom>
        </p:spPr>
      </p:pic>
      <p:pic>
        <p:nvPicPr>
          <p:cNvPr id="7" name="Picture 6">
            <a:extLst>
              <a:ext uri="{FF2B5EF4-FFF2-40B4-BE49-F238E27FC236}">
                <a16:creationId xmlns:a16="http://schemas.microsoft.com/office/drawing/2014/main" id="{EAFCC810-14D1-4150-8DF8-74CEA311700E}"/>
              </a:ext>
            </a:extLst>
          </p:cNvPr>
          <p:cNvPicPr>
            <a:picLocks noChangeAspect="1"/>
          </p:cNvPicPr>
          <p:nvPr/>
        </p:nvPicPr>
        <p:blipFill>
          <a:blip r:embed="rId3"/>
          <a:stretch>
            <a:fillRect/>
          </a:stretch>
        </p:blipFill>
        <p:spPr>
          <a:xfrm>
            <a:off x="2221562" y="2973820"/>
            <a:ext cx="7276628" cy="1809481"/>
          </a:xfrm>
          <a:prstGeom prst="rect">
            <a:avLst/>
          </a:prstGeom>
        </p:spPr>
      </p:pic>
    </p:spTree>
    <p:extLst>
      <p:ext uri="{BB962C8B-B14F-4D97-AF65-F5344CB8AC3E}">
        <p14:creationId xmlns:p14="http://schemas.microsoft.com/office/powerpoint/2010/main" val="217857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ED899-BEFD-47C9-A67C-C6A91A7A3EFE}"/>
              </a:ext>
            </a:extLst>
          </p:cNvPr>
          <p:cNvPicPr>
            <a:picLocks noChangeAspect="1"/>
          </p:cNvPicPr>
          <p:nvPr/>
        </p:nvPicPr>
        <p:blipFill>
          <a:blip r:embed="rId2"/>
          <a:stretch>
            <a:fillRect/>
          </a:stretch>
        </p:blipFill>
        <p:spPr>
          <a:xfrm>
            <a:off x="1255259" y="0"/>
            <a:ext cx="9681482" cy="6857999"/>
          </a:xfrm>
          <a:prstGeom prst="rect">
            <a:avLst/>
          </a:prstGeom>
        </p:spPr>
      </p:pic>
    </p:spTree>
    <p:extLst>
      <p:ext uri="{BB962C8B-B14F-4D97-AF65-F5344CB8AC3E}">
        <p14:creationId xmlns:p14="http://schemas.microsoft.com/office/powerpoint/2010/main" val="330808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TotalTime>
  <Words>1303</Words>
  <Application>Microsoft Office PowerPoint</Application>
  <PresentationFormat>Widescreen</PresentationFormat>
  <Paragraphs>106</Paragraphs>
  <Slides>39</Slides>
  <Notes>2</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39</vt:i4>
      </vt:variant>
    </vt:vector>
  </HeadingPairs>
  <TitlesOfParts>
    <vt:vector size="60" baseType="lpstr">
      <vt:lpstr>AdvTT8608a8d1</vt:lpstr>
      <vt:lpstr>AdvTT8608a8d1+20</vt:lpstr>
      <vt:lpstr>AdvTT8608a8d1+22</vt:lpstr>
      <vt:lpstr>AdvTTdd3b7348.I</vt:lpstr>
      <vt:lpstr>Arial</vt:lpstr>
      <vt:lpstr>B Nazanin+ Bold</vt:lpstr>
      <vt:lpstr>Brush Script MT</vt:lpstr>
      <vt:lpstr>Calibri</vt:lpstr>
      <vt:lpstr>Calibri Light</vt:lpstr>
      <vt:lpstr>Century Schoolbook</vt:lpstr>
      <vt:lpstr>Matura MT Script Capitals</vt:lpstr>
      <vt:lpstr>STIX2Text-Regular</vt:lpstr>
      <vt:lpstr>Times New Roman</vt:lpstr>
      <vt:lpstr>Office Theme</vt:lpstr>
      <vt:lpstr>4_Office Theme</vt:lpstr>
      <vt:lpstr>2_Office Theme</vt:lpstr>
      <vt:lpstr>3_Office Theme</vt:lpstr>
      <vt:lpstr>1_Office Theme</vt:lpstr>
      <vt:lpstr>5_Office Theme</vt:lpstr>
      <vt:lpstr>6_Office Theme</vt:lpstr>
      <vt:lpstr>Equation</vt:lpstr>
      <vt:lpstr>Scale Up</vt:lpstr>
      <vt:lpstr> THEORETICAL CONSIDERATIONS IN SCALE-UP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Recycling Development </vt:lpstr>
      <vt:lpstr>PowerPoint Presentation</vt:lpstr>
      <vt:lpstr>PowerPoint Presentation</vt:lpstr>
      <vt:lpstr>LC × LC</vt:lpstr>
      <vt:lpstr>Multi-modal and mixed-bed separations are often confused.</vt:lpstr>
      <vt:lpstr>PowerPoint Presentation</vt:lpstr>
      <vt:lpstr>PowerPoint Presentation</vt:lpstr>
      <vt:lpstr>PowerPoint Presentation</vt:lpstr>
      <vt:lpstr>HPLC calculator: software for chromatographic performance evaluation and HPLC method transfer </vt:lpstr>
      <vt:lpstr>Analytical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Alireza Ghassempour</dc:creator>
  <cp:lastModifiedBy>Alireza Ghassempour</cp:lastModifiedBy>
  <cp:revision>66</cp:revision>
  <dcterms:created xsi:type="dcterms:W3CDTF">2020-09-25T05:12:32Z</dcterms:created>
  <dcterms:modified xsi:type="dcterms:W3CDTF">2022-08-24T05:29:59Z</dcterms:modified>
</cp:coreProperties>
</file>