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6"/>
  </p:notesMasterIdLst>
  <p:handoutMasterIdLst>
    <p:handoutMasterId r:id="rId57"/>
  </p:handoutMasterIdLst>
  <p:sldIdLst>
    <p:sldId id="306" r:id="rId3"/>
    <p:sldId id="378" r:id="rId4"/>
    <p:sldId id="303" r:id="rId5"/>
    <p:sldId id="379" r:id="rId6"/>
    <p:sldId id="392" r:id="rId7"/>
    <p:sldId id="297" r:id="rId8"/>
    <p:sldId id="381" r:id="rId9"/>
    <p:sldId id="331" r:id="rId10"/>
    <p:sldId id="412" r:id="rId11"/>
    <p:sldId id="413" r:id="rId12"/>
    <p:sldId id="414" r:id="rId13"/>
    <p:sldId id="415" r:id="rId14"/>
    <p:sldId id="419" r:id="rId15"/>
    <p:sldId id="420" r:id="rId16"/>
    <p:sldId id="421" r:id="rId17"/>
    <p:sldId id="422" r:id="rId18"/>
    <p:sldId id="424" r:id="rId19"/>
    <p:sldId id="425" r:id="rId20"/>
    <p:sldId id="371" r:id="rId21"/>
    <p:sldId id="432" r:id="rId22"/>
    <p:sldId id="434" r:id="rId23"/>
    <p:sldId id="437" r:id="rId24"/>
    <p:sldId id="438" r:id="rId25"/>
    <p:sldId id="308" r:id="rId26"/>
    <p:sldId id="320" r:id="rId27"/>
    <p:sldId id="266" r:id="rId28"/>
    <p:sldId id="294" r:id="rId29"/>
    <p:sldId id="267" r:id="rId30"/>
    <p:sldId id="268" r:id="rId31"/>
    <p:sldId id="269" r:id="rId32"/>
    <p:sldId id="270" r:id="rId33"/>
    <p:sldId id="271" r:id="rId34"/>
    <p:sldId id="273" r:id="rId35"/>
    <p:sldId id="274" r:id="rId36"/>
    <p:sldId id="325" r:id="rId37"/>
    <p:sldId id="298" r:id="rId38"/>
    <p:sldId id="300" r:id="rId39"/>
    <p:sldId id="301" r:id="rId40"/>
    <p:sldId id="302" r:id="rId41"/>
    <p:sldId id="256" r:id="rId42"/>
    <p:sldId id="439" r:id="rId43"/>
    <p:sldId id="440" r:id="rId44"/>
    <p:sldId id="441" r:id="rId45"/>
    <p:sldId id="442" r:id="rId46"/>
    <p:sldId id="443" r:id="rId47"/>
    <p:sldId id="444" r:id="rId48"/>
    <p:sldId id="275" r:id="rId49"/>
    <p:sldId id="276" r:id="rId50"/>
    <p:sldId id="445" r:id="rId51"/>
    <p:sldId id="448" r:id="rId52"/>
    <p:sldId id="313" r:id="rId53"/>
    <p:sldId id="449" r:id="rId54"/>
    <p:sldId id="450"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CCFFFF"/>
    <a:srgbClr val="66FFFF"/>
    <a:srgbClr val="99FFCC"/>
    <a:srgbClr val="CCECFF"/>
    <a:srgbClr val="660033"/>
    <a:srgbClr val="A50021"/>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99" autoAdjust="0"/>
  </p:normalViewPr>
  <p:slideViewPr>
    <p:cSldViewPr>
      <p:cViewPr varScale="1">
        <p:scale>
          <a:sx n="61" d="100"/>
          <a:sy n="61" d="100"/>
        </p:scale>
        <p:origin x="1077" y="4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90036D-AD5D-4604-AA5D-FF538F111282}" type="doc">
      <dgm:prSet loTypeId="urn:microsoft.com/office/officeart/2005/8/layout/arrow2" loCatId="process" qsTypeId="urn:microsoft.com/office/officeart/2005/8/quickstyle/simple1" qsCatId="simple" csTypeId="urn:microsoft.com/office/officeart/2005/8/colors/accent1_2" csCatId="accent1" phldr="1"/>
      <dgm:spPr/>
    </dgm:pt>
    <dgm:pt modelId="{A3220439-9FF7-45C5-BE23-13E5948691FC}">
      <dgm:prSet phldrT="[Text]" custT="1"/>
      <dgm:spPr/>
      <dgm:t>
        <a:bodyPr/>
        <a:lstStyle/>
        <a:p>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2010-108 $ bln </a:t>
          </a:r>
          <a:endParaRPr lang="en-US" sz="2400" b="1" dirty="0"/>
        </a:p>
      </dgm:t>
    </dgm:pt>
    <dgm:pt modelId="{F6F7E8FD-6B3E-4772-B886-58B41B367613}" type="parTrans" cxnId="{AE787788-AB74-4328-8EBE-D43D0423BF8E}">
      <dgm:prSet/>
      <dgm:spPr/>
      <dgm:t>
        <a:bodyPr/>
        <a:lstStyle/>
        <a:p>
          <a:endParaRPr lang="en-US"/>
        </a:p>
      </dgm:t>
    </dgm:pt>
    <dgm:pt modelId="{EBA1E5B8-4064-40B6-94E2-7B5BAE1BE309}" type="sibTrans" cxnId="{AE787788-AB74-4328-8EBE-D43D0423BF8E}">
      <dgm:prSet/>
      <dgm:spPr/>
      <dgm:t>
        <a:bodyPr/>
        <a:lstStyle/>
        <a:p>
          <a:endParaRPr lang="en-US"/>
        </a:p>
      </dgm:t>
    </dgm:pt>
    <dgm:pt modelId="{E7B614A8-5DE4-476D-B06B-72256AA2E058}">
      <dgm:prSet phldrT="[Text]" custT="1"/>
      <dgm:spPr/>
      <dgm:t>
        <a:bodyPr/>
        <a:lstStyle/>
        <a:p>
          <a:r>
            <a:rPr lang="en-US" sz="3200" b="1" dirty="0">
              <a:latin typeface="Arial" panose="020B0604020202020204" pitchFamily="34" charset="0"/>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2020- 497.9 $ </a:t>
          </a:r>
          <a:r>
            <a:rPr lang="en-US" sz="24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bln</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1AFAC21B-762B-45D5-8673-1168CE74A406}" type="parTrans" cxnId="{01BE2E43-3CF8-464D-B185-3C520F007BA5}">
      <dgm:prSet/>
      <dgm:spPr/>
      <dgm:t>
        <a:bodyPr/>
        <a:lstStyle/>
        <a:p>
          <a:endParaRPr lang="en-US"/>
        </a:p>
      </dgm:t>
    </dgm:pt>
    <dgm:pt modelId="{D2F7F44A-A698-46A1-ACB6-85F467BA412F}" type="sibTrans" cxnId="{01BE2E43-3CF8-464D-B185-3C520F007BA5}">
      <dgm:prSet/>
      <dgm:spPr/>
      <dgm:t>
        <a:bodyPr/>
        <a:lstStyle/>
        <a:p>
          <a:endParaRPr lang="en-US"/>
        </a:p>
      </dgm:t>
    </dgm:pt>
    <dgm:pt modelId="{7FFCA963-A669-4A59-9DCD-39292148AAFF}">
      <dgm:prSet phldrT="[Text]" custT="1"/>
      <dgm:spPr/>
      <dgm:t>
        <a:bodyPr/>
        <a:lstStyle/>
        <a:p>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2013-199.7</a:t>
          </a: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bln</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79047B2D-3427-4537-9EE3-70C676B92473}" type="parTrans" cxnId="{852CAF2D-2AEF-4E98-9161-5505712227A3}">
      <dgm:prSet/>
      <dgm:spPr/>
      <dgm:t>
        <a:bodyPr/>
        <a:lstStyle/>
        <a:p>
          <a:endParaRPr lang="en-US"/>
        </a:p>
      </dgm:t>
    </dgm:pt>
    <dgm:pt modelId="{B8A10832-D6DF-4532-A188-1734DFABF424}" type="sibTrans" cxnId="{852CAF2D-2AEF-4E98-9161-5505712227A3}">
      <dgm:prSet/>
      <dgm:spPr/>
      <dgm:t>
        <a:bodyPr/>
        <a:lstStyle/>
        <a:p>
          <a:endParaRPr lang="en-US"/>
        </a:p>
      </dgm:t>
    </dgm:pt>
    <dgm:pt modelId="{7A9274B2-E65A-4DE0-9BC1-4A4F721E5419}" type="pres">
      <dgm:prSet presAssocID="{6590036D-AD5D-4604-AA5D-FF538F111282}" presName="arrowDiagram" presStyleCnt="0">
        <dgm:presLayoutVars>
          <dgm:chMax val="5"/>
          <dgm:dir/>
          <dgm:resizeHandles val="exact"/>
        </dgm:presLayoutVars>
      </dgm:prSet>
      <dgm:spPr/>
    </dgm:pt>
    <dgm:pt modelId="{94C8B4D3-E7EC-46AB-BC43-AB677BECD25E}" type="pres">
      <dgm:prSet presAssocID="{6590036D-AD5D-4604-AA5D-FF538F111282}" presName="arrow" presStyleLbl="bgShp" presStyleIdx="0" presStyleCnt="1" custLinFactNeighborX="3112" custLinFactNeighborY="-4417"/>
      <dgm:spPr/>
    </dgm:pt>
    <dgm:pt modelId="{37093727-43EB-4FD6-BB42-911B0FBA3137}" type="pres">
      <dgm:prSet presAssocID="{6590036D-AD5D-4604-AA5D-FF538F111282}" presName="arrowDiagram3" presStyleCnt="0"/>
      <dgm:spPr/>
    </dgm:pt>
    <dgm:pt modelId="{D5A81807-C977-4B04-BFA4-20AC7EA607BE}" type="pres">
      <dgm:prSet presAssocID="{A3220439-9FF7-45C5-BE23-13E5948691FC}" presName="bullet3a" presStyleLbl="node1" presStyleIdx="0" presStyleCnt="3"/>
      <dgm:spPr/>
    </dgm:pt>
    <dgm:pt modelId="{24F9D04B-1440-421C-AB5B-D7F1CF2985A5}" type="pres">
      <dgm:prSet presAssocID="{A3220439-9FF7-45C5-BE23-13E5948691FC}" presName="textBox3a" presStyleLbl="revTx" presStyleIdx="0" presStyleCnt="3" custScaleX="154133">
        <dgm:presLayoutVars>
          <dgm:bulletEnabled val="1"/>
        </dgm:presLayoutVars>
      </dgm:prSet>
      <dgm:spPr/>
    </dgm:pt>
    <dgm:pt modelId="{8300CAF0-DADD-46DA-8203-35806225186A}" type="pres">
      <dgm:prSet presAssocID="{7FFCA963-A669-4A59-9DCD-39292148AAFF}" presName="bullet3b" presStyleLbl="node1" presStyleIdx="1" presStyleCnt="3"/>
      <dgm:spPr/>
    </dgm:pt>
    <dgm:pt modelId="{5A6E58A4-DB6E-4513-AFCC-5A36583E0C93}" type="pres">
      <dgm:prSet presAssocID="{7FFCA963-A669-4A59-9DCD-39292148AAFF}" presName="textBox3b" presStyleLbl="revTx" presStyleIdx="1" presStyleCnt="3" custScaleX="271917">
        <dgm:presLayoutVars>
          <dgm:bulletEnabled val="1"/>
        </dgm:presLayoutVars>
      </dgm:prSet>
      <dgm:spPr/>
    </dgm:pt>
    <dgm:pt modelId="{2C82DF11-FCBE-4494-9C20-079F423F49EB}" type="pres">
      <dgm:prSet presAssocID="{E7B614A8-5DE4-476D-B06B-72256AA2E058}" presName="bullet3c" presStyleLbl="node1" presStyleIdx="2" presStyleCnt="3"/>
      <dgm:spPr/>
    </dgm:pt>
    <dgm:pt modelId="{389AB748-B21D-4413-87E2-9DA91B0EE026}" type="pres">
      <dgm:prSet presAssocID="{E7B614A8-5DE4-476D-B06B-72256AA2E058}" presName="textBox3c" presStyleLbl="revTx" presStyleIdx="2" presStyleCnt="3" custScaleX="263509" custScaleY="85878">
        <dgm:presLayoutVars>
          <dgm:bulletEnabled val="1"/>
        </dgm:presLayoutVars>
      </dgm:prSet>
      <dgm:spPr/>
    </dgm:pt>
  </dgm:ptLst>
  <dgm:cxnLst>
    <dgm:cxn modelId="{852CAF2D-2AEF-4E98-9161-5505712227A3}" srcId="{6590036D-AD5D-4604-AA5D-FF538F111282}" destId="{7FFCA963-A669-4A59-9DCD-39292148AAFF}" srcOrd="1" destOrd="0" parTransId="{79047B2D-3427-4537-9EE3-70C676B92473}" sibTransId="{B8A10832-D6DF-4532-A188-1734DFABF424}"/>
    <dgm:cxn modelId="{0C61BA36-B96E-4CB3-B8D3-88F66B83E381}" type="presOf" srcId="{A3220439-9FF7-45C5-BE23-13E5948691FC}" destId="{24F9D04B-1440-421C-AB5B-D7F1CF2985A5}" srcOrd="0" destOrd="0" presId="urn:microsoft.com/office/officeart/2005/8/layout/arrow2"/>
    <dgm:cxn modelId="{01BE2E43-3CF8-464D-B185-3C520F007BA5}" srcId="{6590036D-AD5D-4604-AA5D-FF538F111282}" destId="{E7B614A8-5DE4-476D-B06B-72256AA2E058}" srcOrd="2" destOrd="0" parTransId="{1AFAC21B-762B-45D5-8673-1168CE74A406}" sibTransId="{D2F7F44A-A698-46A1-ACB6-85F467BA412F}"/>
    <dgm:cxn modelId="{D3E3514F-B4B0-46D5-B116-47F5FE8E3A1C}" type="presOf" srcId="{7FFCA963-A669-4A59-9DCD-39292148AAFF}" destId="{5A6E58A4-DB6E-4513-AFCC-5A36583E0C93}" srcOrd="0" destOrd="0" presId="urn:microsoft.com/office/officeart/2005/8/layout/arrow2"/>
    <dgm:cxn modelId="{AE787788-AB74-4328-8EBE-D43D0423BF8E}" srcId="{6590036D-AD5D-4604-AA5D-FF538F111282}" destId="{A3220439-9FF7-45C5-BE23-13E5948691FC}" srcOrd="0" destOrd="0" parTransId="{F6F7E8FD-6B3E-4772-B886-58B41B367613}" sibTransId="{EBA1E5B8-4064-40B6-94E2-7B5BAE1BE309}"/>
    <dgm:cxn modelId="{73C20B91-9E62-4336-B41F-7C906D4DD19A}" type="presOf" srcId="{E7B614A8-5DE4-476D-B06B-72256AA2E058}" destId="{389AB748-B21D-4413-87E2-9DA91B0EE026}" srcOrd="0" destOrd="0" presId="urn:microsoft.com/office/officeart/2005/8/layout/arrow2"/>
    <dgm:cxn modelId="{4FB212AF-E922-4B1C-AD8E-94F0D9C4B6B0}" type="presOf" srcId="{6590036D-AD5D-4604-AA5D-FF538F111282}" destId="{7A9274B2-E65A-4DE0-9BC1-4A4F721E5419}" srcOrd="0" destOrd="0" presId="urn:microsoft.com/office/officeart/2005/8/layout/arrow2"/>
    <dgm:cxn modelId="{ADAE3220-9927-4E58-A204-B1A99BE31601}" type="presParOf" srcId="{7A9274B2-E65A-4DE0-9BC1-4A4F721E5419}" destId="{94C8B4D3-E7EC-46AB-BC43-AB677BECD25E}" srcOrd="0" destOrd="0" presId="urn:microsoft.com/office/officeart/2005/8/layout/arrow2"/>
    <dgm:cxn modelId="{A83EEF36-1905-4529-95AA-ED2D1F99135B}" type="presParOf" srcId="{7A9274B2-E65A-4DE0-9BC1-4A4F721E5419}" destId="{37093727-43EB-4FD6-BB42-911B0FBA3137}" srcOrd="1" destOrd="0" presId="urn:microsoft.com/office/officeart/2005/8/layout/arrow2"/>
    <dgm:cxn modelId="{2C430EC5-9A12-4153-93AD-07481C04CB7F}" type="presParOf" srcId="{37093727-43EB-4FD6-BB42-911B0FBA3137}" destId="{D5A81807-C977-4B04-BFA4-20AC7EA607BE}" srcOrd="0" destOrd="0" presId="urn:microsoft.com/office/officeart/2005/8/layout/arrow2"/>
    <dgm:cxn modelId="{0D229526-521E-4393-843D-4B7362E2ECBF}" type="presParOf" srcId="{37093727-43EB-4FD6-BB42-911B0FBA3137}" destId="{24F9D04B-1440-421C-AB5B-D7F1CF2985A5}" srcOrd="1" destOrd="0" presId="urn:microsoft.com/office/officeart/2005/8/layout/arrow2"/>
    <dgm:cxn modelId="{0D8F3DF1-D4A4-44CA-B7FE-3E5CB5BCDC01}" type="presParOf" srcId="{37093727-43EB-4FD6-BB42-911B0FBA3137}" destId="{8300CAF0-DADD-46DA-8203-35806225186A}" srcOrd="2" destOrd="0" presId="urn:microsoft.com/office/officeart/2005/8/layout/arrow2"/>
    <dgm:cxn modelId="{D8D52D7F-87E4-4121-B6C3-D54983ED6F65}" type="presParOf" srcId="{37093727-43EB-4FD6-BB42-911B0FBA3137}" destId="{5A6E58A4-DB6E-4513-AFCC-5A36583E0C93}" srcOrd="3" destOrd="0" presId="urn:microsoft.com/office/officeart/2005/8/layout/arrow2"/>
    <dgm:cxn modelId="{FA3F753A-055A-4EA0-90A9-3CD0175510B3}" type="presParOf" srcId="{37093727-43EB-4FD6-BB42-911B0FBA3137}" destId="{2C82DF11-FCBE-4494-9C20-079F423F49EB}" srcOrd="4" destOrd="0" presId="urn:microsoft.com/office/officeart/2005/8/layout/arrow2"/>
    <dgm:cxn modelId="{6C560A0B-61E3-4BDF-A921-0DC792FBBE49}" type="presParOf" srcId="{37093727-43EB-4FD6-BB42-911B0FBA3137}" destId="{389AB748-B21D-4413-87E2-9DA91B0EE026}"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8B4D3-E7EC-46AB-BC43-AB677BECD25E}">
      <dsp:nvSpPr>
        <dsp:cNvPr id="0" name=""/>
        <dsp:cNvSpPr/>
      </dsp:nvSpPr>
      <dsp:spPr>
        <a:xfrm>
          <a:off x="-148843" y="111351"/>
          <a:ext cx="7638737" cy="477421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A81807-C977-4B04-BFA4-20AC7EA607BE}">
      <dsp:nvSpPr>
        <dsp:cNvPr id="0" name=""/>
        <dsp:cNvSpPr/>
      </dsp:nvSpPr>
      <dsp:spPr>
        <a:xfrm>
          <a:off x="583558" y="3617388"/>
          <a:ext cx="198607" cy="1986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F9D04B-1440-421C-AB5B-D7F1CF2985A5}">
      <dsp:nvSpPr>
        <dsp:cNvPr id="0" name=""/>
        <dsp:cNvSpPr/>
      </dsp:nvSpPr>
      <dsp:spPr>
        <a:xfrm>
          <a:off x="201125" y="3716691"/>
          <a:ext cx="2743298" cy="1379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238"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2010-108 $ bln </a:t>
          </a:r>
          <a:endParaRPr lang="en-US" sz="2400" b="1" kern="1200" dirty="0"/>
        </a:p>
      </dsp:txBody>
      <dsp:txXfrm>
        <a:off x="201125" y="3716691"/>
        <a:ext cx="2743298" cy="1379746"/>
      </dsp:txXfrm>
    </dsp:sp>
    <dsp:sp modelId="{8300CAF0-DADD-46DA-8203-35806225186A}">
      <dsp:nvSpPr>
        <dsp:cNvPr id="0" name=""/>
        <dsp:cNvSpPr/>
      </dsp:nvSpPr>
      <dsp:spPr>
        <a:xfrm>
          <a:off x="2336648" y="2319757"/>
          <a:ext cx="359020" cy="3590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E58A4-DB6E-4513-AFCC-5A36583E0C93}">
      <dsp:nvSpPr>
        <dsp:cNvPr id="0" name=""/>
        <dsp:cNvSpPr/>
      </dsp:nvSpPr>
      <dsp:spPr>
        <a:xfrm>
          <a:off x="940284" y="2499268"/>
          <a:ext cx="4985045" cy="2597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238"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2013-199.7</a:t>
          </a:r>
          <a:r>
            <a:rPr lang="en-US" sz="24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kern="12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bln</a:t>
          </a:r>
          <a:endParaRPr lang="en-US" sz="2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940284" y="2499268"/>
        <a:ext cx="4985045" cy="2597170"/>
      </dsp:txXfrm>
    </dsp:sp>
    <dsp:sp modelId="{2C82DF11-FCBE-4494-9C20-079F423F49EB}">
      <dsp:nvSpPr>
        <dsp:cNvPr id="0" name=""/>
        <dsp:cNvSpPr/>
      </dsp:nvSpPr>
      <dsp:spPr>
        <a:xfrm>
          <a:off x="4444939" y="1530103"/>
          <a:ext cx="496517" cy="49651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9AB748-B21D-4413-87E2-9DA91B0EE026}">
      <dsp:nvSpPr>
        <dsp:cNvPr id="0" name=""/>
        <dsp:cNvSpPr/>
      </dsp:nvSpPr>
      <dsp:spPr>
        <a:xfrm>
          <a:off x="3194396" y="2012651"/>
          <a:ext cx="4830902" cy="2849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095" tIns="0" rIns="0" bIns="0" numCol="1" spcCol="1270" anchor="t" anchorCtr="0">
          <a:noAutofit/>
        </a:bodyPr>
        <a:lstStyle/>
        <a:p>
          <a:pPr marL="0" lvl="0" indent="0" algn="l"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              </a:t>
          </a:r>
          <a:r>
            <a:rPr lang="en-US" sz="2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2020- 497.9 $ </a:t>
          </a:r>
          <a:r>
            <a:rPr lang="en-US" sz="2400" b="1" kern="1200"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bln</a:t>
          </a:r>
          <a:endParaRPr lang="en-US" sz="24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194396" y="2012651"/>
        <a:ext cx="4830902" cy="284949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3CF2BE-48CE-4F95-A844-7FCD8EA99D86}" type="datetimeFigureOut">
              <a:rPr lang="en-US" smtClean="0"/>
              <a:t>8/21/2022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EC6321-2CF5-45DC-8C62-49C8312D23AE}" type="slidenum">
              <a:rPr lang="en-US" smtClean="0"/>
              <a:t>‹#›</a:t>
            </a:fld>
            <a:endParaRPr lang="en-US"/>
          </a:p>
        </p:txBody>
      </p:sp>
    </p:spTree>
    <p:extLst>
      <p:ext uri="{BB962C8B-B14F-4D97-AF65-F5344CB8AC3E}">
        <p14:creationId xmlns:p14="http://schemas.microsoft.com/office/powerpoint/2010/main" val="21989303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CAB216C-00A3-4174-892C-921C95380D4D}" type="datetimeFigureOut">
              <a:rPr lang="en-US"/>
              <a:pPr>
                <a:defRPr/>
              </a:pPr>
              <a:t>8/21/2022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4C22EDB-63F0-4649-8D7C-3D7883E47B4A}" type="slidenum">
              <a:rPr lang="en-US"/>
              <a:pPr>
                <a:defRPr/>
              </a:pPr>
              <a:t>‹#›</a:t>
            </a:fld>
            <a:endParaRPr lang="en-US"/>
          </a:p>
        </p:txBody>
      </p:sp>
    </p:spTree>
    <p:extLst>
      <p:ext uri="{BB962C8B-B14F-4D97-AF65-F5344CB8AC3E}">
        <p14:creationId xmlns:p14="http://schemas.microsoft.com/office/powerpoint/2010/main" val="26835478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404C47-3E8D-4AE9-A4B8-BB8598FA92AB}" type="slidenum">
              <a:rPr lang="en-US" smtClean="0"/>
              <a:t>1</a:t>
            </a:fld>
            <a:endParaRPr lang="en-US"/>
          </a:p>
        </p:txBody>
      </p:sp>
    </p:spTree>
    <p:extLst>
      <p:ext uri="{BB962C8B-B14F-4D97-AF65-F5344CB8AC3E}">
        <p14:creationId xmlns:p14="http://schemas.microsoft.com/office/powerpoint/2010/main" val="179376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260BFF86-2318-4CC1-8E2E-BDC2C2218B29}" type="slidenum">
              <a:rPr lang="de-DE" smtClean="0"/>
              <a:pPr/>
              <a:t>6</a:t>
            </a:fld>
            <a:endParaRPr lang="de-DE"/>
          </a:p>
        </p:txBody>
      </p:sp>
      <p:sp>
        <p:nvSpPr>
          <p:cNvPr id="51203" name="Rectangle 2"/>
          <p:cNvSpPr>
            <a:spLocks noGrp="1" noRot="1" noChangeAspect="1" noChangeArrowheads="1" noTextEdit="1"/>
          </p:cNvSpPr>
          <p:nvPr>
            <p:ph type="sldImg"/>
          </p:nvPr>
        </p:nvSpPr>
        <p:spPr>
          <a:xfrm>
            <a:off x="1143000" y="685800"/>
            <a:ext cx="4572000" cy="3429000"/>
          </a:xfrm>
          <a:ln/>
        </p:spPr>
      </p:sp>
      <p:sp>
        <p:nvSpPr>
          <p:cNvPr id="5120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8D99EF3C-0B04-4CF3-9F94-B46BFA692591}" type="slidenum">
              <a:rPr lang="de-DE"/>
              <a:pPr/>
              <a:t>36</a:t>
            </a:fld>
            <a:endParaRPr lang="de-DE"/>
          </a:p>
        </p:txBody>
      </p:sp>
      <p:sp>
        <p:nvSpPr>
          <p:cNvPr id="48129" name="Rectangle 1"/>
          <p:cNvSpPr txBox="1">
            <a:spLocks noGrp="1" noRot="1" noChangeAspect="1" noChangeArrowheads="1"/>
          </p:cNvSpPr>
          <p:nvPr>
            <p:ph type="sldImg"/>
          </p:nvPr>
        </p:nvSpPr>
        <p:spPr bwMode="auto">
          <a:xfrm>
            <a:off x="1143000" y="685800"/>
            <a:ext cx="4575175" cy="3430588"/>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914836" y="4343839"/>
            <a:ext cx="5025061" cy="4114215"/>
          </a:xfrm>
          <a:prstGeom prst="rect">
            <a:avLst/>
          </a:prstGeom>
          <a:noFill/>
          <a:ln>
            <a:round/>
            <a:headEnd/>
            <a:tailEnd/>
          </a:ln>
        </p:spPr>
        <p:txBody>
          <a:bodyPr wrap="none" anchor="ctr"/>
          <a:lstStyle/>
          <a:p>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E87128C5-9E0F-457C-9BA2-CB0191B53EE2}" type="slidenum">
              <a:rPr lang="de-DE"/>
              <a:pPr/>
              <a:t>37</a:t>
            </a:fld>
            <a:endParaRPr lang="de-DE"/>
          </a:p>
        </p:txBody>
      </p:sp>
      <p:sp>
        <p:nvSpPr>
          <p:cNvPr id="50177" name="Rectangle 1"/>
          <p:cNvSpPr txBox="1">
            <a:spLocks noGrp="1" noRot="1" noChangeAspect="1" noChangeArrowheads="1"/>
          </p:cNvSpPr>
          <p:nvPr>
            <p:ph type="sldImg"/>
          </p:nvPr>
        </p:nvSpPr>
        <p:spPr bwMode="auto">
          <a:xfrm>
            <a:off x="1143000" y="685800"/>
            <a:ext cx="4575175" cy="3430588"/>
          </a:xfrm>
          <a:prstGeom prst="rect">
            <a:avLst/>
          </a:prstGeom>
          <a:solidFill>
            <a:srgbClr val="FFFFFF"/>
          </a:solidFill>
          <a:ln>
            <a:solidFill>
              <a:srgbClr val="000000"/>
            </a:solidFill>
            <a:miter lim="800000"/>
            <a:headEnd/>
            <a:tailEnd/>
          </a:ln>
        </p:spPr>
      </p:sp>
      <p:sp>
        <p:nvSpPr>
          <p:cNvPr id="50178" name="Rectangle 2"/>
          <p:cNvSpPr txBox="1">
            <a:spLocks noGrp="1" noChangeArrowheads="1"/>
          </p:cNvSpPr>
          <p:nvPr>
            <p:ph type="body" idx="1"/>
          </p:nvPr>
        </p:nvSpPr>
        <p:spPr bwMode="auto">
          <a:xfrm>
            <a:off x="914836" y="4343839"/>
            <a:ext cx="5025061" cy="4114215"/>
          </a:xfrm>
          <a:prstGeom prst="rect">
            <a:avLst/>
          </a:prstGeom>
          <a:noFill/>
          <a:ln>
            <a:round/>
            <a:headEnd/>
            <a:tailEnd/>
          </a:ln>
        </p:spPr>
        <p:txBody>
          <a:bodyPr wrap="none" anchor="ctr"/>
          <a:lstStyle/>
          <a:p>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A2137B16-38A1-4FE4-A449-BADFB7D9B5B9}" type="slidenum">
              <a:rPr lang="de-DE"/>
              <a:pPr/>
              <a:t>38</a:t>
            </a:fld>
            <a:endParaRPr lang="de-DE"/>
          </a:p>
        </p:txBody>
      </p:sp>
      <p:sp>
        <p:nvSpPr>
          <p:cNvPr id="51201" name="Rectangle 1"/>
          <p:cNvSpPr txBox="1">
            <a:spLocks noGrp="1" noRot="1" noChangeAspect="1" noChangeArrowheads="1"/>
          </p:cNvSpPr>
          <p:nvPr>
            <p:ph type="sldImg"/>
          </p:nvPr>
        </p:nvSpPr>
        <p:spPr bwMode="auto">
          <a:xfrm>
            <a:off x="1143000" y="685800"/>
            <a:ext cx="4575175" cy="3430588"/>
          </a:xfrm>
          <a:prstGeom prst="rect">
            <a:avLst/>
          </a:prstGeom>
          <a:solidFill>
            <a:srgbClr val="FFFFFF"/>
          </a:solidFill>
          <a:ln>
            <a:solidFill>
              <a:srgbClr val="000000"/>
            </a:solidFill>
            <a:miter lim="800000"/>
            <a:headEnd/>
            <a:tailEnd/>
          </a:ln>
        </p:spPr>
      </p:sp>
      <p:sp>
        <p:nvSpPr>
          <p:cNvPr id="51202" name="Rectangle 2"/>
          <p:cNvSpPr txBox="1">
            <a:spLocks noGrp="1" noChangeArrowheads="1"/>
          </p:cNvSpPr>
          <p:nvPr>
            <p:ph type="body" idx="1"/>
          </p:nvPr>
        </p:nvSpPr>
        <p:spPr bwMode="auto">
          <a:xfrm>
            <a:off x="914836" y="4343839"/>
            <a:ext cx="5025061" cy="4114215"/>
          </a:xfrm>
          <a:prstGeom prst="rect">
            <a:avLst/>
          </a:prstGeom>
          <a:noFill/>
          <a:ln>
            <a:round/>
            <a:headEnd/>
            <a:tailEnd/>
          </a:ln>
        </p:spPr>
        <p:txBody>
          <a:bodyPr wrap="none" anchor="ctr"/>
          <a:lstStyle/>
          <a:p>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A701D79B-27C1-4B34-8248-878BC37789ED}" type="slidenum">
              <a:rPr lang="de-DE"/>
              <a:pPr/>
              <a:t>39</a:t>
            </a:fld>
            <a:endParaRPr lang="de-DE"/>
          </a:p>
        </p:txBody>
      </p:sp>
      <p:sp>
        <p:nvSpPr>
          <p:cNvPr id="52225" name="Text Box 1"/>
          <p:cNvSpPr txBox="1">
            <a:spLocks noChangeArrowheads="1"/>
          </p:cNvSpPr>
          <p:nvPr/>
        </p:nvSpPr>
        <p:spPr bwMode="auto">
          <a:xfrm>
            <a:off x="3884785" y="8687678"/>
            <a:ext cx="2971583" cy="457785"/>
          </a:xfrm>
          <a:prstGeom prst="rect">
            <a:avLst/>
          </a:prstGeom>
          <a:noFill/>
          <a:ln w="9525">
            <a:noFill/>
            <a:round/>
            <a:headEnd/>
            <a:tailEnd/>
          </a:ln>
          <a:effectLst/>
        </p:spPr>
        <p:txBody>
          <a:bodyPr anchor="b"/>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EF3B111-AD23-4A6A-A95C-84C2241A5D94}" type="slidenum">
              <a:rPr lang="de-DE" sz="1200">
                <a:solidFill>
                  <a:srgbClr val="000000"/>
                </a:solidFill>
              </a:rPr>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39</a:t>
            </a:fld>
            <a:endParaRPr lang="de-DE" sz="1200">
              <a:solidFill>
                <a:srgbClr val="000000"/>
              </a:solidFill>
            </a:endParaRPr>
          </a:p>
        </p:txBody>
      </p:sp>
      <p:sp>
        <p:nvSpPr>
          <p:cNvPr id="52226" name="Rectangle 2"/>
          <p:cNvSpPr txBox="1">
            <a:spLocks noGrp="1" noRot="1" noChangeAspect="1" noChangeArrowheads="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p:spPr>
      </p:sp>
      <p:sp>
        <p:nvSpPr>
          <p:cNvPr id="52227" name="Rectangle 3"/>
          <p:cNvSpPr txBox="1">
            <a:spLocks noGrp="1" noChangeArrowheads="1"/>
          </p:cNvSpPr>
          <p:nvPr>
            <p:ph type="body" idx="1"/>
          </p:nvPr>
        </p:nvSpPr>
        <p:spPr bwMode="auto">
          <a:xfrm>
            <a:off x="914835" y="4343839"/>
            <a:ext cx="5026696" cy="4115678"/>
          </a:xfrm>
          <a:prstGeom prst="rect">
            <a:avLst/>
          </a:prstGeom>
          <a:noFill/>
          <a:ln>
            <a:round/>
            <a:headEnd/>
            <a:tailEnd/>
          </a:ln>
        </p:spPr>
        <p:txBody>
          <a:bodyPr wrap="none" anchor="ctr"/>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de-DE">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C2192-3F3B-4C8C-9838-A43AE28F7D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465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F0EBC671-DCFE-4DFF-8735-D2A0E8E1BD87}"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A96CA7A8-97E2-4296-8642-A8F0A720830E}" type="datetime4">
              <a:rPr lang="en-US" smtClean="0"/>
              <a:t>August 21, 2022</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4D875B60-DAA9-49C1-9DD0-B13E97714893}"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363B6058-3462-42F1-AFBB-D4416B28354D}" type="datetime4">
              <a:rPr lang="en-US" smtClean="0"/>
              <a:t>August 21, 2022</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89A96EFE-A918-4CC1-B9E6-F1174F6C2FEC}"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804952A9-C715-4876-B3DF-586A48EB9B13}" type="datetime4">
              <a:rPr lang="en-US" smtClean="0"/>
              <a:t>August 21, 2022</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a-I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EB9F9FA0-D455-4F11-811E-2CAD3E3BA760}" type="datetime8">
              <a:rPr lang="fa-IR" smtClean="0"/>
              <a:t>21 اوت 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EC262C2-ED2E-4805-877E-A7C92EE9E4DF}" type="slidenum">
              <a:rPr lang="fa-IR" smtClean="0"/>
              <a:t>‹#›</a:t>
            </a:fld>
            <a:endParaRPr lang="fa-IR"/>
          </a:p>
        </p:txBody>
      </p:sp>
    </p:spTree>
    <p:extLst>
      <p:ext uri="{BB962C8B-B14F-4D97-AF65-F5344CB8AC3E}">
        <p14:creationId xmlns:p14="http://schemas.microsoft.com/office/powerpoint/2010/main" val="3131840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51BF3437-F7AD-476A-A07D-C011FAFE6688}" type="datetime8">
              <a:rPr lang="fa-IR" smtClean="0"/>
              <a:t>21 اوت 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EC262C2-ED2E-4805-877E-A7C92EE9E4DF}" type="slidenum">
              <a:rPr lang="fa-IR" smtClean="0"/>
              <a:t>‹#›</a:t>
            </a:fld>
            <a:endParaRPr lang="fa-IR"/>
          </a:p>
        </p:txBody>
      </p:sp>
    </p:spTree>
    <p:extLst>
      <p:ext uri="{BB962C8B-B14F-4D97-AF65-F5344CB8AC3E}">
        <p14:creationId xmlns:p14="http://schemas.microsoft.com/office/powerpoint/2010/main" val="1153487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a-I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5C6B60-F904-4DB3-BCC9-96A0C0B91CF1}" type="datetime8">
              <a:rPr lang="fa-IR" smtClean="0"/>
              <a:t>21 اوت 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EC262C2-ED2E-4805-877E-A7C92EE9E4DF}" type="slidenum">
              <a:rPr lang="fa-IR" smtClean="0"/>
              <a:t>‹#›</a:t>
            </a:fld>
            <a:endParaRPr lang="fa-IR"/>
          </a:p>
        </p:txBody>
      </p:sp>
    </p:spTree>
    <p:extLst>
      <p:ext uri="{BB962C8B-B14F-4D97-AF65-F5344CB8AC3E}">
        <p14:creationId xmlns:p14="http://schemas.microsoft.com/office/powerpoint/2010/main" val="836921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90535CC7-8F70-4D12-9E36-9C699F541413}" type="datetime8">
              <a:rPr lang="fa-IR" smtClean="0"/>
              <a:t>21 اوت 22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EC262C2-ED2E-4805-877E-A7C92EE9E4DF}" type="slidenum">
              <a:rPr lang="fa-IR" smtClean="0"/>
              <a:t>‹#›</a:t>
            </a:fld>
            <a:endParaRPr lang="fa-IR"/>
          </a:p>
        </p:txBody>
      </p:sp>
    </p:spTree>
    <p:extLst>
      <p:ext uri="{BB962C8B-B14F-4D97-AF65-F5344CB8AC3E}">
        <p14:creationId xmlns:p14="http://schemas.microsoft.com/office/powerpoint/2010/main" val="4035978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AC2FCDA2-6295-4BC8-9987-6E89B79EA11A}" type="datetime8">
              <a:rPr lang="fa-IR" smtClean="0"/>
              <a:t>21 اوت 22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AEC262C2-ED2E-4805-877E-A7C92EE9E4DF}" type="slidenum">
              <a:rPr lang="fa-IR" smtClean="0"/>
              <a:t>‹#›</a:t>
            </a:fld>
            <a:endParaRPr lang="fa-IR"/>
          </a:p>
        </p:txBody>
      </p:sp>
    </p:spTree>
    <p:extLst>
      <p:ext uri="{BB962C8B-B14F-4D97-AF65-F5344CB8AC3E}">
        <p14:creationId xmlns:p14="http://schemas.microsoft.com/office/powerpoint/2010/main" val="750065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F3CC1A80-8D79-4516-90DD-EA9591ADB20D}" type="datetime8">
              <a:rPr lang="fa-IR" smtClean="0"/>
              <a:t>21 اوت 22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AEC262C2-ED2E-4805-877E-A7C92EE9E4DF}" type="slidenum">
              <a:rPr lang="fa-IR" smtClean="0"/>
              <a:t>‹#›</a:t>
            </a:fld>
            <a:endParaRPr lang="fa-IR"/>
          </a:p>
        </p:txBody>
      </p:sp>
    </p:spTree>
    <p:extLst>
      <p:ext uri="{BB962C8B-B14F-4D97-AF65-F5344CB8AC3E}">
        <p14:creationId xmlns:p14="http://schemas.microsoft.com/office/powerpoint/2010/main" val="3197535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D3B8B-B6A9-4BDC-A867-71C006E0EED1}" type="datetime8">
              <a:rPr lang="fa-IR" smtClean="0"/>
              <a:t>21 اوت 22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AEC262C2-ED2E-4805-877E-A7C92EE9E4DF}" type="slidenum">
              <a:rPr lang="fa-IR" smtClean="0"/>
              <a:t>‹#›</a:t>
            </a:fld>
            <a:endParaRPr lang="fa-IR"/>
          </a:p>
        </p:txBody>
      </p:sp>
    </p:spTree>
    <p:extLst>
      <p:ext uri="{BB962C8B-B14F-4D97-AF65-F5344CB8AC3E}">
        <p14:creationId xmlns:p14="http://schemas.microsoft.com/office/powerpoint/2010/main" val="3458410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89E4F58-700F-4076-856E-05E325CF87E5}" type="datetime8">
              <a:rPr lang="fa-IR" smtClean="0"/>
              <a:t>21 اوت 22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EC262C2-ED2E-4805-877E-A7C92EE9E4DF}" type="slidenum">
              <a:rPr lang="fa-IR" smtClean="0"/>
              <a:t>‹#›</a:t>
            </a:fld>
            <a:endParaRPr lang="fa-IR"/>
          </a:p>
        </p:txBody>
      </p:sp>
    </p:spTree>
    <p:extLst>
      <p:ext uri="{BB962C8B-B14F-4D97-AF65-F5344CB8AC3E}">
        <p14:creationId xmlns:p14="http://schemas.microsoft.com/office/powerpoint/2010/main" val="123234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1A0F528C-B822-4474-9A6A-A5DE175BD118}"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8E3742CF-2799-4DED-A4E2-3C373EAB3A53}" type="datetime4">
              <a:rPr lang="en-US" smtClean="0"/>
              <a:t>August 21, 2022</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a-I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a-I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C7655DC-F58A-472E-95CF-CCD9A19DE176}" type="datetime8">
              <a:rPr lang="fa-IR" smtClean="0"/>
              <a:t>21 اوت 22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EC262C2-ED2E-4805-877E-A7C92EE9E4DF}" type="slidenum">
              <a:rPr lang="fa-IR" smtClean="0"/>
              <a:t>‹#›</a:t>
            </a:fld>
            <a:endParaRPr lang="fa-IR"/>
          </a:p>
        </p:txBody>
      </p:sp>
    </p:spTree>
    <p:extLst>
      <p:ext uri="{BB962C8B-B14F-4D97-AF65-F5344CB8AC3E}">
        <p14:creationId xmlns:p14="http://schemas.microsoft.com/office/powerpoint/2010/main" val="386496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BE0F2958-D68D-469E-ADD9-54B20333EAA4}" type="datetime8">
              <a:rPr lang="fa-IR" smtClean="0"/>
              <a:t>21 اوت 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EC262C2-ED2E-4805-877E-A7C92EE9E4DF}" type="slidenum">
              <a:rPr lang="fa-IR" smtClean="0"/>
              <a:t>‹#›</a:t>
            </a:fld>
            <a:endParaRPr lang="fa-IR"/>
          </a:p>
        </p:txBody>
      </p:sp>
    </p:spTree>
    <p:extLst>
      <p:ext uri="{BB962C8B-B14F-4D97-AF65-F5344CB8AC3E}">
        <p14:creationId xmlns:p14="http://schemas.microsoft.com/office/powerpoint/2010/main" val="1938909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3C92C78D-1DAE-43F7-9155-FBC6088ACEB3}" type="datetime8">
              <a:rPr lang="fa-IR" smtClean="0"/>
              <a:t>21 اوت 22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EC262C2-ED2E-4805-877E-A7C92EE9E4DF}" type="slidenum">
              <a:rPr lang="fa-IR" smtClean="0"/>
              <a:t>‹#›</a:t>
            </a:fld>
            <a:endParaRPr lang="fa-IR"/>
          </a:p>
        </p:txBody>
      </p:sp>
    </p:spTree>
    <p:extLst>
      <p:ext uri="{BB962C8B-B14F-4D97-AF65-F5344CB8AC3E}">
        <p14:creationId xmlns:p14="http://schemas.microsoft.com/office/powerpoint/2010/main" val="180078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F59C3F88-AC1A-418C-9A6B-F6653FE2EEAA}"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70CAA1A0-3AD5-47F4-9B79-BF9E9EC84B0B}" type="datetime4">
              <a:rPr lang="en-US" smtClean="0"/>
              <a:t>August 21, 2022</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6D266598-50A4-4267-B747-AC848808A37C}" type="slidenum">
              <a:rPr lang="en-US"/>
              <a:pPr>
                <a:defRPr/>
              </a:pPr>
              <a:t>‹#›</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D16CA597-5239-4829-8754-0EA67626451C}" type="datetime4">
              <a:rPr lang="en-US" smtClean="0"/>
              <a:t>August 21, 2022</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pPr>
              <a:defRPr/>
            </a:pPr>
            <a:fld id="{AD2C9357-FF63-409A-8676-2CCFDF89E7F0}" type="slidenum">
              <a:rPr lang="en-US"/>
              <a:pPr>
                <a:defRPr/>
              </a:pPr>
              <a:t>‹#›</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fld id="{45E8D70B-D2A6-40C6-A926-E360EDDE2625}" type="datetime4">
              <a:rPr lang="en-US" smtClean="0"/>
              <a:t>August 21, 2022</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pPr>
              <a:defRPr/>
            </a:pPr>
            <a:fld id="{0E666721-9B84-487A-B2FC-7B076913A74F}" type="slidenum">
              <a:rPr lang="en-US"/>
              <a:pPr>
                <a:defRPr/>
              </a:pPr>
              <a:t>‹#›</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1140B350-31A3-44DD-9582-E7C5B3BC00D5}" type="datetime4">
              <a:rPr lang="en-US" smtClean="0"/>
              <a:t>August 21, 2022</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C93F256C-8080-4028-9A02-29E5C7900D3E}"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439ACBD6-5FFE-4AD7-AAA9-7B4DE43B3A1C}" type="datetime4">
              <a:rPr lang="en-US" smtClean="0"/>
              <a:t>August 21, 2022</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ln/>
        </p:spPr>
        <p:txBody>
          <a:bodyPr/>
          <a:lstStyle>
            <a:lvl1pPr>
              <a:defRPr/>
            </a:lvl1pPr>
          </a:lstStyle>
          <a:p>
            <a:pPr>
              <a:defRPr/>
            </a:pPr>
            <a:fld id="{57E2356F-1EA4-41C7-B473-08ACE6A6925F}" type="slidenum">
              <a:rPr lang="en-US"/>
              <a:pPr>
                <a:defRPr/>
              </a:pPr>
              <a:t>‹#›</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fld id="{7529B52E-AFA5-4000-BE14-56D6DB0E28C8}" type="datetime4">
              <a:rPr lang="en-US" smtClean="0"/>
              <a:t>August 21, 2022</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88751507-9DA3-455A-8A37-3EF4A81B9D9A}" type="slidenum">
              <a:rPr lang="en-US"/>
              <a:pPr>
                <a:defRPr/>
              </a:pPr>
              <a:t>‹#›</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E779031C-F744-46EA-9596-689DB7F849A6}" type="datetime4">
              <a:rPr lang="en-US" smtClean="0"/>
              <a:t>August 21, 2022</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cs typeface="Arial" charset="0"/>
              </a:defRPr>
            </a:lvl1pPr>
          </a:lstStyle>
          <a:p>
            <a:pPr>
              <a:defRPr/>
            </a:pPr>
            <a:fld id="{282169CE-A23A-48EE-AF9E-DA12C42DEF56}" type="slidenum">
              <a:rPr lang="en-US"/>
              <a:pPr>
                <a:defRPr/>
              </a:pPr>
              <a:t>‹#›</a:t>
            </a:fld>
            <a:endParaRPr lang="en-US" dirty="0"/>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a:defRPr sz="1200">
                <a:solidFill>
                  <a:schemeClr val="bg2"/>
                </a:solidFill>
                <a:cs typeface="Arial" charset="0"/>
              </a:defRPr>
            </a:lvl1pPr>
          </a:lstStyle>
          <a:p>
            <a:pPr>
              <a:defRPr/>
            </a:pPr>
            <a:endParaRPr lang="en-US"/>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a:defRPr sz="1200">
                <a:solidFill>
                  <a:schemeClr val="bg2"/>
                </a:solidFill>
                <a:cs typeface="Arial" charset="0"/>
              </a:defRPr>
            </a:lvl1pPr>
          </a:lstStyle>
          <a:p>
            <a:pPr>
              <a:defRPr/>
            </a:pPr>
            <a:fld id="{C560DCF7-88C7-4886-8803-D92E4534185C}" type="datetime4">
              <a:rPr lang="en-US" smtClean="0"/>
              <a:t>August 21, 2022</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9C007F"/>
        </a:buClr>
        <a:buFont typeface="Arial" charset="0"/>
        <a:buChar char="•"/>
        <a:defRPr sz="2400"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68007F"/>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005BD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5CE2C3-C8C0-418E-936B-E73E1F224AB7}" type="datetime8">
              <a:rPr lang="fa-IR" smtClean="0"/>
              <a:t>21 اوت 22</a:t>
            </a:fld>
            <a:endParaRPr lang="fa-I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EC262C2-ED2E-4805-877E-A7C92EE9E4DF}" type="slidenum">
              <a:rPr lang="fa-IR" smtClean="0"/>
              <a:t>‹#›</a:t>
            </a:fld>
            <a:endParaRPr lang="fa-IR"/>
          </a:p>
        </p:txBody>
      </p:sp>
    </p:spTree>
    <p:extLst>
      <p:ext uri="{BB962C8B-B14F-4D97-AF65-F5344CB8AC3E}">
        <p14:creationId xmlns:p14="http://schemas.microsoft.com/office/powerpoint/2010/main" val="10138536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a-I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oleObject" Target="../embeddings/oleObject3.bin"/><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gif"/><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gif"/><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hyperlink" Target="http://www.abbiotec.com/image/human-ige-sds-page" TargetMode="External"/><Relationship Id="rId5" Type="http://schemas.openxmlformats.org/officeDocument/2006/relationships/image" Target="../media/image7.png"/><Relationship Id="rId4" Type="http://schemas.openxmlformats.org/officeDocument/2006/relationships/hyperlink" Target="http://ww2.chemistry.gatech.edu/~lw26/bCourse_Information/4581/techniques/gel_elect/page_protein.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18.xml"/><Relationship Id="rId5" Type="http://schemas.openxmlformats.org/officeDocument/2006/relationships/image" Target="../media/image9.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F0EBC671-DCFE-4DFF-8735-D2A0E8E1BD87}" type="slidenum">
              <a:rPr lang="en-US" smtClean="0"/>
              <a:pPr>
                <a:defRPr/>
              </a:pPr>
              <a:t>1</a:t>
            </a:fld>
            <a:endParaRPr lang="en-US" dirty="0"/>
          </a:p>
        </p:txBody>
      </p:sp>
      <p:sp>
        <p:nvSpPr>
          <p:cNvPr id="2" name="Title 1"/>
          <p:cNvSpPr>
            <a:spLocks noGrp="1"/>
          </p:cNvSpPr>
          <p:nvPr>
            <p:ph type="ctrTitle" idx="4294967295"/>
          </p:nvPr>
        </p:nvSpPr>
        <p:spPr>
          <a:xfrm>
            <a:off x="-152400" y="512801"/>
            <a:ext cx="9067800" cy="1470025"/>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pPr>
            <a:br>
              <a:rPr lang="en-US" altLang="ko-K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erpetua Titling MT" pitchFamily="18" charset="0"/>
              </a:rPr>
            </a:br>
            <a:r>
              <a:rPr lang="en-US" altLang="ko-KR" sz="6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erpetua Titling MT" pitchFamily="18" charset="0"/>
              </a:rPr>
              <a:t>FPLC</a:t>
            </a:r>
            <a:br>
              <a:rPr lang="en-US" altLang="ko-KR" sz="6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erpetua Titling MT" pitchFamily="18" charset="0"/>
              </a:rPr>
            </a:br>
            <a:r>
              <a:rPr lang="en-US" altLang="ko-KR" sz="2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erpetua Titling MT" pitchFamily="18" charset="0"/>
              </a:rPr>
              <a:t>Fast      Protein       Liquid      Chromatography </a:t>
            </a:r>
            <a:endParaRPr lang="en-US" sz="2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Perpetua Titling MT" pitchFamily="18" charset="0"/>
            </a:endParaRPr>
          </a:p>
        </p:txBody>
      </p:sp>
      <p:sp>
        <p:nvSpPr>
          <p:cNvPr id="10" name="Title 3"/>
          <p:cNvSpPr>
            <a:spLocks/>
          </p:cNvSpPr>
          <p:nvPr/>
        </p:nvSpPr>
        <p:spPr bwMode="auto">
          <a:xfrm>
            <a:off x="2074969" y="3038923"/>
            <a:ext cx="4894263"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nl-NL" altLang="en-US" sz="3600" b="1" dirty="0">
                <a:solidFill>
                  <a:srgbClr val="239938"/>
                </a:solidFill>
              </a:rPr>
              <a:t>Biochromatography</a:t>
            </a:r>
          </a:p>
        </p:txBody>
      </p:sp>
      <p:sp>
        <p:nvSpPr>
          <p:cNvPr id="6" name="TextBox 5"/>
          <p:cNvSpPr txBox="1"/>
          <p:nvPr/>
        </p:nvSpPr>
        <p:spPr>
          <a:xfrm>
            <a:off x="2095328" y="4408669"/>
            <a:ext cx="4953344" cy="2215991"/>
          </a:xfrm>
          <a:prstGeom prst="rect">
            <a:avLst/>
          </a:prstGeom>
          <a:noFill/>
        </p:spPr>
        <p:txBody>
          <a:bodyPr wrap="none" rtlCol="0">
            <a:spAutoFit/>
          </a:bodyPr>
          <a:lstStyle/>
          <a:p>
            <a:pPr algn="ctr"/>
            <a:r>
              <a:rPr lang="en-US" sz="2400" b="1" dirty="0" err="1"/>
              <a:t>Alireza</a:t>
            </a:r>
            <a:r>
              <a:rPr lang="en-US" sz="2400" b="1" dirty="0"/>
              <a:t> </a:t>
            </a:r>
            <a:r>
              <a:rPr lang="en-US" sz="2400" b="1" dirty="0" err="1"/>
              <a:t>Ghassempour</a:t>
            </a:r>
            <a:endParaRPr lang="en-US" sz="2400" b="1" dirty="0"/>
          </a:p>
          <a:p>
            <a:pPr algn="ctr"/>
            <a:endParaRPr lang="en-US" dirty="0"/>
          </a:p>
          <a:p>
            <a:pPr algn="ctr"/>
            <a:r>
              <a:rPr lang="en-US" sz="2000" dirty="0"/>
              <a:t>Professor of Analytical Chemistry</a:t>
            </a:r>
          </a:p>
          <a:p>
            <a:pPr algn="ctr"/>
            <a:r>
              <a:rPr lang="en-US" sz="2000" dirty="0"/>
              <a:t>Medicinal Plants and Drugs Research Institute</a:t>
            </a:r>
          </a:p>
          <a:p>
            <a:pPr algn="ctr"/>
            <a:r>
              <a:rPr lang="en-US" sz="2000" dirty="0" err="1"/>
              <a:t>Shahid</a:t>
            </a:r>
            <a:r>
              <a:rPr lang="en-US" sz="2000" dirty="0"/>
              <a:t> </a:t>
            </a:r>
            <a:r>
              <a:rPr lang="en-US" sz="2000" dirty="0" err="1"/>
              <a:t>Beheshti</a:t>
            </a:r>
            <a:r>
              <a:rPr lang="en-US" sz="2000" dirty="0"/>
              <a:t> University</a:t>
            </a:r>
          </a:p>
          <a:p>
            <a:pPr algn="ctr"/>
            <a:endParaRPr lang="en-US" dirty="0"/>
          </a:p>
          <a:p>
            <a:pPr algn="ctr"/>
            <a:r>
              <a:rPr lang="en-US" dirty="0"/>
              <a:t>Aug. 2022</a:t>
            </a:r>
          </a:p>
        </p:txBody>
      </p:sp>
      <p:sp>
        <p:nvSpPr>
          <p:cNvPr id="7" name="TextBox 6"/>
          <p:cNvSpPr txBox="1"/>
          <p:nvPr/>
        </p:nvSpPr>
        <p:spPr>
          <a:xfrm>
            <a:off x="3733800" y="2569596"/>
            <a:ext cx="453970" cy="461665"/>
          </a:xfrm>
          <a:prstGeom prst="rect">
            <a:avLst/>
          </a:prstGeom>
          <a:noFill/>
        </p:spPr>
        <p:txBody>
          <a:bodyPr wrap="none" rtlCol="0">
            <a:spAutoFit/>
          </a:bodyPr>
          <a:lstStyle/>
          <a:p>
            <a:r>
              <a:rPr lang="en-US" sz="2400" dirty="0"/>
              <a:t>or</a:t>
            </a:r>
          </a:p>
        </p:txBody>
      </p:sp>
    </p:spTree>
    <p:extLst>
      <p:ext uri="{BB962C8B-B14F-4D97-AF65-F5344CB8AC3E}">
        <p14:creationId xmlns:p14="http://schemas.microsoft.com/office/powerpoint/2010/main" val="3231721910"/>
      </p:ext>
    </p:extLst>
  </p:cSld>
  <p:clrMapOvr>
    <a:masterClrMapping/>
  </p:clrMapOvr>
  <mc:AlternateContent xmlns:mc="http://schemas.openxmlformats.org/markup-compatibility/2006" xmlns:p14="http://schemas.microsoft.com/office/powerpoint/2010/main">
    <mc:Choice Requires="p14">
      <p:transition spd="slow" p14:dur="30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102829165"/>
              </p:ext>
            </p:extLst>
          </p:nvPr>
        </p:nvGraphicFramePr>
        <p:xfrm>
          <a:off x="1143000" y="457200"/>
          <a:ext cx="5571327" cy="2028825"/>
        </p:xfrm>
        <a:graphic>
          <a:graphicData uri="http://schemas.openxmlformats.org/presentationml/2006/ole">
            <mc:AlternateContent xmlns:mc="http://schemas.openxmlformats.org/markup-compatibility/2006">
              <mc:Choice xmlns:v="urn:schemas-microsoft-com:vml" Requires="v">
                <p:oleObj name="CS ChemDraw Drawing" r:id="rId2" imgW="3897000" imgH="1419120" progId="ChemDraw.Document.6.0">
                  <p:embed/>
                </p:oleObj>
              </mc:Choice>
              <mc:Fallback>
                <p:oleObj name="CS ChemDraw Drawing" r:id="rId2" imgW="3897000" imgH="1419120" progId="ChemDraw.Document.6.0">
                  <p:embed/>
                  <p:pic>
                    <p:nvPicPr>
                      <p:cNvPr id="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57200"/>
                        <a:ext cx="5571327" cy="2028825"/>
                      </a:xfrm>
                      <a:prstGeom prst="rect">
                        <a:avLst/>
                      </a:prstGeom>
                      <a:noFill/>
                      <a:ln>
                        <a:noFill/>
                      </a:ln>
                    </p:spPr>
                  </p:pic>
                </p:oleObj>
              </mc:Fallback>
            </mc:AlternateContent>
          </a:graphicData>
        </a:graphic>
      </p:graphicFrame>
      <p:sp>
        <p:nvSpPr>
          <p:cNvPr id="4" name="TextBox 3"/>
          <p:cNvSpPr txBox="1"/>
          <p:nvPr/>
        </p:nvSpPr>
        <p:spPr>
          <a:xfrm>
            <a:off x="3265562" y="2502894"/>
            <a:ext cx="1212768" cy="461665"/>
          </a:xfrm>
          <a:prstGeom prst="rect">
            <a:avLst/>
          </a:prstGeom>
          <a:noFill/>
        </p:spPr>
        <p:txBody>
          <a:bodyPr wrap="none" rtlCol="0">
            <a:spAutoFit/>
          </a:bodyPr>
          <a:lstStyle/>
          <a:p>
            <a:r>
              <a:rPr lang="en-US" sz="2400" b="1" dirty="0" err="1"/>
              <a:t>Agarose</a:t>
            </a:r>
            <a:endParaRPr lang="en-US" sz="2400" b="1" dirty="0"/>
          </a:p>
        </p:txBody>
      </p:sp>
      <p:pic>
        <p:nvPicPr>
          <p:cNvPr id="73734" name="Picture 6" descr="https://upload.wikimedia.org/wikipedia/commons/thumb/c/ca/Dextran-2.png/320px-Dextran-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429000"/>
            <a:ext cx="3962400" cy="23650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05200" y="6305550"/>
            <a:ext cx="1197444" cy="461665"/>
          </a:xfrm>
          <a:prstGeom prst="rect">
            <a:avLst/>
          </a:prstGeom>
          <a:noFill/>
        </p:spPr>
        <p:txBody>
          <a:bodyPr wrap="none" rtlCol="0">
            <a:spAutoFit/>
          </a:bodyPr>
          <a:lstStyle/>
          <a:p>
            <a:r>
              <a:rPr lang="en-US" sz="2400" b="1" dirty="0"/>
              <a:t>Dextran</a:t>
            </a:r>
          </a:p>
        </p:txBody>
      </p:sp>
      <p:sp>
        <p:nvSpPr>
          <p:cNvPr id="8" name="Slide Number Placeholder 7"/>
          <p:cNvSpPr>
            <a:spLocks noGrp="1"/>
          </p:cNvSpPr>
          <p:nvPr>
            <p:ph type="sldNum" sz="quarter" idx="12"/>
          </p:nvPr>
        </p:nvSpPr>
        <p:spPr/>
        <p:txBody>
          <a:bodyPr/>
          <a:lstStyle/>
          <a:p>
            <a:pPr>
              <a:defRPr/>
            </a:pPr>
            <a:fld id="{C93F256C-8080-4028-9A02-29E5C7900D3E}" type="slidenum">
              <a:rPr lang="en-US" smtClean="0"/>
              <a:pPr>
                <a:defRPr/>
              </a:pPr>
              <a:t>10</a:t>
            </a:fld>
            <a:endParaRPr lang="en-US" dirty="0"/>
          </a:p>
        </p:txBody>
      </p:sp>
    </p:spTree>
    <p:extLst>
      <p:ext uri="{BB962C8B-B14F-4D97-AF65-F5344CB8AC3E}">
        <p14:creationId xmlns:p14="http://schemas.microsoft.com/office/powerpoint/2010/main" val="30854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04173"/>
            <a:ext cx="2723823" cy="707886"/>
          </a:xfrm>
          <a:prstGeom prst="rect">
            <a:avLst/>
          </a:prstGeom>
        </p:spPr>
        <p:txBody>
          <a:bodyPr wrap="none">
            <a:spAutoFit/>
          </a:bodyPr>
          <a:lstStyle/>
          <a:p>
            <a:r>
              <a:rPr lang="en-US" sz="40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Sepharose</a:t>
            </a:r>
          </a:p>
        </p:txBody>
      </p:sp>
      <p:sp>
        <p:nvSpPr>
          <p:cNvPr id="5" name="Rectangle 4"/>
          <p:cNvSpPr/>
          <p:nvPr/>
        </p:nvSpPr>
        <p:spPr>
          <a:xfrm>
            <a:off x="-76200" y="914400"/>
            <a:ext cx="9220200" cy="1631216"/>
          </a:xfrm>
          <a:prstGeom prst="rect">
            <a:avLst/>
          </a:prstGeom>
        </p:spPr>
        <p:txBody>
          <a:bodyPr wrap="square">
            <a:spAutoFit/>
          </a:bodyPr>
          <a:lstStyle/>
          <a:p>
            <a:pPr algn="just"/>
            <a:r>
              <a:rPr lang="en-US" sz="2000" dirty="0">
                <a:effectLst>
                  <a:outerShdw blurRad="38100" dist="38100" dir="2700000" algn="tl">
                    <a:srgbClr val="000000">
                      <a:alpha val="43137"/>
                    </a:srgbClr>
                  </a:outerShdw>
                </a:effectLst>
                <a:latin typeface="+mj-lt"/>
                <a:cs typeface="Arial" panose="020B0604020202020204" pitchFamily="34" charset="0"/>
              </a:rPr>
              <a:t>Sepharose is a </a:t>
            </a:r>
            <a:r>
              <a:rPr lang="en-US"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bead-formed gel </a:t>
            </a:r>
            <a:r>
              <a:rPr lang="en-US" sz="2000" dirty="0">
                <a:effectLst>
                  <a:outerShdw blurRad="38100" dist="38100" dir="2700000" algn="tl">
                    <a:srgbClr val="000000">
                      <a:alpha val="43137"/>
                    </a:srgbClr>
                  </a:outerShdw>
                </a:effectLst>
                <a:latin typeface="+mj-lt"/>
                <a:cs typeface="Arial" panose="020B0604020202020204" pitchFamily="34" charset="0"/>
              </a:rPr>
              <a:t>prepared from agarose. In its natural state agarose occurs as part of the complex mixture of </a:t>
            </a:r>
            <a:r>
              <a:rPr lang="en-US"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charged and neutral polysaccharides </a:t>
            </a:r>
            <a:r>
              <a:rPr lang="en-US" sz="2000" dirty="0">
                <a:effectLst>
                  <a:outerShdw blurRad="38100" dist="38100" dir="2700000" algn="tl">
                    <a:srgbClr val="000000">
                      <a:alpha val="43137"/>
                    </a:srgbClr>
                  </a:outerShdw>
                </a:effectLst>
                <a:latin typeface="+mj-lt"/>
                <a:cs typeface="Arial" panose="020B0604020202020204" pitchFamily="34" charset="0"/>
              </a:rPr>
              <a:t>referred to as agar. The agarose used to make Sepharose is obtained by a purification process which removes the </a:t>
            </a:r>
            <a:r>
              <a:rPr lang="en-US" sz="2000" dirty="0">
                <a:solidFill>
                  <a:srgbClr val="FF0000"/>
                </a:solidFill>
                <a:effectLst>
                  <a:outerShdw blurRad="38100" dist="38100" dir="2700000" algn="tl">
                    <a:srgbClr val="000000">
                      <a:alpha val="43137"/>
                    </a:srgbClr>
                  </a:outerShdw>
                </a:effectLst>
                <a:latin typeface="+mj-lt"/>
                <a:cs typeface="Arial" panose="020B0604020202020204" pitchFamily="34" charset="0"/>
              </a:rPr>
              <a:t>charged polysaccharides </a:t>
            </a:r>
            <a:r>
              <a:rPr lang="en-US" sz="2000" dirty="0">
                <a:effectLst>
                  <a:outerShdw blurRad="38100" dist="38100" dir="2700000" algn="tl">
                    <a:srgbClr val="000000">
                      <a:alpha val="43137"/>
                    </a:srgbClr>
                  </a:outerShdw>
                </a:effectLst>
                <a:latin typeface="+mj-lt"/>
                <a:cs typeface="Arial" panose="020B0604020202020204" pitchFamily="34" charset="0"/>
              </a:rPr>
              <a:t>to give a gel with only a very small number of residual charged groups.</a:t>
            </a:r>
          </a:p>
        </p:txBody>
      </p:sp>
      <p:pic>
        <p:nvPicPr>
          <p:cNvPr id="6" name="Picture 5"/>
          <p:cNvPicPr>
            <a:picLocks noChangeAspect="1"/>
          </p:cNvPicPr>
          <p:nvPr/>
        </p:nvPicPr>
        <p:blipFill>
          <a:blip r:embed="rId2"/>
          <a:stretch>
            <a:fillRect/>
          </a:stretch>
        </p:blipFill>
        <p:spPr>
          <a:xfrm>
            <a:off x="635630" y="2548158"/>
            <a:ext cx="7972022" cy="2086377"/>
          </a:xfrm>
          <a:prstGeom prst="rect">
            <a:avLst/>
          </a:prstGeom>
        </p:spPr>
      </p:pic>
      <p:sp>
        <p:nvSpPr>
          <p:cNvPr id="7" name="Rectangle 6"/>
          <p:cNvSpPr/>
          <p:nvPr/>
        </p:nvSpPr>
        <p:spPr>
          <a:xfrm>
            <a:off x="3241827" y="4689051"/>
            <a:ext cx="2723823" cy="369332"/>
          </a:xfrm>
          <a:prstGeom prst="rect">
            <a:avLst/>
          </a:prstGeom>
        </p:spPr>
        <p:txBody>
          <a:bodyPr wrap="none">
            <a:sp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Gel structure of agarose.</a:t>
            </a:r>
          </a:p>
        </p:txBody>
      </p:sp>
      <p:sp>
        <p:nvSpPr>
          <p:cNvPr id="10" name="Down Arrow 9"/>
          <p:cNvSpPr/>
          <p:nvPr/>
        </p:nvSpPr>
        <p:spPr>
          <a:xfrm>
            <a:off x="3984932" y="5058383"/>
            <a:ext cx="363474"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263260" y="5104550"/>
            <a:ext cx="4194940"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Cross linking by reaction with 2,3-dibromopropanol under strongly alkaline conditions</a:t>
            </a:r>
          </a:p>
        </p:txBody>
      </p:sp>
      <p:sp>
        <p:nvSpPr>
          <p:cNvPr id="12" name="Rectangle 11"/>
          <p:cNvSpPr/>
          <p:nvPr/>
        </p:nvSpPr>
        <p:spPr>
          <a:xfrm>
            <a:off x="3211770" y="6161043"/>
            <a:ext cx="2803973" cy="584775"/>
          </a:xfrm>
          <a:prstGeom prst="rect">
            <a:avLst/>
          </a:prstGeom>
        </p:spPr>
        <p:txBody>
          <a:bodyPr wrap="none">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Sepharose CL</a:t>
            </a:r>
          </a:p>
        </p:txBody>
      </p:sp>
      <p:sp>
        <p:nvSpPr>
          <p:cNvPr id="13" name="Slide Number Placeholder 12"/>
          <p:cNvSpPr>
            <a:spLocks noGrp="1"/>
          </p:cNvSpPr>
          <p:nvPr>
            <p:ph type="sldNum" sz="quarter" idx="12"/>
          </p:nvPr>
        </p:nvSpPr>
        <p:spPr/>
        <p:txBody>
          <a:bodyPr/>
          <a:lstStyle/>
          <a:p>
            <a:pPr>
              <a:defRPr/>
            </a:pPr>
            <a:fld id="{1A0F528C-B822-4474-9A6A-A5DE175BD118}" type="slidenum">
              <a:rPr lang="en-US" smtClean="0"/>
              <a:pPr>
                <a:defRPr/>
              </a:pPr>
              <a:t>11</a:t>
            </a:fld>
            <a:endParaRPr lang="en-US" dirty="0"/>
          </a:p>
        </p:txBody>
      </p:sp>
    </p:spTree>
    <p:extLst>
      <p:ext uri="{BB962C8B-B14F-4D97-AF65-F5344CB8AC3E}">
        <p14:creationId xmlns:p14="http://schemas.microsoft.com/office/powerpoint/2010/main" val="713094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029" y="1310425"/>
            <a:ext cx="8113691" cy="4237150"/>
          </a:xfrm>
          <a:prstGeom prst="rect">
            <a:avLst/>
          </a:prstGeom>
        </p:spPr>
      </p:pic>
      <p:sp>
        <p:nvSpPr>
          <p:cNvPr id="5" name="Rectangle 4"/>
          <p:cNvSpPr/>
          <p:nvPr/>
        </p:nvSpPr>
        <p:spPr>
          <a:xfrm>
            <a:off x="2661" y="0"/>
            <a:ext cx="2723823" cy="707886"/>
          </a:xfrm>
          <a:prstGeom prst="rect">
            <a:avLst/>
          </a:prstGeom>
        </p:spPr>
        <p:txBody>
          <a:bodyPr wrap="none">
            <a:spAutoFit/>
          </a:bodyPr>
          <a:lstStyle/>
          <a:p>
            <a:r>
              <a:rPr lang="en-US" sz="40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Sepharose</a:t>
            </a:r>
          </a:p>
        </p:txBody>
      </p:sp>
      <p:sp>
        <p:nvSpPr>
          <p:cNvPr id="8" name="Slide Number Placeholder 7"/>
          <p:cNvSpPr>
            <a:spLocks noGrp="1"/>
          </p:cNvSpPr>
          <p:nvPr>
            <p:ph type="sldNum" sz="quarter" idx="12"/>
          </p:nvPr>
        </p:nvSpPr>
        <p:spPr/>
        <p:txBody>
          <a:bodyPr/>
          <a:lstStyle/>
          <a:p>
            <a:pPr>
              <a:defRPr/>
            </a:pPr>
            <a:fld id="{1A0F528C-B822-4474-9A6A-A5DE175BD118}" type="slidenum">
              <a:rPr lang="en-US" smtClean="0"/>
              <a:pPr>
                <a:defRPr/>
              </a:pPr>
              <a:t>12</a:t>
            </a:fld>
            <a:endParaRPr lang="en-US" dirty="0"/>
          </a:p>
        </p:txBody>
      </p:sp>
    </p:spTree>
    <p:extLst>
      <p:ext uri="{BB962C8B-B14F-4D97-AF65-F5344CB8AC3E}">
        <p14:creationId xmlns:p14="http://schemas.microsoft.com/office/powerpoint/2010/main" val="1069626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5910"/>
            <a:ext cx="2895599" cy="707886"/>
          </a:xfrm>
          <a:prstGeom prst="rect">
            <a:avLst/>
          </a:prstGeom>
          <a:noFill/>
        </p:spPr>
        <p:txBody>
          <a:bodyPr wrap="square" rtlCol="0">
            <a:spAutoFit/>
          </a:bodyPr>
          <a:lstStyle/>
          <a:p>
            <a:r>
              <a:rPr lang="en-US" sz="40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Sephadex</a:t>
            </a:r>
          </a:p>
        </p:txBody>
      </p:sp>
      <p:pic>
        <p:nvPicPr>
          <p:cNvPr id="5" name="Picture 4"/>
          <p:cNvPicPr>
            <a:picLocks noChangeAspect="1"/>
          </p:cNvPicPr>
          <p:nvPr/>
        </p:nvPicPr>
        <p:blipFill rotWithShape="1">
          <a:blip r:embed="rId2"/>
          <a:srcRect l="33239" t="23979" r="13193" b="12797"/>
          <a:stretch/>
        </p:blipFill>
        <p:spPr>
          <a:xfrm>
            <a:off x="-1219200" y="616407"/>
            <a:ext cx="5943600" cy="5811253"/>
          </a:xfrm>
          <a:prstGeom prst="rect">
            <a:avLst/>
          </a:prstGeom>
        </p:spPr>
      </p:pic>
      <p:pic>
        <p:nvPicPr>
          <p:cNvPr id="7" name="Picture 6"/>
          <p:cNvPicPr>
            <a:picLocks noChangeAspect="1"/>
          </p:cNvPicPr>
          <p:nvPr/>
        </p:nvPicPr>
        <p:blipFill rotWithShape="1">
          <a:blip r:embed="rId3"/>
          <a:srcRect l="32584" t="20698" r="11574" b="16259"/>
          <a:stretch/>
        </p:blipFill>
        <p:spPr>
          <a:xfrm>
            <a:off x="3486150" y="2667000"/>
            <a:ext cx="5943599" cy="4154964"/>
          </a:xfrm>
          <a:prstGeom prst="rect">
            <a:avLst/>
          </a:prstGeom>
        </p:spPr>
      </p:pic>
      <p:sp>
        <p:nvSpPr>
          <p:cNvPr id="9" name="Slide Number Placeholder 8"/>
          <p:cNvSpPr>
            <a:spLocks noGrp="1"/>
          </p:cNvSpPr>
          <p:nvPr>
            <p:ph type="sldNum" sz="quarter" idx="12"/>
          </p:nvPr>
        </p:nvSpPr>
        <p:spPr/>
        <p:txBody>
          <a:bodyPr/>
          <a:lstStyle/>
          <a:p>
            <a:pPr>
              <a:defRPr/>
            </a:pPr>
            <a:fld id="{1A0F528C-B822-4474-9A6A-A5DE175BD118}" type="slidenum">
              <a:rPr lang="en-US" smtClean="0"/>
              <a:pPr>
                <a:defRPr/>
              </a:pPr>
              <a:t>13</a:t>
            </a:fld>
            <a:endParaRPr lang="en-US" dirty="0"/>
          </a:p>
        </p:txBody>
      </p:sp>
    </p:spTree>
    <p:extLst>
      <p:ext uri="{BB962C8B-B14F-4D97-AF65-F5344CB8AC3E}">
        <p14:creationId xmlns:p14="http://schemas.microsoft.com/office/powerpoint/2010/main" val="2505401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pPr>
              <a:defRPr/>
            </a:pPr>
            <a:fld id="{B272533B-FFF8-4592-8917-2F11BF7B9397}" type="datetime4">
              <a:rPr lang="en-US" smtClean="0"/>
              <a:t>August 21, 2022</a:t>
            </a:fld>
            <a:endParaRPr lang="en-US" dirty="0"/>
          </a:p>
        </p:txBody>
      </p:sp>
      <p:sp>
        <p:nvSpPr>
          <p:cNvPr id="8" name="Slide Number Placeholder 7"/>
          <p:cNvSpPr>
            <a:spLocks noGrp="1"/>
          </p:cNvSpPr>
          <p:nvPr>
            <p:ph type="sldNum" sz="quarter" idx="12"/>
          </p:nvPr>
        </p:nvSpPr>
        <p:spPr/>
        <p:txBody>
          <a:bodyPr/>
          <a:lstStyle/>
          <a:p>
            <a:pPr>
              <a:defRPr/>
            </a:pPr>
            <a:fld id="{1A0F528C-B822-4474-9A6A-A5DE175BD118}" type="slidenum">
              <a:rPr lang="en-US" smtClean="0"/>
              <a:pPr>
                <a:defRPr/>
              </a:pPr>
              <a:t>14</a:t>
            </a:fld>
            <a:endParaRPr lang="en-US" dirty="0"/>
          </a:p>
        </p:txBody>
      </p:sp>
      <p:sp>
        <p:nvSpPr>
          <p:cNvPr id="2" name="Title 1"/>
          <p:cNvSpPr>
            <a:spLocks noGrp="1"/>
          </p:cNvSpPr>
          <p:nvPr>
            <p:ph type="title" idx="4294967295"/>
          </p:nvPr>
        </p:nvSpPr>
        <p:spPr>
          <a:xfrm>
            <a:off x="0" y="-69851"/>
            <a:ext cx="8305800" cy="1143000"/>
          </a:xfrm>
        </p:spPr>
        <p:txBody>
          <a:bodyPr>
            <a:normAutofit fontScale="90000"/>
          </a:bodyPr>
          <a:lstStyle/>
          <a:p>
            <a:pPr lvl="0" eaLnBrk="1" hangingPunct="1"/>
            <a:r>
              <a:rPr lang="en-US" sz="4000" spc="50" dirty="0" err="1">
                <a:ln w="9525" cmpd="sng">
                  <a:solidFill>
                    <a:srgbClr val="FF388C"/>
                  </a:solidFill>
                  <a:prstDash val="solid"/>
                </a:ln>
                <a:solidFill>
                  <a:srgbClr val="70AD47">
                    <a:tint val="1000"/>
                  </a:srgbClr>
                </a:solidFill>
                <a:effectLst>
                  <a:glow rad="38100">
                    <a:srgbClr val="FF388C">
                      <a:alpha val="40000"/>
                    </a:srgbClr>
                  </a:glow>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Sephacry</a:t>
            </a:r>
            <a:r>
              <a:rPr lang="en-US" sz="4000" spc="50" dirty="0">
                <a:ln w="9525" cmpd="sng">
                  <a:solidFill>
                    <a:srgbClr val="FF388C"/>
                  </a:solidFill>
                  <a:prstDash val="solid"/>
                </a:ln>
                <a:solidFill>
                  <a:srgbClr val="70AD47">
                    <a:tint val="1000"/>
                  </a:srgbClr>
                </a:solidFill>
                <a:effectLst>
                  <a:glow rad="38100">
                    <a:srgbClr val="FF388C">
                      <a:alpha val="40000"/>
                    </a:srgbClr>
                  </a:glow>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HR (derivative of </a:t>
            </a:r>
            <a:r>
              <a:rPr lang="en-US" sz="4000" spc="50" dirty="0" err="1">
                <a:ln w="9525" cmpd="sng">
                  <a:solidFill>
                    <a:srgbClr val="FF388C"/>
                  </a:solidFill>
                  <a:prstDash val="solid"/>
                </a:ln>
                <a:solidFill>
                  <a:srgbClr val="70AD47">
                    <a:tint val="1000"/>
                  </a:srgbClr>
                </a:solidFill>
                <a:effectLst>
                  <a:glow rad="38100">
                    <a:srgbClr val="FF388C">
                      <a:alpha val="40000"/>
                    </a:srgbClr>
                  </a:glow>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Sephadex</a:t>
            </a:r>
            <a:r>
              <a:rPr lang="en-US" sz="4000" spc="50" dirty="0">
                <a:ln w="9525" cmpd="sng">
                  <a:solidFill>
                    <a:srgbClr val="FF388C"/>
                  </a:solidFill>
                  <a:prstDash val="solid"/>
                </a:ln>
                <a:solidFill>
                  <a:srgbClr val="70AD47">
                    <a:tint val="1000"/>
                  </a:srgbClr>
                </a:solidFill>
                <a:effectLst>
                  <a:glow rad="38100">
                    <a:srgbClr val="FF388C">
                      <a:alpha val="40000"/>
                    </a:srgbClr>
                  </a:glow>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t>
            </a:r>
            <a:endParaRPr lang="fa-IR" dirty="0"/>
          </a:p>
        </p:txBody>
      </p:sp>
      <p:sp>
        <p:nvSpPr>
          <p:cNvPr id="3" name="Content Placeholder 2"/>
          <p:cNvSpPr>
            <a:spLocks noGrp="1"/>
          </p:cNvSpPr>
          <p:nvPr>
            <p:ph idx="4294967295"/>
          </p:nvPr>
        </p:nvSpPr>
        <p:spPr>
          <a:xfrm>
            <a:off x="0" y="946151"/>
            <a:ext cx="9144000" cy="1644649"/>
          </a:xfrm>
        </p:spPr>
        <p:txBody>
          <a:bodyPr>
            <a:normAutofit/>
          </a:bodyPr>
          <a:lstStyle/>
          <a:p>
            <a:pPr marL="0" indent="0" algn="just" rtl="0">
              <a:lnSpc>
                <a:spcPct val="150000"/>
              </a:lnSpc>
              <a:buNone/>
            </a:pPr>
            <a:r>
              <a:rPr lang="en-US" sz="2000" dirty="0" err="1">
                <a:cs typeface="B Nazanin" panose="00000400000000000000" pitchFamily="2" charset="-78"/>
              </a:rPr>
              <a:t>Sephacryl</a:t>
            </a:r>
            <a:r>
              <a:rPr lang="en-US" sz="2000" dirty="0">
                <a:cs typeface="B Nazanin" panose="00000400000000000000" pitchFamily="2" charset="-78"/>
              </a:rPr>
              <a:t> High Resolution (HR) is a composite gel prepared by covalently cross-linked allyl </a:t>
            </a:r>
            <a:r>
              <a:rPr lang="en-US" sz="2000" dirty="0">
                <a:solidFill>
                  <a:srgbClr val="FF0000"/>
                </a:solidFill>
                <a:cs typeface="B Nazanin" panose="00000400000000000000" pitchFamily="2" charset="-78"/>
              </a:rPr>
              <a:t>dextran</a:t>
            </a:r>
            <a:r>
              <a:rPr lang="en-US" sz="2000" dirty="0">
                <a:cs typeface="B Nazanin" panose="00000400000000000000" pitchFamily="2" charset="-78"/>
              </a:rPr>
              <a:t> with N,N’ methylene </a:t>
            </a:r>
            <a:r>
              <a:rPr lang="en-US" sz="2000" dirty="0" err="1">
                <a:cs typeface="B Nazanin" panose="00000400000000000000" pitchFamily="2" charset="-78"/>
              </a:rPr>
              <a:t>bisacrylamide</a:t>
            </a:r>
            <a:r>
              <a:rPr lang="en-US" sz="2000" dirty="0">
                <a:cs typeface="B Nazanin" panose="00000400000000000000" pitchFamily="2" charset="-78"/>
              </a:rPr>
              <a:t> to form a hydrophilic matrix of high mechanical strength.</a:t>
            </a:r>
            <a:endParaRPr lang="fa-IR" sz="2000" dirty="0">
              <a:cs typeface="B Nazanin" panose="00000400000000000000" pitchFamily="2" charset="-78"/>
            </a:endParaRPr>
          </a:p>
        </p:txBody>
      </p:sp>
      <p:pic>
        <p:nvPicPr>
          <p:cNvPr id="1026" name="Picture 2" descr="C:\Users\karino\Desktop\sephacryl_hr.gif"/>
          <p:cNvPicPr>
            <a:picLocks noChangeAspect="1" noChangeArrowheads="1"/>
          </p:cNvPicPr>
          <p:nvPr/>
        </p:nvPicPr>
        <p:blipFill rotWithShape="1">
          <a:blip r:embed="rId2">
            <a:extLst>
              <a:ext uri="{28A0092B-C50C-407E-A947-70E740481C1C}">
                <a14:useLocalDpi xmlns:a14="http://schemas.microsoft.com/office/drawing/2010/main" val="0"/>
              </a:ext>
            </a:extLst>
          </a:blip>
          <a:srcRect t="24194" b="9250"/>
          <a:stretch/>
        </p:blipFill>
        <p:spPr bwMode="auto">
          <a:xfrm>
            <a:off x="955846" y="2438400"/>
            <a:ext cx="7543799" cy="460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637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3467637" cy="707886"/>
          </a:xfrm>
          <a:prstGeom prst="rect">
            <a:avLst/>
          </a:prstGeom>
          <a:noFill/>
        </p:spPr>
        <p:txBody>
          <a:bodyPr wrap="square" rtlCol="0">
            <a:spAutoFit/>
          </a:bodyPr>
          <a:lstStyle/>
          <a:p>
            <a:r>
              <a:rPr lang="en-US" sz="4000"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rPr>
              <a:t>Sephacryl</a:t>
            </a:r>
            <a:endParaRPr lang="en-US" sz="40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290" name="Picture 2" descr="http://www.expertsmind.com/CMSImages/1211_Sephacry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4771622" cy="29110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33042" t="21787" r="17665" b="42451"/>
          <a:stretch/>
        </p:blipFill>
        <p:spPr>
          <a:xfrm>
            <a:off x="3124200" y="3962400"/>
            <a:ext cx="5887801" cy="3359686"/>
          </a:xfrm>
          <a:prstGeom prst="rect">
            <a:avLst/>
          </a:prstGeom>
        </p:spPr>
      </p:pic>
      <p:sp>
        <p:nvSpPr>
          <p:cNvPr id="8" name="Slide Number Placeholder 7"/>
          <p:cNvSpPr>
            <a:spLocks noGrp="1"/>
          </p:cNvSpPr>
          <p:nvPr>
            <p:ph type="sldNum" sz="quarter" idx="12"/>
          </p:nvPr>
        </p:nvSpPr>
        <p:spPr/>
        <p:txBody>
          <a:bodyPr/>
          <a:lstStyle/>
          <a:p>
            <a:pPr>
              <a:defRPr/>
            </a:pPr>
            <a:fld id="{1A0F528C-B822-4474-9A6A-A5DE175BD118}" type="slidenum">
              <a:rPr lang="en-US" smtClean="0"/>
              <a:pPr>
                <a:defRPr/>
              </a:pPr>
              <a:t>15</a:t>
            </a:fld>
            <a:endParaRPr lang="en-US" dirty="0"/>
          </a:p>
        </p:txBody>
      </p:sp>
    </p:spTree>
    <p:extLst>
      <p:ext uri="{BB962C8B-B14F-4D97-AF65-F5344CB8AC3E}">
        <p14:creationId xmlns:p14="http://schemas.microsoft.com/office/powerpoint/2010/main" val="3316482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1A0F528C-B822-4474-9A6A-A5DE175BD118}" type="slidenum">
              <a:rPr lang="en-US" smtClean="0"/>
              <a:pPr>
                <a:defRPr/>
              </a:pPr>
              <a:t>16</a:t>
            </a:fld>
            <a:endParaRPr lang="en-US" dirty="0"/>
          </a:p>
        </p:txBody>
      </p:sp>
      <p:sp>
        <p:nvSpPr>
          <p:cNvPr id="2" name="Title 1"/>
          <p:cNvSpPr>
            <a:spLocks noGrp="1"/>
          </p:cNvSpPr>
          <p:nvPr>
            <p:ph type="title" idx="4294967295"/>
          </p:nvPr>
        </p:nvSpPr>
        <p:spPr>
          <a:xfrm>
            <a:off x="0" y="-228600"/>
            <a:ext cx="7620000" cy="1143000"/>
          </a:xfrm>
        </p:spPr>
        <p:txBody>
          <a:bodyPr/>
          <a:lstStyle/>
          <a:p>
            <a:r>
              <a:rPr lang="en-US" b="1" dirty="0" err="1">
                <a:solidFill>
                  <a:schemeClr val="accent4"/>
                </a:solidFill>
              </a:rPr>
              <a:t>Superdex</a:t>
            </a:r>
            <a:endParaRPr lang="fa-IR" b="1" dirty="0">
              <a:solidFill>
                <a:schemeClr val="accent4"/>
              </a:solidFill>
            </a:endParaRPr>
          </a:p>
        </p:txBody>
      </p:sp>
      <p:pic>
        <p:nvPicPr>
          <p:cNvPr id="4" name="Picture 2" descr="C:\Users\karino\Desktop\Chrom_matrix.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370263" y="1828800"/>
            <a:ext cx="5773737" cy="30972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762000"/>
            <a:ext cx="2286000" cy="3447098"/>
          </a:xfrm>
          <a:prstGeom prst="rect">
            <a:avLst/>
          </a:prstGeom>
        </p:spPr>
        <p:txBody>
          <a:bodyPr wrap="square">
            <a:spAutoFit/>
          </a:bodyPr>
          <a:lstStyle/>
          <a:p>
            <a:pPr algn="l" rtl="0"/>
            <a:r>
              <a:rPr lang="en-US" sz="2000" b="1" dirty="0">
                <a:latin typeface="Arial Narrow" panose="020B0606020202030204" pitchFamily="34" charset="0"/>
              </a:rPr>
              <a:t>Properties:</a:t>
            </a:r>
          </a:p>
          <a:p>
            <a:pPr algn="l" rtl="0">
              <a:buFont typeface="Wingdings" panose="05000000000000000000" pitchFamily="2" charset="2"/>
              <a:buChar char="ü"/>
            </a:pPr>
            <a:r>
              <a:rPr lang="en-US" dirty="0">
                <a:latin typeface="Arial Narrow" panose="020B0606020202030204" pitchFamily="34" charset="0"/>
              </a:rPr>
              <a:t>High capacity at high flow rates</a:t>
            </a:r>
          </a:p>
          <a:p>
            <a:pPr algn="l" rtl="0">
              <a:buFont typeface="Wingdings" panose="05000000000000000000" pitchFamily="2" charset="2"/>
              <a:buChar char="ü"/>
            </a:pPr>
            <a:r>
              <a:rPr lang="en-US" dirty="0">
                <a:latin typeface="Arial Narrow" panose="020B0606020202030204" pitchFamily="34" charset="0"/>
              </a:rPr>
              <a:t>High resolution with short run times and good recovery</a:t>
            </a:r>
          </a:p>
          <a:p>
            <a:pPr algn="l" rtl="0">
              <a:buFont typeface="Wingdings" panose="05000000000000000000" pitchFamily="2" charset="2"/>
              <a:buChar char="ü"/>
            </a:pPr>
            <a:r>
              <a:rPr lang="en-US" dirty="0">
                <a:latin typeface="Arial Narrow" panose="020B0606020202030204" pitchFamily="34" charset="0"/>
              </a:rPr>
              <a:t>Separations can be scaled up to production levels</a:t>
            </a:r>
          </a:p>
          <a:p>
            <a:pPr algn="l" rtl="0">
              <a:buFont typeface="Wingdings" panose="05000000000000000000" pitchFamily="2" charset="2"/>
              <a:buChar char="ü"/>
            </a:pPr>
            <a:r>
              <a:rPr lang="en-US" dirty="0">
                <a:latin typeface="Arial Narrow" panose="020B0606020202030204" pitchFamily="34" charset="0"/>
              </a:rPr>
              <a:t>Prepacked for convenience and reproducibility</a:t>
            </a:r>
            <a:endParaRPr lang="en-US" b="1" dirty="0">
              <a:latin typeface="Arial Narrow" panose="020B0606020202030204" pitchFamily="34" charset="0"/>
            </a:endParaRP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724400"/>
            <a:ext cx="90678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76200"/>
            <a:ext cx="164782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042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176" t="24863" r="11921" b="9738"/>
          <a:stretch/>
        </p:blipFill>
        <p:spPr>
          <a:xfrm>
            <a:off x="824728" y="940158"/>
            <a:ext cx="7938272" cy="5917842"/>
          </a:xfrm>
          <a:prstGeom prst="rect">
            <a:avLst/>
          </a:prstGeom>
        </p:spPr>
      </p:pic>
      <p:sp>
        <p:nvSpPr>
          <p:cNvPr id="5" name="Rectangle 4"/>
          <p:cNvSpPr/>
          <p:nvPr/>
        </p:nvSpPr>
        <p:spPr>
          <a:xfrm>
            <a:off x="0" y="0"/>
            <a:ext cx="2432076" cy="707886"/>
          </a:xfrm>
          <a:prstGeom prst="rect">
            <a:avLst/>
          </a:prstGeom>
        </p:spPr>
        <p:txBody>
          <a:bodyPr wrap="none">
            <a:spAutoFit/>
          </a:bodyPr>
          <a:lstStyle/>
          <a:p>
            <a:r>
              <a:rPr lang="en-US" sz="40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Arial" panose="020B0604020202020204" pitchFamily="34" charset="0"/>
              </a:rPr>
              <a:t>Superdex</a:t>
            </a:r>
            <a:endParaRPr lang="en-US" sz="40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8" name="Slide Number Placeholder 7"/>
          <p:cNvSpPr>
            <a:spLocks noGrp="1"/>
          </p:cNvSpPr>
          <p:nvPr>
            <p:ph type="sldNum" sz="quarter" idx="12"/>
          </p:nvPr>
        </p:nvSpPr>
        <p:spPr/>
        <p:txBody>
          <a:bodyPr/>
          <a:lstStyle/>
          <a:p>
            <a:pPr>
              <a:defRPr/>
            </a:pPr>
            <a:fld id="{1A0F528C-B822-4474-9A6A-A5DE175BD118}" type="slidenum">
              <a:rPr lang="en-US" smtClean="0"/>
              <a:pPr>
                <a:defRPr/>
              </a:pPr>
              <a:t>17</a:t>
            </a:fld>
            <a:endParaRPr lang="en-US" dirty="0"/>
          </a:p>
        </p:txBody>
      </p:sp>
    </p:spTree>
    <p:extLst>
      <p:ext uri="{BB962C8B-B14F-4D97-AF65-F5344CB8AC3E}">
        <p14:creationId xmlns:p14="http://schemas.microsoft.com/office/powerpoint/2010/main" val="2388418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575"/>
            <a:ext cx="8305800" cy="62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0" y="6352620"/>
            <a:ext cx="7251700" cy="523220"/>
          </a:xfrm>
          <a:prstGeom prst="rect">
            <a:avLst/>
          </a:prstGeom>
        </p:spPr>
        <p:txBody>
          <a:bodyPr wrap="square">
            <a:spAutoFit/>
          </a:bodyPr>
          <a:lstStyle/>
          <a:p>
            <a:r>
              <a:rPr lang="en-US" sz="1400" dirty="0"/>
              <a:t>Comparison between </a:t>
            </a:r>
            <a:r>
              <a:rPr lang="en-US" sz="1400" dirty="0" err="1"/>
              <a:t>Superdex</a:t>
            </a:r>
            <a:r>
              <a:rPr lang="en-US" sz="1400" dirty="0"/>
              <a:t> 200 Increase and </a:t>
            </a:r>
            <a:r>
              <a:rPr lang="en-US" sz="1400" dirty="0" err="1"/>
              <a:t>Superdex</a:t>
            </a:r>
            <a:r>
              <a:rPr lang="en-US" sz="1400" dirty="0"/>
              <a:t> 200 (both in 10/300 GL column). Higher resolution and shorter run time is obtained using </a:t>
            </a:r>
            <a:r>
              <a:rPr lang="en-US" sz="1400" dirty="0" err="1"/>
              <a:t>Superdex</a:t>
            </a:r>
            <a:r>
              <a:rPr lang="en-US" sz="1400" dirty="0"/>
              <a:t> 200 Increase.</a:t>
            </a:r>
          </a:p>
        </p:txBody>
      </p:sp>
      <p:sp>
        <p:nvSpPr>
          <p:cNvPr id="5" name="Date Placeholder 4"/>
          <p:cNvSpPr>
            <a:spLocks noGrp="1"/>
          </p:cNvSpPr>
          <p:nvPr>
            <p:ph type="dt" sz="half" idx="10"/>
          </p:nvPr>
        </p:nvSpPr>
        <p:spPr/>
        <p:txBody>
          <a:bodyPr/>
          <a:lstStyle/>
          <a:p>
            <a:pPr>
              <a:defRPr/>
            </a:pPr>
            <a:fld id="{EB178D07-75E6-4518-8D95-DA0AFB87816A}" type="datetime4">
              <a:rPr lang="en-US" smtClean="0"/>
              <a:t>August 21, 2022</a:t>
            </a:fld>
            <a:endParaRPr lang="en-US" dirty="0"/>
          </a:p>
        </p:txBody>
      </p:sp>
      <p:sp>
        <p:nvSpPr>
          <p:cNvPr id="6" name="Slide Number Placeholder 5"/>
          <p:cNvSpPr>
            <a:spLocks noGrp="1"/>
          </p:cNvSpPr>
          <p:nvPr>
            <p:ph type="sldNum" sz="quarter" idx="12"/>
          </p:nvPr>
        </p:nvSpPr>
        <p:spPr/>
        <p:txBody>
          <a:bodyPr/>
          <a:lstStyle/>
          <a:p>
            <a:pPr>
              <a:defRPr/>
            </a:pPr>
            <a:fld id="{C93F256C-8080-4028-9A02-29E5C7900D3E}" type="slidenum">
              <a:rPr lang="en-US" smtClean="0"/>
              <a:pPr>
                <a:defRPr/>
              </a:pPr>
              <a:t>18</a:t>
            </a:fld>
            <a:endParaRPr lang="en-US" dirty="0"/>
          </a:p>
        </p:txBody>
      </p:sp>
    </p:spTree>
    <p:extLst>
      <p:ext uri="{BB962C8B-B14F-4D97-AF65-F5344CB8AC3E}">
        <p14:creationId xmlns:p14="http://schemas.microsoft.com/office/powerpoint/2010/main" val="2570336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514600"/>
            <a:ext cx="4648200" cy="4287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76200"/>
            <a:ext cx="8458200" cy="2585323"/>
          </a:xfrm>
          <a:prstGeom prst="rect">
            <a:avLst/>
          </a:prstGeom>
        </p:spPr>
        <p:txBody>
          <a:bodyPr wrap="square">
            <a:spAutoFit/>
          </a:bodyPr>
          <a:lstStyle/>
          <a:p>
            <a:pPr algn="just"/>
            <a:r>
              <a:rPr lang="en-US" dirty="0"/>
              <a:t>Deteriorating separation caused by increasing </a:t>
            </a:r>
            <a:r>
              <a:rPr lang="en-US" dirty="0">
                <a:solidFill>
                  <a:srgbClr val="FF0000"/>
                </a:solidFill>
              </a:rPr>
              <a:t>viscosity</a:t>
            </a:r>
            <a:r>
              <a:rPr lang="en-US" dirty="0"/>
              <a:t>. Elution diagrams obtained when hemoglobin (blue)</a:t>
            </a:r>
            <a:r>
              <a:rPr lang="fa-IR" dirty="0"/>
              <a:t> </a:t>
            </a:r>
            <a:r>
              <a:rPr lang="en-US" dirty="0"/>
              <a:t>and sodium chloride (red) were separated. Experimental conditions were identical except that the viscosities were</a:t>
            </a:r>
            <a:r>
              <a:rPr lang="fa-IR" dirty="0"/>
              <a:t> </a:t>
            </a:r>
            <a:r>
              <a:rPr lang="en-US" dirty="0"/>
              <a:t>altered by the addition of increasing amounts of dextran.</a:t>
            </a:r>
            <a:endParaRPr lang="fa-IR" dirty="0"/>
          </a:p>
          <a:p>
            <a:pPr algn="just"/>
            <a:r>
              <a:rPr lang="en-US" dirty="0"/>
              <a:t>Use up to 300 </a:t>
            </a:r>
            <a:r>
              <a:rPr lang="en-US" dirty="0" err="1"/>
              <a:t>mM</a:t>
            </a:r>
            <a:r>
              <a:rPr lang="en-US" dirty="0"/>
              <a:t> </a:t>
            </a:r>
            <a:r>
              <a:rPr lang="en-US" dirty="0">
                <a:solidFill>
                  <a:srgbClr val="FF0000"/>
                </a:solidFill>
              </a:rPr>
              <a:t>sodium chloride </a:t>
            </a:r>
            <a:r>
              <a:rPr lang="en-US" dirty="0"/>
              <a:t>to avoid </a:t>
            </a:r>
            <a:r>
              <a:rPr lang="en-US" dirty="0">
                <a:solidFill>
                  <a:srgbClr val="FF0000"/>
                </a:solidFill>
              </a:rPr>
              <a:t>nonspecific</a:t>
            </a:r>
            <a:r>
              <a:rPr lang="en-US" dirty="0"/>
              <a:t> </a:t>
            </a:r>
            <a:r>
              <a:rPr lang="en-US" dirty="0">
                <a:solidFill>
                  <a:srgbClr val="FF0000"/>
                </a:solidFill>
              </a:rPr>
              <a:t>ionic</a:t>
            </a:r>
            <a:r>
              <a:rPr lang="fa-IR" dirty="0">
                <a:solidFill>
                  <a:srgbClr val="FF0000"/>
                </a:solidFill>
              </a:rPr>
              <a:t> </a:t>
            </a:r>
            <a:r>
              <a:rPr lang="en-US" dirty="0"/>
              <a:t>interactions with the matrix which can be seen as delays in peak elution. Note that some</a:t>
            </a:r>
            <a:r>
              <a:rPr lang="fa-IR" dirty="0"/>
              <a:t> </a:t>
            </a:r>
            <a:r>
              <a:rPr lang="en-US" dirty="0"/>
              <a:t>proteins can precipitate in low ionic strength solutions. </a:t>
            </a:r>
            <a:endParaRPr lang="fa-IR" dirty="0"/>
          </a:p>
          <a:p>
            <a:pPr algn="just"/>
            <a:r>
              <a:rPr lang="en-US" dirty="0">
                <a:solidFill>
                  <a:srgbClr val="FF0000"/>
                </a:solidFill>
              </a:rPr>
              <a:t>Volatile buffers</a:t>
            </a:r>
            <a:r>
              <a:rPr lang="en-US" dirty="0"/>
              <a:t> such as ammonium</a:t>
            </a:r>
            <a:r>
              <a:rPr lang="fa-IR" dirty="0"/>
              <a:t> </a:t>
            </a:r>
            <a:r>
              <a:rPr lang="en-US" dirty="0"/>
              <a:t>acetate or ammonium bicarbonate should be used if the separated product will be lyophilized.</a:t>
            </a:r>
          </a:p>
        </p:txBody>
      </p:sp>
      <p:sp>
        <p:nvSpPr>
          <p:cNvPr id="6" name="Slide Number Placeholder 5"/>
          <p:cNvSpPr>
            <a:spLocks noGrp="1"/>
          </p:cNvSpPr>
          <p:nvPr>
            <p:ph type="sldNum" sz="quarter" idx="12"/>
          </p:nvPr>
        </p:nvSpPr>
        <p:spPr/>
        <p:txBody>
          <a:bodyPr/>
          <a:lstStyle/>
          <a:p>
            <a:pPr>
              <a:defRPr/>
            </a:pPr>
            <a:fld id="{C93F256C-8080-4028-9A02-29E5C7900D3E}" type="slidenum">
              <a:rPr lang="en-US" smtClean="0"/>
              <a:pPr>
                <a:defRPr/>
              </a:pPr>
              <a:t>19</a:t>
            </a:fld>
            <a:endParaRPr lang="en-US" dirty="0"/>
          </a:p>
        </p:txBody>
      </p:sp>
    </p:spTree>
    <p:extLst>
      <p:ext uri="{BB962C8B-B14F-4D97-AF65-F5344CB8AC3E}">
        <p14:creationId xmlns:p14="http://schemas.microsoft.com/office/powerpoint/2010/main" val="1528491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7879529" cy="523220"/>
          </a:xfrm>
          <a:prstGeom prst="rect">
            <a:avLst/>
          </a:prstGeom>
        </p:spPr>
        <p:txBody>
          <a:bodyPr wrap="none">
            <a:spAutoFit/>
          </a:bodyPr>
          <a:lstStyle/>
          <a:p>
            <a:r>
              <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rPr>
              <a:t>Biopharmaceuticals - A Global Market Overview </a:t>
            </a:r>
          </a:p>
        </p:txBody>
      </p:sp>
      <p:graphicFrame>
        <p:nvGraphicFramePr>
          <p:cNvPr id="5" name="Diagram 4"/>
          <p:cNvGraphicFramePr/>
          <p:nvPr>
            <p:extLst>
              <p:ext uri="{D42A27DB-BD31-4B8C-83A1-F6EECF244321}">
                <p14:modId xmlns:p14="http://schemas.microsoft.com/office/powerpoint/2010/main" val="1534650799"/>
              </p:ext>
            </p:extLst>
          </p:nvPr>
        </p:nvGraphicFramePr>
        <p:xfrm>
          <a:off x="533400" y="853571"/>
          <a:ext cx="763873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1522383" y="4957019"/>
            <a:ext cx="2467342" cy="369332"/>
          </a:xfrm>
          <a:prstGeom prst="rect">
            <a:avLst/>
          </a:prstGeom>
        </p:spPr>
        <p:txBody>
          <a:bodyPr wrap="none">
            <a:spAutoFit/>
          </a:bodyPr>
          <a:lstStyle/>
          <a:p>
            <a:r>
              <a:rPr lang="en-US" b="1" dirty="0">
                <a:solidFill>
                  <a:srgbClr val="FF0000"/>
                </a:solidFill>
                <a:latin typeface="Arial" panose="020B0604020202020204" pitchFamily="34" charset="0"/>
                <a:cs typeface="Arial" panose="020B0604020202020204" pitchFamily="34" charset="0"/>
              </a:rPr>
              <a:t>Therapeutic proteins</a:t>
            </a:r>
            <a:endParaRPr lang="en-US"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1522384" y="5264795"/>
            <a:ext cx="3100412" cy="923330"/>
          </a:xfrm>
          <a:prstGeom prst="rect">
            <a:avLst/>
          </a:prstGeom>
        </p:spPr>
        <p:txBody>
          <a:bodyPr wrap="square">
            <a:spAutoFit/>
          </a:bodyPr>
          <a:lstStyle/>
          <a:p>
            <a:pPr algn="just"/>
            <a:r>
              <a:rPr lang="en-US" sz="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Protein Interactions Group, Frederick National Laboratory for Cancer Research, National Cancer Institute, National Institutes of Health, Frederick, MD, USA</a:t>
            </a:r>
            <a:r>
              <a:rPr lang="en-US" dirty="0">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2891" y="3705181"/>
            <a:ext cx="2678906" cy="685800"/>
          </a:xfrm>
          <a:prstGeom prst="rect">
            <a:avLst/>
          </a:prstGeom>
        </p:spPr>
      </p:pic>
      <p:sp>
        <p:nvSpPr>
          <p:cNvPr id="9" name="Rectangle 8"/>
          <p:cNvSpPr/>
          <p:nvPr/>
        </p:nvSpPr>
        <p:spPr>
          <a:xfrm>
            <a:off x="3267855" y="4252485"/>
            <a:ext cx="3039615" cy="276999"/>
          </a:xfrm>
          <a:prstGeom prst="rect">
            <a:avLst/>
          </a:prstGeom>
        </p:spPr>
        <p:txBody>
          <a:bodyPr wrap="none">
            <a:spAutoFit/>
          </a:bodyPr>
          <a:lstStyle/>
          <a:p>
            <a:r>
              <a:rPr lang="en-US" sz="1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Free Daily Biotech Industry Newsletter</a:t>
            </a:r>
            <a:r>
              <a:rPr lang="en-US" sz="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12" name="Slide Number Placeholder 11"/>
          <p:cNvSpPr>
            <a:spLocks noGrp="1"/>
          </p:cNvSpPr>
          <p:nvPr>
            <p:ph type="sldNum" sz="quarter" idx="12"/>
          </p:nvPr>
        </p:nvSpPr>
        <p:spPr/>
        <p:txBody>
          <a:bodyPr/>
          <a:lstStyle/>
          <a:p>
            <a:pPr>
              <a:defRPr/>
            </a:pPr>
            <a:fld id="{1A0F528C-B822-4474-9A6A-A5DE175BD118}" type="slidenum">
              <a:rPr lang="en-US" smtClean="0"/>
              <a:pPr>
                <a:defRPr/>
              </a:pPr>
              <a:t>2</a:t>
            </a:fld>
            <a:endParaRPr lang="en-US" dirty="0"/>
          </a:p>
        </p:txBody>
      </p:sp>
    </p:spTree>
    <p:extLst>
      <p:ext uri="{BB962C8B-B14F-4D97-AF65-F5344CB8AC3E}">
        <p14:creationId xmlns:p14="http://schemas.microsoft.com/office/powerpoint/2010/main" val="2497563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200" y="274638"/>
            <a:ext cx="8305800" cy="11430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100" normalizeH="0" baseline="0" noProof="0" dirty="0" err="1">
                <a:ln w="11430"/>
                <a:gradFill>
                  <a:gsLst>
                    <a:gs pos="0">
                      <a:srgbClr val="E40059">
                        <a:tint val="70000"/>
                        <a:satMod val="245000"/>
                      </a:srgbClr>
                    </a:gs>
                    <a:gs pos="75000">
                      <a:srgbClr val="E40059">
                        <a:tint val="90000"/>
                        <a:shade val="60000"/>
                        <a:satMod val="240000"/>
                      </a:srgbClr>
                    </a:gs>
                    <a:gs pos="100000">
                      <a:srgbClr val="E40059">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uLnTx/>
                <a:uFillTx/>
                <a:latin typeface="Times New Roman" pitchFamily="18" charset="0"/>
                <a:ea typeface="+mj-ea"/>
                <a:cs typeface="Times New Roman" pitchFamily="18" charset="0"/>
              </a:rPr>
              <a:t>Siz</a:t>
            </a:r>
            <a:r>
              <a:rPr kumimoji="0" lang="en-US" sz="3600" b="1" i="0" u="none" strike="noStrike" kern="1200" cap="none" spc="-100" normalizeH="0" baseline="0" noProof="0" dirty="0">
                <a:ln w="11430"/>
                <a:gradFill>
                  <a:gsLst>
                    <a:gs pos="0">
                      <a:srgbClr val="E40059">
                        <a:tint val="70000"/>
                        <a:satMod val="245000"/>
                      </a:srgbClr>
                    </a:gs>
                    <a:gs pos="75000">
                      <a:srgbClr val="E40059">
                        <a:tint val="90000"/>
                        <a:shade val="60000"/>
                        <a:satMod val="240000"/>
                      </a:srgbClr>
                    </a:gs>
                    <a:gs pos="100000">
                      <a:srgbClr val="E40059">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uLnTx/>
                <a:uFillTx/>
                <a:latin typeface="Times New Roman" pitchFamily="18" charset="0"/>
                <a:ea typeface="+mj-ea"/>
                <a:cs typeface="Times New Roman" pitchFamily="18" charset="0"/>
              </a:rPr>
              <a:t> Exclusion Chromatography (SEC)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600" b="1" i="0" u="none" strike="noStrike" kern="1200" cap="none" spc="-100" normalizeH="0" baseline="0" noProof="0" dirty="0">
              <a:ln w="11430"/>
              <a:gradFill>
                <a:gsLst>
                  <a:gs pos="0">
                    <a:srgbClr val="E40059">
                      <a:tint val="70000"/>
                      <a:satMod val="245000"/>
                    </a:srgbClr>
                  </a:gs>
                  <a:gs pos="75000">
                    <a:srgbClr val="E40059">
                      <a:tint val="90000"/>
                      <a:shade val="60000"/>
                      <a:satMod val="240000"/>
                    </a:srgbClr>
                  </a:gs>
                  <a:gs pos="100000">
                    <a:srgbClr val="E40059">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uLnTx/>
              <a:uFillTx/>
              <a:latin typeface="Times New Roman" pitchFamily="18" charset="0"/>
              <a:ea typeface="+mj-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100" normalizeH="0" baseline="0" noProof="0" dirty="0">
                <a:ln w="11430"/>
                <a:gradFill>
                  <a:gsLst>
                    <a:gs pos="0">
                      <a:srgbClr val="E40059">
                        <a:tint val="70000"/>
                        <a:satMod val="245000"/>
                      </a:srgbClr>
                    </a:gs>
                    <a:gs pos="75000">
                      <a:srgbClr val="E40059">
                        <a:tint val="90000"/>
                        <a:shade val="60000"/>
                        <a:satMod val="240000"/>
                      </a:srgbClr>
                    </a:gs>
                    <a:gs pos="100000">
                      <a:srgbClr val="E40059">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uLnTx/>
                <a:uFillTx/>
                <a:latin typeface="Times New Roman" pitchFamily="18" charset="0"/>
                <a:ea typeface="+mj-ea"/>
                <a:cs typeface="Times New Roman" pitchFamily="18" charset="0"/>
              </a:rPr>
              <a:t> and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600" b="1" i="0" u="none" strike="noStrike" kern="1200" cap="none" spc="-100" normalizeH="0" baseline="0" noProof="0" dirty="0">
              <a:ln w="11430"/>
              <a:gradFill>
                <a:gsLst>
                  <a:gs pos="0">
                    <a:srgbClr val="E40059">
                      <a:tint val="70000"/>
                      <a:satMod val="245000"/>
                    </a:srgbClr>
                  </a:gs>
                  <a:gs pos="75000">
                    <a:srgbClr val="E40059">
                      <a:tint val="90000"/>
                      <a:shade val="60000"/>
                      <a:satMod val="240000"/>
                    </a:srgbClr>
                  </a:gs>
                  <a:gs pos="100000">
                    <a:srgbClr val="E40059">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uLnTx/>
              <a:uFillTx/>
              <a:latin typeface="Times New Roman" pitchFamily="18" charset="0"/>
              <a:ea typeface="+mj-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100" normalizeH="0" baseline="0" noProof="0" dirty="0">
                <a:ln w="11430"/>
                <a:gradFill>
                  <a:gsLst>
                    <a:gs pos="0">
                      <a:srgbClr val="E40059">
                        <a:tint val="70000"/>
                        <a:satMod val="245000"/>
                      </a:srgbClr>
                    </a:gs>
                    <a:gs pos="75000">
                      <a:srgbClr val="E40059">
                        <a:tint val="90000"/>
                        <a:shade val="60000"/>
                        <a:satMod val="240000"/>
                      </a:srgbClr>
                    </a:gs>
                    <a:gs pos="100000">
                      <a:srgbClr val="E40059">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uLnTx/>
                <a:uFillTx/>
                <a:latin typeface="Times New Roman" pitchFamily="18" charset="0"/>
                <a:ea typeface="+mj-ea"/>
                <a:cs typeface="Times New Roman" pitchFamily="18" charset="0"/>
              </a:rPr>
              <a:t>Gel Permission Chromatography (GPC)</a:t>
            </a:r>
            <a:endParaRPr kumimoji="0" lang="en-US" sz="3600" b="1" i="0" u="none" strike="noStrike" kern="1200" cap="none" spc="-100" normalizeH="0" baseline="0" noProof="0" dirty="0">
              <a:ln w="11430"/>
              <a:gradFill>
                <a:gsLst>
                  <a:gs pos="0">
                    <a:srgbClr val="E40059">
                      <a:tint val="70000"/>
                      <a:satMod val="245000"/>
                    </a:srgbClr>
                  </a:gs>
                  <a:gs pos="75000">
                    <a:srgbClr val="E40059">
                      <a:tint val="90000"/>
                      <a:shade val="60000"/>
                      <a:satMod val="240000"/>
                    </a:srgbClr>
                  </a:gs>
                  <a:gs pos="100000">
                    <a:srgbClr val="E40059">
                      <a:tint val="100000"/>
                      <a:shade val="50000"/>
                      <a:satMod val="240000"/>
                    </a:srgbClr>
                  </a:gs>
                </a:gsLst>
                <a:lin ang="5400000"/>
              </a:gradFill>
              <a:effectLst>
                <a:outerShdw blurRad="50800" dist="39000" dir="5460000" algn="tl">
                  <a:srgbClr val="000000">
                    <a:alpha val="38000"/>
                  </a:srgbClr>
                </a:outerShdw>
                <a:reflection blurRad="6350" stA="50000" endA="300" endPos="50000" dist="29997" dir="5400000" sy="-100000" algn="bl" rotWithShape="0"/>
              </a:effectLst>
              <a:uLnTx/>
              <a:uFillTx/>
              <a:latin typeface="Cambria"/>
              <a:ea typeface="+mj-ea"/>
              <a:cs typeface="+mj-cs"/>
            </a:endParaRPr>
          </a:p>
        </p:txBody>
      </p:sp>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93F256C-8080-4028-9A02-29E5C7900D3E}" type="slidenum">
              <a:rPr kumimoji="0" lang="en-US" sz="1800" b="0" i="0" u="none" strike="noStrike" kern="1200" cap="none" spc="0" normalizeH="0" baseline="0" noProof="0" smtClean="0">
                <a:ln>
                  <a:noFill/>
                </a:ln>
                <a:solidFill>
                  <a:srgbClr val="FFFFFF"/>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20</a:t>
            </a:fld>
            <a:endParaRPr kumimoji="0" lang="en-US" sz="1800" b="0" i="0" u="none" strike="noStrike" kern="1200" cap="none" spc="0" normalizeH="0" baseline="0" noProof="0" dirty="0">
              <a:ln>
                <a:noFill/>
              </a:ln>
              <a:solidFill>
                <a:srgbClr val="FFFFFF"/>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515805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6D266598-50A4-4267-B747-AC848808A37C}" type="slidenum">
              <a:rPr kumimoji="0" lang="en-US" sz="1800" b="0" i="0" u="none" strike="noStrike" kern="1200" cap="none" spc="0" normalizeH="0" baseline="0" noProof="0" smtClean="0">
                <a:ln>
                  <a:noFill/>
                </a:ln>
                <a:solidFill>
                  <a:srgbClr val="FFFFFF"/>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en-US" sz="1800" b="0" i="0" u="none" strike="noStrike" kern="120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Content Placeholder 2"/>
          <p:cNvSpPr>
            <a:spLocks noGrp="1"/>
          </p:cNvSpPr>
          <p:nvPr>
            <p:ph sz="half" idx="4294967295"/>
          </p:nvPr>
        </p:nvSpPr>
        <p:spPr>
          <a:xfrm>
            <a:off x="11604" y="374650"/>
            <a:ext cx="8001000" cy="4114800"/>
          </a:xfrm>
        </p:spPr>
        <p:txBody>
          <a:bodyPr rtlCol="0">
            <a:normAutofit fontScale="92500" lnSpcReduction="10000"/>
          </a:bodyPr>
          <a:lstStyle/>
          <a:p>
            <a:pPr algn="just" eaLnBrk="1" fontAlgn="auto" hangingPunct="1">
              <a:spcAft>
                <a:spcPts val="0"/>
              </a:spcAft>
              <a:buClr>
                <a:schemeClr val="accent3">
                  <a:lumMod val="60000"/>
                  <a:lumOff val="40000"/>
                </a:schemeClr>
              </a:buClr>
              <a:buSzPct val="90000"/>
              <a:buFont typeface="Courier New" pitchFamily="49" charset="0"/>
              <a:buChar char="o"/>
              <a:defRPr/>
            </a:pPr>
            <a:r>
              <a:rPr lang="en-US" sz="2600" dirty="0">
                <a:solidFill>
                  <a:srgbClr val="993366"/>
                </a:solidFill>
                <a:latin typeface="Vijaya" pitchFamily="34" charset="0"/>
                <a:cs typeface="Vijaya" pitchFamily="34" charset="0"/>
              </a:rPr>
              <a:t>Small molecules diffuse into the gel pores and their flow through the column is retarded</a:t>
            </a:r>
          </a:p>
          <a:p>
            <a:pPr algn="just" eaLnBrk="1" fontAlgn="auto" hangingPunct="1">
              <a:spcAft>
                <a:spcPts val="0"/>
              </a:spcAft>
              <a:buClr>
                <a:schemeClr val="accent3">
                  <a:lumMod val="60000"/>
                  <a:lumOff val="40000"/>
                </a:schemeClr>
              </a:buClr>
              <a:buSzPct val="90000"/>
              <a:buFont typeface="Courier New" pitchFamily="49" charset="0"/>
              <a:buChar char="o"/>
              <a:defRPr/>
            </a:pPr>
            <a:r>
              <a:rPr lang="en-US" sz="2600" dirty="0">
                <a:solidFill>
                  <a:srgbClr val="993366"/>
                </a:solidFill>
                <a:latin typeface="Vijaya" pitchFamily="34" charset="0"/>
                <a:cs typeface="Vijaya" pitchFamily="34" charset="0"/>
              </a:rPr>
              <a:t>large molecules do not enter the pores and are rapidly eluted in the column's void volume.</a:t>
            </a:r>
          </a:p>
          <a:p>
            <a:pPr algn="just" eaLnBrk="1" fontAlgn="auto" hangingPunct="1">
              <a:spcAft>
                <a:spcPts val="0"/>
              </a:spcAft>
              <a:buClr>
                <a:schemeClr val="accent3">
                  <a:lumMod val="60000"/>
                  <a:lumOff val="40000"/>
                </a:schemeClr>
              </a:buClr>
              <a:buSzPct val="90000"/>
              <a:buFont typeface="Courier New" pitchFamily="49" charset="0"/>
              <a:buChar char="o"/>
              <a:defRPr/>
            </a:pPr>
            <a:r>
              <a:rPr lang="en-US" sz="2600" dirty="0">
                <a:solidFill>
                  <a:srgbClr val="993366"/>
                </a:solidFill>
                <a:latin typeface="Vijaya" pitchFamily="34" charset="0"/>
                <a:cs typeface="Vijaya" pitchFamily="34" charset="0"/>
              </a:rPr>
              <a:t>separation depends on the difference in the ability of various molecules to enter the pores</a:t>
            </a:r>
          </a:p>
          <a:p>
            <a:pPr algn="just" eaLnBrk="1" fontAlgn="auto" hangingPunct="1">
              <a:spcAft>
                <a:spcPts val="0"/>
              </a:spcAft>
              <a:buClr>
                <a:schemeClr val="accent3">
                  <a:lumMod val="60000"/>
                  <a:lumOff val="40000"/>
                </a:schemeClr>
              </a:buClr>
              <a:buSzPct val="90000"/>
              <a:buFont typeface="Courier New" pitchFamily="49" charset="0"/>
              <a:buChar char="o"/>
              <a:defRPr/>
            </a:pPr>
            <a:r>
              <a:rPr lang="en-US" sz="2600" dirty="0">
                <a:solidFill>
                  <a:srgbClr val="993366"/>
                </a:solidFill>
                <a:latin typeface="Vijaya" pitchFamily="34" charset="0"/>
                <a:cs typeface="Vijaya" pitchFamily="34" charset="0"/>
              </a:rPr>
              <a:t>molecules separate based on their size as they pass through the column and are eluted in order of decreasing molecular weight.</a:t>
            </a:r>
          </a:p>
          <a:p>
            <a:pPr algn="just" eaLnBrk="1" fontAlgn="auto" hangingPunct="1">
              <a:spcAft>
                <a:spcPts val="0"/>
              </a:spcAft>
              <a:buClr>
                <a:schemeClr val="accent3">
                  <a:lumMod val="60000"/>
                  <a:lumOff val="40000"/>
                </a:schemeClr>
              </a:buClr>
              <a:buSzPct val="90000"/>
              <a:buFont typeface="Courier New" pitchFamily="49" charset="0"/>
              <a:buChar char="o"/>
              <a:defRPr/>
            </a:pPr>
            <a:r>
              <a:rPr lang="en-US" sz="2600" dirty="0">
                <a:solidFill>
                  <a:srgbClr val="993366"/>
                </a:solidFill>
                <a:latin typeface="Vijaya" pitchFamily="34" charset="0"/>
                <a:cs typeface="Vijaya" pitchFamily="34" charset="0"/>
              </a:rPr>
              <a:t>By varying the degree of cross-linking the gels are optimized for different molecular weight ranges. </a:t>
            </a:r>
          </a:p>
          <a:p>
            <a:pPr algn="just" eaLnBrk="1" fontAlgn="auto" hangingPunct="1">
              <a:spcAft>
                <a:spcPts val="0"/>
              </a:spcAft>
              <a:buClr>
                <a:schemeClr val="accent3">
                  <a:lumMod val="60000"/>
                  <a:lumOff val="40000"/>
                </a:schemeClr>
              </a:buClr>
              <a:buSzPct val="90000"/>
              <a:buFont typeface="Courier New" pitchFamily="49" charset="0"/>
              <a:buChar char="o"/>
              <a:defRPr/>
            </a:pPr>
            <a:r>
              <a:rPr lang="en-US" sz="2600" b="1" dirty="0">
                <a:solidFill>
                  <a:srgbClr val="993366"/>
                </a:solidFill>
                <a:latin typeface="Vijaya" pitchFamily="34" charset="0"/>
                <a:cs typeface="Vijaya" pitchFamily="34" charset="0"/>
              </a:rPr>
              <a:t>Resolution depends on </a:t>
            </a:r>
            <a:r>
              <a:rPr lang="en-US" sz="2600" b="1" dirty="0">
                <a:solidFill>
                  <a:srgbClr val="993366"/>
                </a:solidFill>
                <a:effectLst>
                  <a:outerShdw blurRad="38100" dist="38100" dir="2700000" algn="tl">
                    <a:srgbClr val="000000">
                      <a:alpha val="43137"/>
                    </a:srgbClr>
                  </a:outerShdw>
                </a:effectLst>
                <a:latin typeface="Vijaya" pitchFamily="34" charset="0"/>
                <a:cs typeface="Vijaya" pitchFamily="34" charset="0"/>
              </a:rPr>
              <a:t>particle size</a:t>
            </a:r>
            <a:r>
              <a:rPr lang="en-US" sz="2600" b="1" dirty="0">
                <a:solidFill>
                  <a:srgbClr val="993366"/>
                </a:solidFill>
                <a:latin typeface="Vijaya" pitchFamily="34" charset="0"/>
                <a:cs typeface="Vijaya" pitchFamily="34" charset="0"/>
              </a:rPr>
              <a:t>, </a:t>
            </a:r>
            <a:r>
              <a:rPr lang="en-US" sz="2600" b="1" dirty="0">
                <a:solidFill>
                  <a:srgbClr val="993366"/>
                </a:solidFill>
                <a:effectLst>
                  <a:outerShdw blurRad="38100" dist="38100" dir="2700000" algn="tl">
                    <a:srgbClr val="000000">
                      <a:alpha val="43137"/>
                    </a:srgbClr>
                  </a:outerShdw>
                </a:effectLst>
                <a:latin typeface="Vijaya" pitchFamily="34" charset="0"/>
                <a:cs typeface="Vijaya" pitchFamily="34" charset="0"/>
              </a:rPr>
              <a:t>pore size, flow rate</a:t>
            </a:r>
            <a:r>
              <a:rPr lang="en-US" sz="2600" b="1" dirty="0">
                <a:solidFill>
                  <a:srgbClr val="993366"/>
                </a:solidFill>
                <a:latin typeface="Vijaya" pitchFamily="34" charset="0"/>
                <a:cs typeface="Vijaya" pitchFamily="34" charset="0"/>
              </a:rPr>
              <a:t>, </a:t>
            </a:r>
            <a:r>
              <a:rPr lang="en-US" sz="2600" b="1" dirty="0">
                <a:solidFill>
                  <a:srgbClr val="993366"/>
                </a:solidFill>
                <a:effectLst>
                  <a:outerShdw blurRad="38100" dist="38100" dir="2700000" algn="tl">
                    <a:srgbClr val="000000">
                      <a:alpha val="43137"/>
                    </a:srgbClr>
                  </a:outerShdw>
                </a:effectLst>
                <a:latin typeface="Vijaya" pitchFamily="34" charset="0"/>
                <a:cs typeface="Vijaya" pitchFamily="34" charset="0"/>
              </a:rPr>
              <a:t>column length </a:t>
            </a:r>
            <a:r>
              <a:rPr lang="en-US" sz="2600" b="1" dirty="0">
                <a:solidFill>
                  <a:srgbClr val="993366"/>
                </a:solidFill>
                <a:latin typeface="Vijaya" pitchFamily="34" charset="0"/>
                <a:cs typeface="Vijaya" pitchFamily="34" charset="0"/>
              </a:rPr>
              <a:t>and </a:t>
            </a:r>
            <a:r>
              <a:rPr lang="en-US" sz="2600" b="1" dirty="0">
                <a:solidFill>
                  <a:srgbClr val="993366"/>
                </a:solidFill>
                <a:effectLst>
                  <a:outerShdw blurRad="38100" dist="38100" dir="2700000" algn="tl">
                    <a:srgbClr val="000000">
                      <a:alpha val="43137"/>
                    </a:srgbClr>
                  </a:outerShdw>
                </a:effectLst>
                <a:latin typeface="Vijaya" pitchFamily="34" charset="0"/>
                <a:cs typeface="Vijaya" pitchFamily="34" charset="0"/>
              </a:rPr>
              <a:t>diameter</a:t>
            </a:r>
            <a:r>
              <a:rPr lang="en-US" sz="2600" b="1" dirty="0">
                <a:solidFill>
                  <a:srgbClr val="993366"/>
                </a:solidFill>
                <a:latin typeface="Vijaya" pitchFamily="34" charset="0"/>
                <a:cs typeface="Vijaya" pitchFamily="34" charset="0"/>
              </a:rPr>
              <a:t>, </a:t>
            </a:r>
            <a:r>
              <a:rPr lang="en-US" sz="2600" b="1" dirty="0">
                <a:solidFill>
                  <a:srgbClr val="993366"/>
                </a:solidFill>
                <a:effectLst>
                  <a:outerShdw blurRad="38100" dist="38100" dir="2700000" algn="tl">
                    <a:srgbClr val="000000">
                      <a:alpha val="43137"/>
                    </a:srgbClr>
                  </a:outerShdw>
                </a:effectLst>
                <a:latin typeface="Vijaya" pitchFamily="34" charset="0"/>
                <a:cs typeface="Vijaya" pitchFamily="34" charset="0"/>
              </a:rPr>
              <a:t>and sample volume</a:t>
            </a:r>
            <a:r>
              <a:rPr lang="en-US" sz="2600" b="1" dirty="0">
                <a:solidFill>
                  <a:srgbClr val="993366"/>
                </a:solidFill>
                <a:latin typeface="Vijaya" pitchFamily="34" charset="0"/>
                <a:cs typeface="Vijaya" pitchFamily="34" charset="0"/>
              </a:rPr>
              <a:t>.</a:t>
            </a:r>
          </a:p>
          <a:p>
            <a:pPr algn="just" eaLnBrk="1" fontAlgn="auto" hangingPunct="1">
              <a:spcAft>
                <a:spcPts val="0"/>
              </a:spcAft>
              <a:buClr>
                <a:schemeClr val="accent3">
                  <a:lumMod val="60000"/>
                  <a:lumOff val="40000"/>
                </a:schemeClr>
              </a:buClr>
              <a:buSzPct val="90000"/>
              <a:buFont typeface="Courier New" pitchFamily="49" charset="0"/>
              <a:buChar char="o"/>
              <a:defRPr/>
            </a:pPr>
            <a:endParaRPr lang="en-US" sz="2600" dirty="0">
              <a:solidFill>
                <a:srgbClr val="993366"/>
              </a:solidFill>
              <a:latin typeface="Vijaya" pitchFamily="34" charset="0"/>
              <a:cs typeface="Vijaya" pitchFamily="34" charset="0"/>
            </a:endParaRPr>
          </a:p>
          <a:p>
            <a:pPr algn="just" eaLnBrk="1" fontAlgn="auto" hangingPunct="1">
              <a:spcAft>
                <a:spcPts val="0"/>
              </a:spcAft>
              <a:buClr>
                <a:schemeClr val="accent3">
                  <a:lumMod val="60000"/>
                  <a:lumOff val="40000"/>
                </a:schemeClr>
              </a:buClr>
              <a:buSzPct val="90000"/>
              <a:buFont typeface="Courier New" pitchFamily="49" charset="0"/>
              <a:buChar char="o"/>
              <a:defRPr/>
            </a:pPr>
            <a:endParaRPr lang="en-US" sz="2600" dirty="0">
              <a:solidFill>
                <a:srgbClr val="993366"/>
              </a:solidFill>
              <a:latin typeface="Vijaya" pitchFamily="34" charset="0"/>
              <a:cs typeface="Vijaya" pitchFamily="34" charset="0"/>
            </a:endParaRPr>
          </a:p>
          <a:p>
            <a:pPr algn="just" eaLnBrk="1" fontAlgn="auto" hangingPunct="1">
              <a:spcAft>
                <a:spcPts val="0"/>
              </a:spcAft>
              <a:buClr>
                <a:schemeClr val="accent3">
                  <a:lumMod val="60000"/>
                  <a:lumOff val="40000"/>
                </a:schemeClr>
              </a:buClr>
              <a:buSzPct val="90000"/>
              <a:buFont typeface="Courier New" pitchFamily="49" charset="0"/>
              <a:buChar char="o"/>
              <a:defRPr/>
            </a:pPr>
            <a:endParaRPr lang="en-US" sz="2600" dirty="0">
              <a:solidFill>
                <a:srgbClr val="993366"/>
              </a:solidFill>
              <a:latin typeface="Vijaya" pitchFamily="34" charset="0"/>
              <a:cs typeface="Vijaya" pitchFamily="34" charset="0"/>
            </a:endParaRPr>
          </a:p>
          <a:p>
            <a:pPr marL="114300" indent="0" algn="just" eaLnBrk="1" fontAlgn="auto" hangingPunct="1">
              <a:spcAft>
                <a:spcPts val="0"/>
              </a:spcAft>
              <a:buFont typeface="Arial" charset="0"/>
              <a:buNone/>
              <a:defRPr/>
            </a:pPr>
            <a:endParaRPr lang="en-US" sz="2500" dirty="0"/>
          </a:p>
          <a:p>
            <a:pPr eaLnBrk="1" fontAlgn="auto" hangingPunct="1">
              <a:spcAft>
                <a:spcPts val="0"/>
              </a:spcAft>
              <a:buFont typeface="Arial" pitchFamily="34" charset="0"/>
              <a:buChar char="•"/>
              <a:defRPr/>
            </a:pPr>
            <a:endParaRPr lang="en-US" sz="2500" dirty="0"/>
          </a:p>
        </p:txBody>
      </p:sp>
      <p:sp>
        <p:nvSpPr>
          <p:cNvPr id="4" name="Content Placeholder 3"/>
          <p:cNvSpPr>
            <a:spLocks noGrp="1"/>
          </p:cNvSpPr>
          <p:nvPr>
            <p:ph sz="half" idx="4294967295"/>
          </p:nvPr>
        </p:nvSpPr>
        <p:spPr>
          <a:xfrm>
            <a:off x="0" y="5334000"/>
            <a:ext cx="9144000" cy="1828800"/>
          </a:xfrm>
        </p:spPr>
        <p:txBody>
          <a:bodyPr/>
          <a:lstStyle/>
          <a:p>
            <a:pPr marL="0" indent="0" algn="just" eaLnBrk="1" fontAlgn="auto" hangingPunct="1">
              <a:spcAft>
                <a:spcPts val="0"/>
              </a:spcAft>
              <a:buFont typeface="Arial" pitchFamily="34" charset="0"/>
              <a:buNone/>
              <a:defRPr/>
            </a:pPr>
            <a:r>
              <a:rPr lang="en-US" sz="2400" dirty="0">
                <a:solidFill>
                  <a:srgbClr val="993366"/>
                </a:solidFill>
              </a:rPr>
              <a:t>Common applications</a:t>
            </a:r>
          </a:p>
          <a:p>
            <a:pPr algn="just" eaLnBrk="1" fontAlgn="auto" hangingPunct="1">
              <a:spcAft>
                <a:spcPts val="0"/>
              </a:spcAft>
              <a:buClr>
                <a:schemeClr val="accent3">
                  <a:lumMod val="50000"/>
                </a:schemeClr>
              </a:buClr>
              <a:buSzPct val="90000"/>
              <a:buFont typeface="Times New Roman" pitchFamily="18" charset="0"/>
              <a:buChar char="♠"/>
              <a:defRPr/>
            </a:pPr>
            <a:r>
              <a:rPr lang="en-US" sz="2300" dirty="0">
                <a:solidFill>
                  <a:schemeClr val="accent3">
                    <a:lumMod val="50000"/>
                  </a:schemeClr>
                </a:solidFill>
              </a:rPr>
              <a:t>fractionation and molecular weight determination of proteins, nucleic acid separation, plasmid purification and polysaccharide fractionation.</a:t>
            </a:r>
          </a:p>
          <a:p>
            <a:pPr marL="114300" indent="0">
              <a:buFont typeface="Arial" charset="0"/>
              <a:buNone/>
              <a:defRPr/>
            </a:pPr>
            <a:endParaRPr lang="en-US" dirty="0"/>
          </a:p>
        </p:txBody>
      </p:sp>
      <p:pic>
        <p:nvPicPr>
          <p:cNvPr id="6" name="Picture 2"/>
          <p:cNvPicPr>
            <a:picLocks noChangeAspect="1" noChangeArrowheads="1"/>
          </p:cNvPicPr>
          <p:nvPr/>
        </p:nvPicPr>
        <p:blipFill>
          <a:blip r:embed="rId2"/>
          <a:srcRect l="47916" b="25204"/>
          <a:stretch>
            <a:fillRect/>
          </a:stretch>
        </p:blipFill>
        <p:spPr bwMode="auto">
          <a:xfrm>
            <a:off x="304800" y="673100"/>
            <a:ext cx="3657600" cy="3517900"/>
          </a:xfrm>
          <a:prstGeom prst="rect">
            <a:avLst/>
          </a:prstGeom>
          <a:noFill/>
          <a:ln w="9525">
            <a:noFill/>
            <a:miter lim="800000"/>
            <a:headEnd/>
            <a:tailEnd/>
          </a:ln>
        </p:spPr>
      </p:pic>
      <p:pic>
        <p:nvPicPr>
          <p:cNvPr id="7" name="Picture 2"/>
          <p:cNvPicPr>
            <a:picLocks noChangeAspect="1" noChangeArrowheads="1"/>
          </p:cNvPicPr>
          <p:nvPr/>
        </p:nvPicPr>
        <p:blipFill>
          <a:blip r:embed="rId3"/>
          <a:srcRect t="46468" b="4776"/>
          <a:stretch>
            <a:fillRect/>
          </a:stretch>
        </p:blipFill>
        <p:spPr bwMode="auto">
          <a:xfrm>
            <a:off x="4103688" y="673100"/>
            <a:ext cx="4778375" cy="3517900"/>
          </a:xfrm>
          <a:prstGeom prst="rect">
            <a:avLst/>
          </a:prstGeom>
          <a:noFill/>
          <a:ln w="9525">
            <a:noFill/>
            <a:miter lim="800000"/>
            <a:headEnd/>
            <a:tailEnd/>
          </a:ln>
        </p:spPr>
      </p:pic>
    </p:spTree>
    <p:extLst>
      <p:ext uri="{BB962C8B-B14F-4D97-AF65-F5344CB8AC3E}">
        <p14:creationId xmlns:p14="http://schemas.microsoft.com/office/powerpoint/2010/main" val="3395129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0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10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1000"/>
                                        <p:tgtEl>
                                          <p:spTgt spid="3">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1000"/>
                                        <p:tgtEl>
                                          <p:spTgt spid="3">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1000"/>
                                        <p:tgtEl>
                                          <p:spTgt spid="3">
                                            <p:txEl>
                                              <p:pRg st="4" end="4"/>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1000"/>
                                        <p:tgtEl>
                                          <p:spTgt spid="3">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xit" presetSubtype="10" fill="hold" grpId="1" nodeType="clickEffect">
                                  <p:stCondLst>
                                    <p:cond delay="500"/>
                                  </p:stCondLst>
                                  <p:childTnLst>
                                    <p:animEffect transition="out" filter="randombar(horizontal)">
                                      <p:cBhvr>
                                        <p:cTn id="26" dur="500"/>
                                        <p:tgtEl>
                                          <p:spTgt spid="3">
                                            <p:txEl>
                                              <p:pRg st="0" end="0"/>
                                            </p:txEl>
                                          </p:spTgt>
                                        </p:tgtEl>
                                      </p:cBhvr>
                                    </p:animEffect>
                                    <p:set>
                                      <p:cBhvr>
                                        <p:cTn id="27" dur="1" fill="hold">
                                          <p:stCondLst>
                                            <p:cond delay="499"/>
                                          </p:stCondLst>
                                        </p:cTn>
                                        <p:tgtEl>
                                          <p:spTgt spid="3">
                                            <p:txEl>
                                              <p:pRg st="0" end="0"/>
                                            </p:txEl>
                                          </p:spTgt>
                                        </p:tgtEl>
                                        <p:attrNameLst>
                                          <p:attrName>style.visibility</p:attrName>
                                        </p:attrNameLst>
                                      </p:cBhvr>
                                      <p:to>
                                        <p:strVal val="hidden"/>
                                      </p:to>
                                    </p:set>
                                  </p:childTnLst>
                                </p:cTn>
                              </p:par>
                              <p:par>
                                <p:cTn id="28" presetID="14" presetClass="exit" presetSubtype="10" fill="hold" grpId="1" nodeType="withEffect">
                                  <p:stCondLst>
                                    <p:cond delay="500"/>
                                  </p:stCondLst>
                                  <p:childTnLst>
                                    <p:animEffect transition="out" filter="randombar(horizontal)">
                                      <p:cBhvr>
                                        <p:cTn id="29" dur="500"/>
                                        <p:tgtEl>
                                          <p:spTgt spid="3">
                                            <p:txEl>
                                              <p:pRg st="1" end="1"/>
                                            </p:txEl>
                                          </p:spTgt>
                                        </p:tgtEl>
                                      </p:cBhvr>
                                    </p:animEffect>
                                    <p:set>
                                      <p:cBhvr>
                                        <p:cTn id="30" dur="1" fill="hold">
                                          <p:stCondLst>
                                            <p:cond delay="499"/>
                                          </p:stCondLst>
                                        </p:cTn>
                                        <p:tgtEl>
                                          <p:spTgt spid="3">
                                            <p:txEl>
                                              <p:pRg st="1" end="1"/>
                                            </p:txEl>
                                          </p:spTgt>
                                        </p:tgtEl>
                                        <p:attrNameLst>
                                          <p:attrName>style.visibility</p:attrName>
                                        </p:attrNameLst>
                                      </p:cBhvr>
                                      <p:to>
                                        <p:strVal val="hidden"/>
                                      </p:to>
                                    </p:set>
                                  </p:childTnLst>
                                </p:cTn>
                              </p:par>
                              <p:par>
                                <p:cTn id="31" presetID="14" presetClass="exit" presetSubtype="10" fill="hold" grpId="1" nodeType="withEffect">
                                  <p:stCondLst>
                                    <p:cond delay="500"/>
                                  </p:stCondLst>
                                  <p:childTnLst>
                                    <p:animEffect transition="out" filter="randombar(horizontal)">
                                      <p:cBhvr>
                                        <p:cTn id="32" dur="500"/>
                                        <p:tgtEl>
                                          <p:spTgt spid="3">
                                            <p:txEl>
                                              <p:pRg st="2" end="2"/>
                                            </p:txEl>
                                          </p:spTgt>
                                        </p:tgtEl>
                                      </p:cBhvr>
                                    </p:animEffect>
                                    <p:set>
                                      <p:cBhvr>
                                        <p:cTn id="33" dur="1" fill="hold">
                                          <p:stCondLst>
                                            <p:cond delay="499"/>
                                          </p:stCondLst>
                                        </p:cTn>
                                        <p:tgtEl>
                                          <p:spTgt spid="3">
                                            <p:txEl>
                                              <p:pRg st="2" end="2"/>
                                            </p:txEl>
                                          </p:spTgt>
                                        </p:tgtEl>
                                        <p:attrNameLst>
                                          <p:attrName>style.visibility</p:attrName>
                                        </p:attrNameLst>
                                      </p:cBhvr>
                                      <p:to>
                                        <p:strVal val="hidden"/>
                                      </p:to>
                                    </p:set>
                                  </p:childTnLst>
                                </p:cTn>
                              </p:par>
                              <p:par>
                                <p:cTn id="34" presetID="14" presetClass="exit" presetSubtype="10" fill="hold" grpId="1" nodeType="withEffect">
                                  <p:stCondLst>
                                    <p:cond delay="500"/>
                                  </p:stCondLst>
                                  <p:childTnLst>
                                    <p:animEffect transition="out" filter="randombar(horizontal)">
                                      <p:cBhvr>
                                        <p:cTn id="35" dur="500"/>
                                        <p:tgtEl>
                                          <p:spTgt spid="3">
                                            <p:txEl>
                                              <p:pRg st="3" end="3"/>
                                            </p:txEl>
                                          </p:spTgt>
                                        </p:tgtEl>
                                      </p:cBhvr>
                                    </p:animEffect>
                                    <p:set>
                                      <p:cBhvr>
                                        <p:cTn id="36" dur="1" fill="hold">
                                          <p:stCondLst>
                                            <p:cond delay="499"/>
                                          </p:stCondLst>
                                        </p:cTn>
                                        <p:tgtEl>
                                          <p:spTgt spid="3">
                                            <p:txEl>
                                              <p:pRg st="3" end="3"/>
                                            </p:txEl>
                                          </p:spTgt>
                                        </p:tgtEl>
                                        <p:attrNameLst>
                                          <p:attrName>style.visibility</p:attrName>
                                        </p:attrNameLst>
                                      </p:cBhvr>
                                      <p:to>
                                        <p:strVal val="hidden"/>
                                      </p:to>
                                    </p:set>
                                  </p:childTnLst>
                                </p:cTn>
                              </p:par>
                              <p:par>
                                <p:cTn id="37" presetID="14" presetClass="exit" presetSubtype="10" fill="hold" grpId="1" nodeType="withEffect">
                                  <p:stCondLst>
                                    <p:cond delay="500"/>
                                  </p:stCondLst>
                                  <p:childTnLst>
                                    <p:animEffect transition="out" filter="randombar(horizontal)">
                                      <p:cBhvr>
                                        <p:cTn id="38" dur="500"/>
                                        <p:tgtEl>
                                          <p:spTgt spid="3">
                                            <p:txEl>
                                              <p:pRg st="4" end="4"/>
                                            </p:txEl>
                                          </p:spTgt>
                                        </p:tgtEl>
                                      </p:cBhvr>
                                    </p:animEffect>
                                    <p:set>
                                      <p:cBhvr>
                                        <p:cTn id="39" dur="1" fill="hold">
                                          <p:stCondLst>
                                            <p:cond delay="499"/>
                                          </p:stCondLst>
                                        </p:cTn>
                                        <p:tgtEl>
                                          <p:spTgt spid="3">
                                            <p:txEl>
                                              <p:pRg st="4" end="4"/>
                                            </p:txEl>
                                          </p:spTgt>
                                        </p:tgtEl>
                                        <p:attrNameLst>
                                          <p:attrName>style.visibility</p:attrName>
                                        </p:attrNameLst>
                                      </p:cBhvr>
                                      <p:to>
                                        <p:strVal val="hidden"/>
                                      </p:to>
                                    </p:set>
                                  </p:childTnLst>
                                </p:cTn>
                              </p:par>
                              <p:par>
                                <p:cTn id="40" presetID="14" presetClass="exit" presetSubtype="10" fill="hold" grpId="1" nodeType="withEffect">
                                  <p:stCondLst>
                                    <p:cond delay="500"/>
                                  </p:stCondLst>
                                  <p:childTnLst>
                                    <p:animEffect transition="out" filter="randombar(horizontal)">
                                      <p:cBhvr>
                                        <p:cTn id="41" dur="500"/>
                                        <p:tgtEl>
                                          <p:spTgt spid="3">
                                            <p:txEl>
                                              <p:pRg st="5" end="5"/>
                                            </p:txEl>
                                          </p:spTgt>
                                        </p:tgtEl>
                                      </p:cBhvr>
                                    </p:animEffect>
                                    <p:set>
                                      <p:cBhvr>
                                        <p:cTn id="42" dur="1" fill="hold">
                                          <p:stCondLst>
                                            <p:cond delay="499"/>
                                          </p:stCondLst>
                                        </p:cTn>
                                        <p:tgtEl>
                                          <p:spTgt spid="3">
                                            <p:txEl>
                                              <p:pRg st="5" end="5"/>
                                            </p:txEl>
                                          </p:spTgt>
                                        </p:tgtEl>
                                        <p:attrNameLst>
                                          <p:attrName>style.visibility</p:attrName>
                                        </p:attrNameLst>
                                      </p:cBhvr>
                                      <p:to>
                                        <p:strVal val="hidden"/>
                                      </p:to>
                                    </p:set>
                                  </p:childTnLst>
                                </p:cTn>
                              </p:par>
                              <p:par>
                                <p:cTn id="43" presetID="16" presetClass="entr" presetSubtype="21" fill="hold" nodeType="withEffect">
                                  <p:stCondLst>
                                    <p:cond delay="150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750"/>
                                        <p:tgtEl>
                                          <p:spTgt spid="6"/>
                                        </p:tgtEl>
                                      </p:cBhvr>
                                    </p:animEffect>
                                  </p:childTnLst>
                                </p:cTn>
                              </p:par>
                            </p:childTnLst>
                          </p:cTn>
                        </p:par>
                        <p:par>
                          <p:cTn id="46" fill="hold" nodeType="afterGroup">
                            <p:stCondLst>
                              <p:cond delay="2250"/>
                            </p:stCondLst>
                            <p:childTnLst>
                              <p:par>
                                <p:cTn id="47" presetID="16" presetClass="entr" presetSubtype="21"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750"/>
                                        <p:tgtEl>
                                          <p:spTgt spid="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1000"/>
                                        <p:tgtEl>
                                          <p:spTgt spid="4">
                                            <p:txEl>
                                              <p:pRg st="0" end="0"/>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A0F528C-B822-4474-9A6A-A5DE175BD118}" type="slidenum">
              <a:rPr kumimoji="0" lang="en-US" sz="1800" b="0" i="0" u="none" strike="noStrike" kern="1200" cap="none" spc="0" normalizeH="0" baseline="0" noProof="0" smtClean="0">
                <a:ln>
                  <a:noFill/>
                </a:ln>
                <a:solidFill>
                  <a:srgbClr val="FFFFFF"/>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en-US" sz="1800" b="0" i="0" u="none" strike="noStrike" kern="1200" cap="none" spc="0" normalizeH="0" baseline="0" noProof="0" dirty="0">
              <a:ln>
                <a:noFill/>
              </a:ln>
              <a:solidFill>
                <a:srgbClr val="FFFFFF"/>
              </a:solidFill>
              <a:effectLst/>
              <a:uLnTx/>
              <a:uFillTx/>
              <a:latin typeface="Calibri" pitchFamily="34" charset="0"/>
              <a:ea typeface="+mn-ea"/>
              <a:cs typeface="Arial" charset="0"/>
            </a:endParaRPr>
          </a:p>
        </p:txBody>
      </p:sp>
      <p:pic>
        <p:nvPicPr>
          <p:cNvPr id="11" name="Content Placeholder 10"/>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894263" y="4191000"/>
            <a:ext cx="4249737" cy="2935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0"/>
            <a:ext cx="539115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800" y="381000"/>
            <a:ext cx="220028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1. Group separations:</a:t>
            </a:r>
          </a:p>
        </p:txBody>
      </p:sp>
      <p:sp>
        <p:nvSpPr>
          <p:cNvPr id="5" name="Rectangle 4"/>
          <p:cNvSpPr/>
          <p:nvPr/>
        </p:nvSpPr>
        <p:spPr>
          <a:xfrm>
            <a:off x="0" y="1263650"/>
            <a:ext cx="1752600"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itchFamily="34" charset="0"/>
                <a:ea typeface="+mn-ea"/>
                <a:cs typeface="Arial" charset="0"/>
              </a:rPr>
              <a:t>Sephadex</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 G-10,</a:t>
            </a:r>
            <a:r>
              <a:rPr kumimoji="0" lang="fa-IR" sz="1800" b="0" i="0" u="none" strike="noStrike" kern="1200" cap="none" spc="0" normalizeH="0" baseline="0" noProof="0" dirty="0">
                <a:ln>
                  <a:noFill/>
                </a:ln>
                <a:solidFill>
                  <a:prstClr val="black"/>
                </a:solidFill>
                <a:effectLst/>
                <a:uLnTx/>
                <a:uFillTx/>
                <a:latin typeface="Calibri" pitchFamily="34" charset="0"/>
                <a:ea typeface="+mn-ea"/>
                <a:cs typeface="Arial" charset="0"/>
              </a:rPr>
              <a:t>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G-25, and G-50 are used for group separations.</a:t>
            </a:r>
          </a:p>
        </p:txBody>
      </p:sp>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8" y="2743200"/>
            <a:ext cx="81248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6097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382000" cy="425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278884"/>
            <a:ext cx="495744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 </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High-resolution fractionation of biomolecules:</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p:cNvSpPr/>
          <p:nvPr/>
        </p:nvSpPr>
        <p:spPr>
          <a:xfrm>
            <a:off x="228600" y="5181600"/>
            <a:ext cx="88392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For group separations, use sample volumes up to 30% of the total column volume.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Arial" charset="0"/>
              </a:rPr>
              <a:t>For high-resolution fractionation, a sample volume from 0.5% to 4% of the total column volume is recommended, depending on the type of medium used.</a:t>
            </a:r>
          </a:p>
        </p:txBody>
      </p:sp>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C93F256C-8080-4028-9A02-29E5C7900D3E}" type="slidenum">
              <a:rPr kumimoji="0" lang="en-US" sz="1800" b="0" i="0" u="none" strike="noStrike" kern="1200" cap="none" spc="0" normalizeH="0" baseline="0" noProof="0" smtClean="0">
                <a:ln>
                  <a:noFill/>
                </a:ln>
                <a:solidFill>
                  <a:srgbClr val="FFFFFF"/>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0" lang="en-US" sz="1800" b="0" i="0" u="none" strike="noStrike" kern="1200" cap="none" spc="0" normalizeH="0" baseline="0" noProof="0" dirty="0">
              <a:ln>
                <a:noFill/>
              </a:ln>
              <a:solidFill>
                <a:srgbClr val="FFFFFF"/>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590831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6D266598-50A4-4267-B747-AC848808A37C}" type="slidenum">
              <a:rPr lang="en-US" smtClean="0"/>
              <a:pPr>
                <a:defRPr/>
              </a:pPr>
              <a:t>24</a:t>
            </a:fld>
            <a:endParaRPr lang="en-US" dirty="0"/>
          </a:p>
        </p:txBody>
      </p:sp>
      <p:sp>
        <p:nvSpPr>
          <p:cNvPr id="4" name="Title 3"/>
          <p:cNvSpPr>
            <a:spLocks noGrp="1"/>
          </p:cNvSpPr>
          <p:nvPr>
            <p:ph type="title" idx="4294967295"/>
          </p:nvPr>
        </p:nvSpPr>
        <p:spPr>
          <a:xfrm>
            <a:off x="0" y="-152400"/>
            <a:ext cx="8458200" cy="1143000"/>
          </a:xfrm>
          <a:prstGeom prst="rect">
            <a:avLst/>
          </a:prstGeo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l" rtl="0">
              <a:lnSpc>
                <a:spcPct val="150000"/>
              </a:lnSpc>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60000" dist="29997" dir="5400000" sy="-100000" algn="bl" rotWithShape="0"/>
                </a:effectLst>
                <a:latin typeface="Times New Roman" pitchFamily="18" charset="0"/>
                <a:cs typeface="Times New Roman" pitchFamily="18" charset="0"/>
              </a:rPr>
              <a:t>Ion Exchange Chromatography (IEC):</a:t>
            </a:r>
          </a:p>
        </p:txBody>
      </p:sp>
      <p:sp>
        <p:nvSpPr>
          <p:cNvPr id="3" name="Content Placeholder 2"/>
          <p:cNvSpPr>
            <a:spLocks noGrp="1"/>
          </p:cNvSpPr>
          <p:nvPr>
            <p:ph sz="half" idx="4294967295"/>
          </p:nvPr>
        </p:nvSpPr>
        <p:spPr>
          <a:xfrm>
            <a:off x="0" y="1423988"/>
            <a:ext cx="4191000" cy="4591050"/>
          </a:xfrm>
        </p:spPr>
        <p:txBody>
          <a:bodyPr anchor="ctr">
            <a:normAutofit fontScale="925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lgn="just">
              <a:lnSpc>
                <a:spcPct val="170000"/>
              </a:lnSpc>
              <a:buNone/>
            </a:pPr>
            <a:r>
              <a:rPr lang="en-US" b="1" dirty="0">
                <a:ln/>
                <a:solidFill>
                  <a:schemeClr val="accent3"/>
                </a:solidFill>
                <a:latin typeface="Times New Roman" pitchFamily="18" charset="0"/>
                <a:cs typeface="Times New Roman" pitchFamily="18" charset="0"/>
              </a:rPr>
              <a:t>The column contains charged groups that can bind sample ions of opposite charge, and the mobile phase is usually an aqueous solution of a salt plus buffer; IEC is useful for separating </a:t>
            </a:r>
            <a:r>
              <a:rPr lang="en-US" b="1" dirty="0" err="1">
                <a:ln/>
                <a:solidFill>
                  <a:schemeClr val="accent3"/>
                </a:solidFill>
                <a:latin typeface="Times New Roman" pitchFamily="18" charset="0"/>
                <a:cs typeface="Times New Roman" pitchFamily="18" charset="0"/>
              </a:rPr>
              <a:t>ionizable</a:t>
            </a:r>
            <a:r>
              <a:rPr lang="en-US" b="1" dirty="0">
                <a:ln/>
                <a:solidFill>
                  <a:schemeClr val="accent3"/>
                </a:solidFill>
                <a:latin typeface="Times New Roman" pitchFamily="18" charset="0"/>
                <a:cs typeface="Times New Roman" pitchFamily="18" charset="0"/>
              </a:rPr>
              <a:t> samples such as acids or bases, and especially for the separation of large biomolecules (e.g., proteins and nucleic acids).</a:t>
            </a:r>
          </a:p>
        </p:txBody>
      </p:sp>
      <p:pic>
        <p:nvPicPr>
          <p:cNvPr id="6" name="Content Placeholder 5"/>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5129213" y="1600200"/>
            <a:ext cx="4014787"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143498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0" y="457200"/>
            <a:ext cx="6629400" cy="639763"/>
          </a:xfrm>
        </p:spPr>
        <p:txBody>
          <a:bodyPr/>
          <a:lstStyle/>
          <a:p>
            <a:pPr eaLnBrk="1" fontAlgn="auto" hangingPunct="1">
              <a:spcAft>
                <a:spcPts val="0"/>
              </a:spcAft>
              <a:defRPr/>
            </a:pPr>
            <a:r>
              <a:rPr lang="en-US" sz="3400" b="1" spc="0" dirty="0">
                <a:ln w="1905"/>
                <a:solidFill>
                  <a:srgbClr val="003300"/>
                </a:solidFill>
                <a:effectLst>
                  <a:outerShdw blurRad="38100" dist="38100" dir="2700000" algn="tl">
                    <a:srgbClr val="000000">
                      <a:alpha val="43137"/>
                    </a:srgbClr>
                  </a:outerShdw>
                </a:effectLst>
              </a:rPr>
              <a:t>Ion exchange chromatography</a:t>
            </a:r>
          </a:p>
        </p:txBody>
      </p:sp>
      <p:sp>
        <p:nvSpPr>
          <p:cNvPr id="3" name="Content Placeholder 2"/>
          <p:cNvSpPr>
            <a:spLocks noGrp="1"/>
          </p:cNvSpPr>
          <p:nvPr>
            <p:ph sz="half" idx="4294967295"/>
          </p:nvPr>
        </p:nvSpPr>
        <p:spPr>
          <a:xfrm>
            <a:off x="0" y="1828800"/>
            <a:ext cx="8229600" cy="2514600"/>
          </a:xfrm>
        </p:spPr>
        <p:txBody>
          <a:bodyPr rtlCol="0">
            <a:normAutofit lnSpcReduction="10000"/>
          </a:bodyPr>
          <a:lstStyle/>
          <a:p>
            <a:pPr algn="just" eaLnBrk="1" fontAlgn="auto" hangingPunct="1">
              <a:spcAft>
                <a:spcPts val="0"/>
              </a:spcAft>
              <a:buSzPct val="90000"/>
              <a:buFont typeface="Arial" charset="0"/>
              <a:buBlip>
                <a:blip r:embed="rId2"/>
              </a:buBlip>
              <a:defRPr/>
            </a:pPr>
            <a:r>
              <a:rPr lang="en-US" sz="2400" dirty="0">
                <a:solidFill>
                  <a:schemeClr val="accent2">
                    <a:lumMod val="75000"/>
                  </a:schemeClr>
                </a:solidFill>
              </a:rPr>
              <a:t>Separates compounds based on their </a:t>
            </a:r>
            <a:r>
              <a:rPr lang="en-US" sz="2400" b="1" i="1" dirty="0">
                <a:solidFill>
                  <a:schemeClr val="accent2">
                    <a:lumMod val="75000"/>
                  </a:schemeClr>
                </a:solidFill>
                <a:effectLst>
                  <a:outerShdw blurRad="38100" dist="38100" dir="2700000" algn="tl">
                    <a:srgbClr val="000000">
                      <a:alpha val="43137"/>
                    </a:srgbClr>
                  </a:outerShdw>
                </a:effectLst>
              </a:rPr>
              <a:t>net charges</a:t>
            </a:r>
          </a:p>
          <a:p>
            <a:pPr algn="just" eaLnBrk="1" fontAlgn="auto" hangingPunct="1">
              <a:spcAft>
                <a:spcPts val="0"/>
              </a:spcAft>
              <a:buSzPct val="90000"/>
              <a:buFont typeface="Arial" charset="0"/>
              <a:buBlip>
                <a:blip r:embed="rId2"/>
              </a:buBlip>
              <a:defRPr/>
            </a:pPr>
            <a:r>
              <a:rPr lang="en-US" sz="2400" dirty="0">
                <a:solidFill>
                  <a:schemeClr val="accent2">
                    <a:lumMod val="75000"/>
                  </a:schemeClr>
                </a:solidFill>
              </a:rPr>
              <a:t>Negatively or positively charged functional groups are covalently bound to a solid support</a:t>
            </a:r>
          </a:p>
          <a:p>
            <a:pPr algn="just" eaLnBrk="1" fontAlgn="auto" hangingPunct="1">
              <a:spcAft>
                <a:spcPts val="0"/>
              </a:spcAft>
              <a:buSzPct val="90000"/>
              <a:buFont typeface="Arial" charset="0"/>
              <a:buBlip>
                <a:blip r:embed="rId2"/>
              </a:buBlip>
              <a:defRPr/>
            </a:pPr>
            <a:r>
              <a:rPr lang="en-US" sz="2400" dirty="0">
                <a:solidFill>
                  <a:schemeClr val="accent2">
                    <a:lumMod val="75000"/>
                  </a:schemeClr>
                </a:solidFill>
              </a:rPr>
              <a:t>type of charged group one choses depends on the net charge of the protein which in turn depends on the pH</a:t>
            </a:r>
          </a:p>
          <a:p>
            <a:pPr algn="just" eaLnBrk="1" fontAlgn="auto" hangingPunct="1">
              <a:spcAft>
                <a:spcPts val="0"/>
              </a:spcAft>
              <a:buSzPct val="90000"/>
              <a:buFont typeface="Arial" charset="0"/>
              <a:buBlip>
                <a:blip r:embed="rId2"/>
              </a:buBlip>
              <a:defRPr/>
            </a:pPr>
            <a:r>
              <a:rPr lang="en-US" sz="2400" dirty="0">
                <a:solidFill>
                  <a:schemeClr val="accent2">
                    <a:lumMod val="75000"/>
                  </a:schemeClr>
                </a:solidFill>
              </a:rPr>
              <a:t>IEC is the most commonly used technique today for the separation of macromolecules</a:t>
            </a:r>
          </a:p>
          <a:p>
            <a:pPr marL="114300" indent="0" algn="just" eaLnBrk="1" fontAlgn="auto" hangingPunct="1">
              <a:spcAft>
                <a:spcPts val="0"/>
              </a:spcAft>
              <a:buSzPct val="90000"/>
              <a:buFont typeface="Arial" charset="0"/>
              <a:buNone/>
              <a:defRPr/>
            </a:pPr>
            <a:endParaRPr lang="en-US" sz="2500" dirty="0">
              <a:solidFill>
                <a:schemeClr val="accent2">
                  <a:lumMod val="75000"/>
                </a:schemeClr>
              </a:solidFill>
            </a:endParaRPr>
          </a:p>
          <a:p>
            <a:pPr algn="just" eaLnBrk="1" fontAlgn="auto" hangingPunct="1">
              <a:spcAft>
                <a:spcPts val="0"/>
              </a:spcAft>
              <a:buSzPct val="90000"/>
              <a:buFont typeface="Arial" charset="0"/>
              <a:buBlip>
                <a:blip r:embed="rId2"/>
              </a:buBlip>
              <a:defRPr/>
            </a:pPr>
            <a:endParaRPr lang="en-US" sz="2500" b="1" i="1" dirty="0">
              <a:solidFill>
                <a:schemeClr val="accent2">
                  <a:lumMod val="75000"/>
                </a:schemeClr>
              </a:solidFill>
              <a:effectLst>
                <a:outerShdw blurRad="38100" dist="38100" dir="2700000" algn="tl">
                  <a:srgbClr val="000000">
                    <a:alpha val="43137"/>
                  </a:srgbClr>
                </a:outerShdw>
              </a:effectLst>
            </a:endParaRPr>
          </a:p>
          <a:p>
            <a:pPr marL="0" indent="0" algn="just" eaLnBrk="1" fontAlgn="auto" hangingPunct="1">
              <a:spcAft>
                <a:spcPts val="0"/>
              </a:spcAft>
              <a:buFont typeface="Arial" pitchFamily="34" charset="0"/>
              <a:buNone/>
              <a:defRPr/>
            </a:pPr>
            <a:endParaRPr lang="en-US" sz="2500" dirty="0"/>
          </a:p>
        </p:txBody>
      </p:sp>
      <p:sp>
        <p:nvSpPr>
          <p:cNvPr id="2" name="Content Placeholder 1"/>
          <p:cNvSpPr>
            <a:spLocks noGrp="1"/>
          </p:cNvSpPr>
          <p:nvPr>
            <p:ph sz="half" idx="4294967295"/>
          </p:nvPr>
        </p:nvSpPr>
        <p:spPr>
          <a:xfrm>
            <a:off x="0" y="2057400"/>
            <a:ext cx="8132763" cy="2971800"/>
          </a:xfrm>
        </p:spPr>
        <p:txBody>
          <a:bodyPr/>
          <a:lstStyle/>
          <a:p>
            <a:pPr marL="0" indent="0" algn="just" eaLnBrk="1" fontAlgn="auto" hangingPunct="1">
              <a:spcAft>
                <a:spcPts val="0"/>
              </a:spcAft>
              <a:buFont typeface="Arial" pitchFamily="34" charset="0"/>
              <a:buNone/>
              <a:defRPr/>
            </a:pPr>
            <a:r>
              <a:rPr lang="en-US" sz="2200" dirty="0">
                <a:solidFill>
                  <a:srgbClr val="003300"/>
                </a:solidFill>
              </a:rPr>
              <a:t>1.  Equilibration of the ion </a:t>
            </a:r>
            <a:r>
              <a:rPr lang="en-US" sz="2200" dirty="0" err="1">
                <a:solidFill>
                  <a:srgbClr val="003300"/>
                </a:solidFill>
              </a:rPr>
              <a:t>exhanger</a:t>
            </a:r>
            <a:r>
              <a:rPr lang="en-US" sz="2200" dirty="0">
                <a:solidFill>
                  <a:srgbClr val="003300"/>
                </a:solidFill>
              </a:rPr>
              <a:t> in a buffer in such a way that the molecule(s) of interest will bind in a desirable way. </a:t>
            </a:r>
          </a:p>
          <a:p>
            <a:pPr marL="0" indent="0" algn="just" eaLnBrk="1" fontAlgn="auto" hangingPunct="1">
              <a:spcAft>
                <a:spcPts val="0"/>
              </a:spcAft>
              <a:buFont typeface="Arial" pitchFamily="34" charset="0"/>
              <a:buNone/>
              <a:defRPr/>
            </a:pPr>
            <a:r>
              <a:rPr lang="en-US" sz="2200" dirty="0">
                <a:solidFill>
                  <a:srgbClr val="003300"/>
                </a:solidFill>
              </a:rPr>
              <a:t>2.a) Solute molecules carrying the appropriate charge are bound reversibly to the gel.</a:t>
            </a:r>
          </a:p>
          <a:p>
            <a:pPr marL="0" indent="0" algn="just" eaLnBrk="1" fontAlgn="auto" hangingPunct="1">
              <a:spcAft>
                <a:spcPts val="0"/>
              </a:spcAft>
              <a:buFont typeface="Arial" pitchFamily="34" charset="0"/>
              <a:buNone/>
              <a:defRPr/>
            </a:pPr>
            <a:r>
              <a:rPr lang="en-US" sz="2200" dirty="0">
                <a:solidFill>
                  <a:srgbClr val="003300"/>
                </a:solidFill>
              </a:rPr>
              <a:t>b) Unbound substances are washed out with the starting buffer. </a:t>
            </a:r>
          </a:p>
          <a:p>
            <a:pPr marL="0" indent="0" algn="just" eaLnBrk="1" fontAlgn="auto" hangingPunct="1">
              <a:spcAft>
                <a:spcPts val="0"/>
              </a:spcAft>
              <a:buFont typeface="Arial" pitchFamily="34" charset="0"/>
              <a:buNone/>
              <a:defRPr/>
            </a:pPr>
            <a:r>
              <a:rPr lang="en-US" sz="2200" dirty="0">
                <a:solidFill>
                  <a:srgbClr val="003300"/>
                </a:solidFill>
              </a:rPr>
              <a:t>3.  Elution with a gradient of e.g. </a:t>
            </a:r>
            <a:r>
              <a:rPr lang="en-US" sz="2200" dirty="0" err="1">
                <a:solidFill>
                  <a:srgbClr val="003300"/>
                </a:solidFill>
              </a:rPr>
              <a:t>NaCl</a:t>
            </a:r>
            <a:r>
              <a:rPr lang="en-US" sz="2200" dirty="0">
                <a:solidFill>
                  <a:srgbClr val="003300"/>
                </a:solidFill>
              </a:rPr>
              <a:t>  </a:t>
            </a:r>
          </a:p>
          <a:p>
            <a:pPr marL="0" indent="0" algn="just" eaLnBrk="1" fontAlgn="auto" hangingPunct="1">
              <a:spcAft>
                <a:spcPts val="0"/>
              </a:spcAft>
              <a:buFont typeface="Arial" pitchFamily="34" charset="0"/>
              <a:buNone/>
              <a:defRPr/>
            </a:pPr>
            <a:r>
              <a:rPr lang="en-US" sz="2200" dirty="0">
                <a:solidFill>
                  <a:srgbClr val="003300"/>
                </a:solidFill>
              </a:rPr>
              <a:t>4.  Substances that are very tightly bound are washed out with a concentrated salt solution </a:t>
            </a:r>
          </a:p>
          <a:p>
            <a:pPr>
              <a:defRPr/>
            </a:pPr>
            <a:endParaRPr lang="en-US" dirty="0"/>
          </a:p>
        </p:txBody>
      </p:sp>
      <p:pic>
        <p:nvPicPr>
          <p:cNvPr id="5122" name="Picture 2"/>
          <p:cNvPicPr>
            <a:picLocks noChangeAspect="1" noChangeArrowheads="1"/>
          </p:cNvPicPr>
          <p:nvPr/>
        </p:nvPicPr>
        <p:blipFill>
          <a:blip r:embed="rId3"/>
          <a:srcRect/>
          <a:stretch>
            <a:fillRect/>
          </a:stretch>
        </p:blipFill>
        <p:spPr bwMode="auto">
          <a:xfrm>
            <a:off x="7124700" y="-98425"/>
            <a:ext cx="1295400" cy="2133601"/>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rotWithShape="1">
          <a:blip r:embed="rId4"/>
          <a:srcRect r="2269" b="53861"/>
          <a:stretch/>
        </p:blipFill>
        <p:spPr bwMode="auto">
          <a:xfrm>
            <a:off x="3382963" y="2046288"/>
            <a:ext cx="5051425" cy="3411537"/>
          </a:xfrm>
          <a:prstGeom prst="rect">
            <a:avLst/>
          </a:prstGeom>
          <a:noFill/>
          <a:ln>
            <a:solidFill>
              <a:schemeClr val="bg2">
                <a:lumMod val="75000"/>
              </a:schemeClr>
            </a:solidFill>
          </a:ln>
        </p:spPr>
      </p:pic>
      <p:pic>
        <p:nvPicPr>
          <p:cNvPr id="10" name="Picture 2"/>
          <p:cNvPicPr>
            <a:picLocks noChangeAspect="1" noChangeArrowheads="1"/>
          </p:cNvPicPr>
          <p:nvPr/>
        </p:nvPicPr>
        <p:blipFill rotWithShape="1">
          <a:blip r:embed="rId5"/>
          <a:srcRect r="52258" b="23474"/>
          <a:stretch/>
        </p:blipFill>
        <p:spPr bwMode="auto">
          <a:xfrm>
            <a:off x="80963" y="2046288"/>
            <a:ext cx="3287712" cy="3411537"/>
          </a:xfrm>
          <a:prstGeom prst="rect">
            <a:avLst/>
          </a:prstGeom>
          <a:noFill/>
          <a:ln>
            <a:solidFill>
              <a:schemeClr val="bg2">
                <a:lumMod val="75000"/>
              </a:schemeClr>
            </a:solidFill>
          </a:ln>
        </p:spPr>
      </p:pic>
    </p:spTree>
    <p:extLst>
      <p:ext uri="{BB962C8B-B14F-4D97-AF65-F5344CB8AC3E}">
        <p14:creationId xmlns:p14="http://schemas.microsoft.com/office/powerpoint/2010/main" val="1690079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75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75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75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750"/>
                                        <p:tgtEl>
                                          <p:spTgt spid="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hidden"/>
                                      </p:to>
                                    </p:set>
                                  </p:childTnLst>
                                </p:cTn>
                              </p:par>
                              <p:par>
                                <p:cTn id="27" presetID="42" presetClass="entr" presetSubtype="0" fill="hold" grpId="0"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750"/>
                                        <p:tgtEl>
                                          <p:spTgt spid="2">
                                            <p:txEl>
                                              <p:pRg st="0" end="0"/>
                                            </p:txEl>
                                          </p:spTgt>
                                        </p:tgtEl>
                                      </p:cBhvr>
                                    </p:animEffect>
                                    <p:anim calcmode="lin" valueType="num">
                                      <p:cBhvr>
                                        <p:cTn id="30"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1" dur="750" fill="hold"/>
                                        <p:tgtEl>
                                          <p:spTgt spid="2">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fade">
                                      <p:cBhvr>
                                        <p:cTn id="34" dur="750"/>
                                        <p:tgtEl>
                                          <p:spTgt spid="2">
                                            <p:txEl>
                                              <p:pRg st="1" end="1"/>
                                            </p:txEl>
                                          </p:spTgt>
                                        </p:tgtEl>
                                      </p:cBhvr>
                                    </p:animEffect>
                                    <p:anim calcmode="lin" valueType="num">
                                      <p:cBhvr>
                                        <p:cTn id="35" dur="75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6" dur="750" fill="hold"/>
                                        <p:tgtEl>
                                          <p:spTgt spid="2">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fade">
                                      <p:cBhvr>
                                        <p:cTn id="39" dur="750"/>
                                        <p:tgtEl>
                                          <p:spTgt spid="2">
                                            <p:txEl>
                                              <p:pRg st="2" end="2"/>
                                            </p:txEl>
                                          </p:spTgt>
                                        </p:tgtEl>
                                      </p:cBhvr>
                                    </p:animEffect>
                                    <p:anim calcmode="lin" valueType="num">
                                      <p:cBhvr>
                                        <p:cTn id="40" dur="75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1" dur="750" fill="hold"/>
                                        <p:tgtEl>
                                          <p:spTgt spid="2">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Effect transition="in" filter="fade">
                                      <p:cBhvr>
                                        <p:cTn id="44" dur="750"/>
                                        <p:tgtEl>
                                          <p:spTgt spid="2">
                                            <p:txEl>
                                              <p:pRg st="3" end="3"/>
                                            </p:txEl>
                                          </p:spTgt>
                                        </p:tgtEl>
                                      </p:cBhvr>
                                    </p:animEffect>
                                    <p:anim calcmode="lin" valueType="num">
                                      <p:cBhvr>
                                        <p:cTn id="45" dur="75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6" dur="750" fill="hold"/>
                                        <p:tgtEl>
                                          <p:spTgt spid="2">
                                            <p:txEl>
                                              <p:pRg st="3" end="3"/>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Effect transition="in" filter="fade">
                                      <p:cBhvr>
                                        <p:cTn id="49" dur="750"/>
                                        <p:tgtEl>
                                          <p:spTgt spid="2">
                                            <p:txEl>
                                              <p:pRg st="4" end="4"/>
                                            </p:txEl>
                                          </p:spTgt>
                                        </p:tgtEl>
                                      </p:cBhvr>
                                    </p:animEffect>
                                    <p:anim calcmode="lin" valueType="num">
                                      <p:cBhvr>
                                        <p:cTn id="50" dur="75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1" dur="75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xit" presetSubtype="0" fill="hold" grpId="1" nodeType="clickEffect">
                                  <p:stCondLst>
                                    <p:cond delay="0"/>
                                  </p:stCondLst>
                                  <p:childTnLst>
                                    <p:animEffect transition="out" filter="fade">
                                      <p:cBhvr>
                                        <p:cTn id="55" dur="750"/>
                                        <p:tgtEl>
                                          <p:spTgt spid="2">
                                            <p:txEl>
                                              <p:pRg st="0" end="0"/>
                                            </p:txEl>
                                          </p:spTgt>
                                        </p:tgtEl>
                                      </p:cBhvr>
                                    </p:animEffect>
                                    <p:anim calcmode="lin" valueType="num">
                                      <p:cBhvr>
                                        <p:cTn id="56" dur="750"/>
                                        <p:tgtEl>
                                          <p:spTgt spid="2">
                                            <p:txEl>
                                              <p:pRg st="0" end="0"/>
                                            </p:txEl>
                                          </p:spTgt>
                                        </p:tgtEl>
                                        <p:attrNameLst>
                                          <p:attrName>ppt_x</p:attrName>
                                        </p:attrNameLst>
                                      </p:cBhvr>
                                      <p:tavLst>
                                        <p:tav tm="0">
                                          <p:val>
                                            <p:strVal val="ppt_x"/>
                                          </p:val>
                                        </p:tav>
                                        <p:tav tm="100000">
                                          <p:val>
                                            <p:strVal val="ppt_x"/>
                                          </p:val>
                                        </p:tav>
                                      </p:tavLst>
                                    </p:anim>
                                    <p:anim calcmode="lin" valueType="num">
                                      <p:cBhvr>
                                        <p:cTn id="57" dur="750"/>
                                        <p:tgtEl>
                                          <p:spTgt spid="2">
                                            <p:txEl>
                                              <p:pRg st="0" end="0"/>
                                            </p:txEl>
                                          </p:spTgt>
                                        </p:tgtEl>
                                        <p:attrNameLst>
                                          <p:attrName>ppt_y</p:attrName>
                                        </p:attrNameLst>
                                      </p:cBhvr>
                                      <p:tavLst>
                                        <p:tav tm="0">
                                          <p:val>
                                            <p:strVal val="ppt_y"/>
                                          </p:val>
                                        </p:tav>
                                        <p:tav tm="100000">
                                          <p:val>
                                            <p:strVal val="ppt_y+.1"/>
                                          </p:val>
                                        </p:tav>
                                      </p:tavLst>
                                    </p:anim>
                                    <p:set>
                                      <p:cBhvr>
                                        <p:cTn id="58" dur="1" fill="hold">
                                          <p:stCondLst>
                                            <p:cond delay="749"/>
                                          </p:stCondLst>
                                        </p:cTn>
                                        <p:tgtEl>
                                          <p:spTgt spid="2">
                                            <p:txEl>
                                              <p:pRg st="0" end="0"/>
                                            </p:txEl>
                                          </p:spTgt>
                                        </p:tgtEl>
                                        <p:attrNameLst>
                                          <p:attrName>style.visibility</p:attrName>
                                        </p:attrNameLst>
                                      </p:cBhvr>
                                      <p:to>
                                        <p:strVal val="hidden"/>
                                      </p:to>
                                    </p:set>
                                  </p:childTnLst>
                                </p:cTn>
                              </p:par>
                              <p:par>
                                <p:cTn id="59" presetID="42" presetClass="exit" presetSubtype="0" fill="hold" grpId="1" nodeType="withEffect">
                                  <p:stCondLst>
                                    <p:cond delay="0"/>
                                  </p:stCondLst>
                                  <p:childTnLst>
                                    <p:animEffect transition="out" filter="fade">
                                      <p:cBhvr>
                                        <p:cTn id="60" dur="750"/>
                                        <p:tgtEl>
                                          <p:spTgt spid="2">
                                            <p:txEl>
                                              <p:pRg st="1" end="1"/>
                                            </p:txEl>
                                          </p:spTgt>
                                        </p:tgtEl>
                                      </p:cBhvr>
                                    </p:animEffect>
                                    <p:anim calcmode="lin" valueType="num">
                                      <p:cBhvr>
                                        <p:cTn id="61" dur="750"/>
                                        <p:tgtEl>
                                          <p:spTgt spid="2">
                                            <p:txEl>
                                              <p:pRg st="1" end="1"/>
                                            </p:txEl>
                                          </p:spTgt>
                                        </p:tgtEl>
                                        <p:attrNameLst>
                                          <p:attrName>ppt_x</p:attrName>
                                        </p:attrNameLst>
                                      </p:cBhvr>
                                      <p:tavLst>
                                        <p:tav tm="0">
                                          <p:val>
                                            <p:strVal val="ppt_x"/>
                                          </p:val>
                                        </p:tav>
                                        <p:tav tm="100000">
                                          <p:val>
                                            <p:strVal val="ppt_x"/>
                                          </p:val>
                                        </p:tav>
                                      </p:tavLst>
                                    </p:anim>
                                    <p:anim calcmode="lin" valueType="num">
                                      <p:cBhvr>
                                        <p:cTn id="62" dur="750"/>
                                        <p:tgtEl>
                                          <p:spTgt spid="2">
                                            <p:txEl>
                                              <p:pRg st="1" end="1"/>
                                            </p:txEl>
                                          </p:spTgt>
                                        </p:tgtEl>
                                        <p:attrNameLst>
                                          <p:attrName>ppt_y</p:attrName>
                                        </p:attrNameLst>
                                      </p:cBhvr>
                                      <p:tavLst>
                                        <p:tav tm="0">
                                          <p:val>
                                            <p:strVal val="ppt_y"/>
                                          </p:val>
                                        </p:tav>
                                        <p:tav tm="100000">
                                          <p:val>
                                            <p:strVal val="ppt_y+.1"/>
                                          </p:val>
                                        </p:tav>
                                      </p:tavLst>
                                    </p:anim>
                                    <p:set>
                                      <p:cBhvr>
                                        <p:cTn id="63" dur="1" fill="hold">
                                          <p:stCondLst>
                                            <p:cond delay="749"/>
                                          </p:stCondLst>
                                        </p:cTn>
                                        <p:tgtEl>
                                          <p:spTgt spid="2">
                                            <p:txEl>
                                              <p:pRg st="1" end="1"/>
                                            </p:txEl>
                                          </p:spTgt>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750"/>
                                        <p:tgtEl>
                                          <p:spTgt spid="2">
                                            <p:txEl>
                                              <p:pRg st="2" end="2"/>
                                            </p:txEl>
                                          </p:spTgt>
                                        </p:tgtEl>
                                      </p:cBhvr>
                                    </p:animEffect>
                                    <p:anim calcmode="lin" valueType="num">
                                      <p:cBhvr>
                                        <p:cTn id="66" dur="750"/>
                                        <p:tgtEl>
                                          <p:spTgt spid="2">
                                            <p:txEl>
                                              <p:pRg st="2" end="2"/>
                                            </p:txEl>
                                          </p:spTgt>
                                        </p:tgtEl>
                                        <p:attrNameLst>
                                          <p:attrName>ppt_x</p:attrName>
                                        </p:attrNameLst>
                                      </p:cBhvr>
                                      <p:tavLst>
                                        <p:tav tm="0">
                                          <p:val>
                                            <p:strVal val="ppt_x"/>
                                          </p:val>
                                        </p:tav>
                                        <p:tav tm="100000">
                                          <p:val>
                                            <p:strVal val="ppt_x"/>
                                          </p:val>
                                        </p:tav>
                                      </p:tavLst>
                                    </p:anim>
                                    <p:anim calcmode="lin" valueType="num">
                                      <p:cBhvr>
                                        <p:cTn id="67" dur="750"/>
                                        <p:tgtEl>
                                          <p:spTgt spid="2">
                                            <p:txEl>
                                              <p:pRg st="2" end="2"/>
                                            </p:txEl>
                                          </p:spTgt>
                                        </p:tgtEl>
                                        <p:attrNameLst>
                                          <p:attrName>ppt_y</p:attrName>
                                        </p:attrNameLst>
                                      </p:cBhvr>
                                      <p:tavLst>
                                        <p:tav tm="0">
                                          <p:val>
                                            <p:strVal val="ppt_y"/>
                                          </p:val>
                                        </p:tav>
                                        <p:tav tm="100000">
                                          <p:val>
                                            <p:strVal val="ppt_y+.1"/>
                                          </p:val>
                                        </p:tav>
                                      </p:tavLst>
                                    </p:anim>
                                    <p:set>
                                      <p:cBhvr>
                                        <p:cTn id="68" dur="1" fill="hold">
                                          <p:stCondLst>
                                            <p:cond delay="749"/>
                                          </p:stCondLst>
                                        </p:cTn>
                                        <p:tgtEl>
                                          <p:spTgt spid="2">
                                            <p:txEl>
                                              <p:pRg st="2" end="2"/>
                                            </p:txEl>
                                          </p:spTgt>
                                        </p:tgtEl>
                                        <p:attrNameLst>
                                          <p:attrName>style.visibility</p:attrName>
                                        </p:attrNameLst>
                                      </p:cBhvr>
                                      <p:to>
                                        <p:strVal val="hidden"/>
                                      </p:to>
                                    </p:set>
                                  </p:childTnLst>
                                </p:cTn>
                              </p:par>
                              <p:par>
                                <p:cTn id="69" presetID="42" presetClass="exit" presetSubtype="0" fill="hold" grpId="1" nodeType="withEffect">
                                  <p:stCondLst>
                                    <p:cond delay="0"/>
                                  </p:stCondLst>
                                  <p:childTnLst>
                                    <p:animEffect transition="out" filter="fade">
                                      <p:cBhvr>
                                        <p:cTn id="70" dur="750"/>
                                        <p:tgtEl>
                                          <p:spTgt spid="2">
                                            <p:txEl>
                                              <p:pRg st="3" end="3"/>
                                            </p:txEl>
                                          </p:spTgt>
                                        </p:tgtEl>
                                      </p:cBhvr>
                                    </p:animEffect>
                                    <p:anim calcmode="lin" valueType="num">
                                      <p:cBhvr>
                                        <p:cTn id="71" dur="750"/>
                                        <p:tgtEl>
                                          <p:spTgt spid="2">
                                            <p:txEl>
                                              <p:pRg st="3" end="3"/>
                                            </p:txEl>
                                          </p:spTgt>
                                        </p:tgtEl>
                                        <p:attrNameLst>
                                          <p:attrName>ppt_x</p:attrName>
                                        </p:attrNameLst>
                                      </p:cBhvr>
                                      <p:tavLst>
                                        <p:tav tm="0">
                                          <p:val>
                                            <p:strVal val="ppt_x"/>
                                          </p:val>
                                        </p:tav>
                                        <p:tav tm="100000">
                                          <p:val>
                                            <p:strVal val="ppt_x"/>
                                          </p:val>
                                        </p:tav>
                                      </p:tavLst>
                                    </p:anim>
                                    <p:anim calcmode="lin" valueType="num">
                                      <p:cBhvr>
                                        <p:cTn id="72" dur="750"/>
                                        <p:tgtEl>
                                          <p:spTgt spid="2">
                                            <p:txEl>
                                              <p:pRg st="3" end="3"/>
                                            </p:txEl>
                                          </p:spTgt>
                                        </p:tgtEl>
                                        <p:attrNameLst>
                                          <p:attrName>ppt_y</p:attrName>
                                        </p:attrNameLst>
                                      </p:cBhvr>
                                      <p:tavLst>
                                        <p:tav tm="0">
                                          <p:val>
                                            <p:strVal val="ppt_y"/>
                                          </p:val>
                                        </p:tav>
                                        <p:tav tm="100000">
                                          <p:val>
                                            <p:strVal val="ppt_y+.1"/>
                                          </p:val>
                                        </p:tav>
                                      </p:tavLst>
                                    </p:anim>
                                    <p:set>
                                      <p:cBhvr>
                                        <p:cTn id="73" dur="1" fill="hold">
                                          <p:stCondLst>
                                            <p:cond delay="749"/>
                                          </p:stCondLst>
                                        </p:cTn>
                                        <p:tgtEl>
                                          <p:spTgt spid="2">
                                            <p:txEl>
                                              <p:pRg st="3" end="3"/>
                                            </p:txEl>
                                          </p:spTgt>
                                        </p:tgtEl>
                                        <p:attrNameLst>
                                          <p:attrName>style.visibility</p:attrName>
                                        </p:attrNameLst>
                                      </p:cBhvr>
                                      <p:to>
                                        <p:strVal val="hidden"/>
                                      </p:to>
                                    </p:set>
                                  </p:childTnLst>
                                </p:cTn>
                              </p:par>
                              <p:par>
                                <p:cTn id="74" presetID="42" presetClass="exit" presetSubtype="0" fill="hold" grpId="1" nodeType="withEffect">
                                  <p:stCondLst>
                                    <p:cond delay="0"/>
                                  </p:stCondLst>
                                  <p:childTnLst>
                                    <p:animEffect transition="out" filter="fade">
                                      <p:cBhvr>
                                        <p:cTn id="75" dur="750"/>
                                        <p:tgtEl>
                                          <p:spTgt spid="2">
                                            <p:txEl>
                                              <p:pRg st="4" end="4"/>
                                            </p:txEl>
                                          </p:spTgt>
                                        </p:tgtEl>
                                      </p:cBhvr>
                                    </p:animEffect>
                                    <p:anim calcmode="lin" valueType="num">
                                      <p:cBhvr>
                                        <p:cTn id="76" dur="750"/>
                                        <p:tgtEl>
                                          <p:spTgt spid="2">
                                            <p:txEl>
                                              <p:pRg st="4" end="4"/>
                                            </p:txEl>
                                          </p:spTgt>
                                        </p:tgtEl>
                                        <p:attrNameLst>
                                          <p:attrName>ppt_x</p:attrName>
                                        </p:attrNameLst>
                                      </p:cBhvr>
                                      <p:tavLst>
                                        <p:tav tm="0">
                                          <p:val>
                                            <p:strVal val="ppt_x"/>
                                          </p:val>
                                        </p:tav>
                                        <p:tav tm="100000">
                                          <p:val>
                                            <p:strVal val="ppt_x"/>
                                          </p:val>
                                        </p:tav>
                                      </p:tavLst>
                                    </p:anim>
                                    <p:anim calcmode="lin" valueType="num">
                                      <p:cBhvr>
                                        <p:cTn id="77" dur="750"/>
                                        <p:tgtEl>
                                          <p:spTgt spid="2">
                                            <p:txEl>
                                              <p:pRg st="4" end="4"/>
                                            </p:txEl>
                                          </p:spTgt>
                                        </p:tgtEl>
                                        <p:attrNameLst>
                                          <p:attrName>ppt_y</p:attrName>
                                        </p:attrNameLst>
                                      </p:cBhvr>
                                      <p:tavLst>
                                        <p:tav tm="0">
                                          <p:val>
                                            <p:strVal val="ppt_y"/>
                                          </p:val>
                                        </p:tav>
                                        <p:tav tm="100000">
                                          <p:val>
                                            <p:strVal val="ppt_y+.1"/>
                                          </p:val>
                                        </p:tav>
                                      </p:tavLst>
                                    </p:anim>
                                    <p:set>
                                      <p:cBhvr>
                                        <p:cTn id="78" dur="1" fill="hold">
                                          <p:stCondLst>
                                            <p:cond delay="749"/>
                                          </p:stCondLst>
                                        </p:cTn>
                                        <p:tgtEl>
                                          <p:spTgt spid="2">
                                            <p:txEl>
                                              <p:pRg st="4" end="4"/>
                                            </p:txEl>
                                          </p:spTgt>
                                        </p:tgtEl>
                                        <p:attrNameLst>
                                          <p:attrName>style.visibility</p:attrName>
                                        </p:attrNameLst>
                                      </p:cBhvr>
                                      <p:to>
                                        <p:strVal val="hidden"/>
                                      </p:to>
                                    </p:set>
                                  </p:childTnLst>
                                </p:cTn>
                              </p:par>
                            </p:childTnLst>
                          </p:cTn>
                        </p:par>
                        <p:par>
                          <p:cTn id="79" fill="hold" nodeType="afterGroup">
                            <p:stCondLst>
                              <p:cond delay="750"/>
                            </p:stCondLst>
                            <p:childTnLst>
                              <p:par>
                                <p:cTn id="80" presetID="16" presetClass="entr" presetSubtype="21" fill="hold" nodeType="after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barn(inVertical)">
                                      <p:cBhvr>
                                        <p:cTn id="82" dur="750"/>
                                        <p:tgtEl>
                                          <p:spTgt spid="10"/>
                                        </p:tgtEl>
                                      </p:cBhvr>
                                    </p:animEffect>
                                  </p:childTnLst>
                                </p:cTn>
                              </p:par>
                            </p:childTnLst>
                          </p:cTn>
                        </p:par>
                        <p:par>
                          <p:cTn id="83" fill="hold" nodeType="afterGroup">
                            <p:stCondLst>
                              <p:cond delay="1500"/>
                            </p:stCondLst>
                            <p:childTnLst>
                              <p:par>
                                <p:cTn id="84" presetID="16" presetClass="entr" presetSubtype="21" fill="hold" nodeType="afterEffect">
                                  <p:stCondLst>
                                    <p:cond delay="250"/>
                                  </p:stCondLst>
                                  <p:childTnLst>
                                    <p:set>
                                      <p:cBhvr>
                                        <p:cTn id="85" dur="1" fill="hold">
                                          <p:stCondLst>
                                            <p:cond delay="0"/>
                                          </p:stCondLst>
                                        </p:cTn>
                                        <p:tgtEl>
                                          <p:spTgt spid="9"/>
                                        </p:tgtEl>
                                        <p:attrNameLst>
                                          <p:attrName>style.visibility</p:attrName>
                                        </p:attrNameLst>
                                      </p:cBhvr>
                                      <p:to>
                                        <p:strVal val="visible"/>
                                      </p:to>
                                    </p:set>
                                    <p:animEffect transition="in" filter="barn(inVertical)">
                                      <p:cBhvr>
                                        <p:cTn id="8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2" grpId="0" build="p"/>
      <p:bldP spid="2" grpI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1371600"/>
            <a:ext cx="4191000" cy="4754563"/>
          </a:xfrm>
        </p:spPr>
        <p:txBody>
          <a:bodyPr rtlCol="0">
            <a:normAutofit/>
          </a:bodyPr>
          <a:lstStyle/>
          <a:p>
            <a:pPr marL="114300" indent="0" algn="just" eaLnBrk="1" fontAlgn="auto" hangingPunct="1">
              <a:spcAft>
                <a:spcPts val="0"/>
              </a:spcAft>
              <a:buFont typeface="Arial" charset="0"/>
              <a:buNone/>
              <a:defRPr/>
            </a:pPr>
            <a:r>
              <a:rPr lang="en-US" sz="2600" dirty="0">
                <a:solidFill>
                  <a:schemeClr val="tx2">
                    <a:lumMod val="75000"/>
                  </a:schemeClr>
                </a:solidFill>
              </a:rPr>
              <a:t>A standard FPLC consist of:</a:t>
            </a:r>
          </a:p>
          <a:p>
            <a:pPr marL="0" indent="0" algn="just" eaLnBrk="1" fontAlgn="auto" hangingPunct="1">
              <a:spcAft>
                <a:spcPts val="0"/>
              </a:spcAft>
              <a:buFont typeface="Arial" pitchFamily="34" charset="0"/>
              <a:buNone/>
              <a:defRPr/>
            </a:pPr>
            <a:endParaRPr lang="en-US" sz="2600" dirty="0">
              <a:solidFill>
                <a:schemeClr val="accent2">
                  <a:lumMod val="75000"/>
                </a:schemeClr>
              </a:solidFill>
            </a:endParaRPr>
          </a:p>
          <a:p>
            <a:pPr marL="0" indent="0" algn="just" eaLnBrk="1" fontAlgn="auto" hangingPunct="1">
              <a:spcAft>
                <a:spcPts val="0"/>
              </a:spcAft>
              <a:buFont typeface="Arial" charset="0"/>
              <a:buNone/>
              <a:defRPr/>
            </a:pPr>
            <a:r>
              <a:rPr lang="en-US" sz="2600" dirty="0">
                <a:solidFill>
                  <a:schemeClr val="accent2">
                    <a:lumMod val="75000"/>
                  </a:schemeClr>
                </a:solidFill>
              </a:rPr>
              <a:t>1.  Pump</a:t>
            </a:r>
          </a:p>
          <a:p>
            <a:pPr marL="0" indent="0" algn="just" eaLnBrk="1" fontAlgn="auto" hangingPunct="1">
              <a:spcAft>
                <a:spcPts val="0"/>
              </a:spcAft>
              <a:buFont typeface="Arial" charset="0"/>
              <a:buNone/>
              <a:defRPr/>
            </a:pPr>
            <a:r>
              <a:rPr lang="en-US" sz="2600" dirty="0">
                <a:solidFill>
                  <a:schemeClr val="accent2">
                    <a:lumMod val="75000"/>
                  </a:schemeClr>
                </a:solidFill>
              </a:rPr>
              <a:t>2.  Internal computer</a:t>
            </a:r>
          </a:p>
          <a:p>
            <a:pPr marL="0" indent="0" algn="just" eaLnBrk="1" fontAlgn="auto" hangingPunct="1">
              <a:spcAft>
                <a:spcPts val="0"/>
              </a:spcAft>
              <a:buFont typeface="Arial" charset="0"/>
              <a:buNone/>
              <a:defRPr/>
            </a:pPr>
            <a:r>
              <a:rPr lang="en-US" sz="2600" dirty="0">
                <a:solidFill>
                  <a:schemeClr val="accent2">
                    <a:lumMod val="75000"/>
                  </a:schemeClr>
                </a:solidFill>
              </a:rPr>
              <a:t>3.  Monitor </a:t>
            </a:r>
          </a:p>
          <a:p>
            <a:pPr marL="0" indent="0" algn="just" eaLnBrk="1" fontAlgn="auto" hangingPunct="1">
              <a:spcAft>
                <a:spcPts val="0"/>
              </a:spcAft>
              <a:buFont typeface="Arial" pitchFamily="34" charset="0"/>
              <a:buNone/>
              <a:defRPr/>
            </a:pPr>
            <a:r>
              <a:rPr lang="en-US" sz="2600" dirty="0">
                <a:solidFill>
                  <a:schemeClr val="accent2">
                    <a:lumMod val="75000"/>
                  </a:schemeClr>
                </a:solidFill>
              </a:rPr>
              <a:t>a) </a:t>
            </a:r>
            <a:r>
              <a:rPr lang="en-US" sz="2300" dirty="0">
                <a:solidFill>
                  <a:schemeClr val="accent2">
                    <a:lumMod val="75000"/>
                  </a:schemeClr>
                </a:solidFill>
              </a:rPr>
              <a:t> UV and Conductivity flow cells </a:t>
            </a:r>
            <a:r>
              <a:rPr lang="en-US" sz="2600" dirty="0">
                <a:solidFill>
                  <a:schemeClr val="accent2">
                    <a:lumMod val="75000"/>
                  </a:schemeClr>
                </a:solidFill>
              </a:rPr>
              <a:t>b)  </a:t>
            </a:r>
            <a:r>
              <a:rPr lang="en-US" sz="2500" dirty="0">
                <a:solidFill>
                  <a:schemeClr val="accent2">
                    <a:lumMod val="75000"/>
                  </a:schemeClr>
                </a:solidFill>
              </a:rPr>
              <a:t>Conductivity meter</a:t>
            </a:r>
          </a:p>
          <a:p>
            <a:pPr marL="0" indent="0" algn="just" eaLnBrk="1" fontAlgn="auto" hangingPunct="1">
              <a:spcAft>
                <a:spcPts val="0"/>
              </a:spcAft>
              <a:buFont typeface="Arial" pitchFamily="34" charset="0"/>
              <a:buNone/>
              <a:defRPr/>
            </a:pPr>
            <a:r>
              <a:rPr lang="en-US" sz="2600" dirty="0">
                <a:solidFill>
                  <a:schemeClr val="accent2">
                    <a:lumMod val="75000"/>
                  </a:schemeClr>
                </a:solidFill>
              </a:rPr>
              <a:t>4.   Mixer</a:t>
            </a:r>
          </a:p>
          <a:p>
            <a:pPr marL="0" indent="0" algn="just" eaLnBrk="1" fontAlgn="auto" hangingPunct="1">
              <a:spcAft>
                <a:spcPts val="0"/>
              </a:spcAft>
              <a:buFont typeface="Arial" pitchFamily="34" charset="0"/>
              <a:buNone/>
              <a:defRPr/>
            </a:pPr>
            <a:r>
              <a:rPr lang="en-US" sz="2600" dirty="0">
                <a:solidFill>
                  <a:schemeClr val="accent2">
                    <a:lumMod val="75000"/>
                  </a:schemeClr>
                </a:solidFill>
              </a:rPr>
              <a:t>5.   Injection Valve</a:t>
            </a:r>
          </a:p>
          <a:p>
            <a:pPr marL="0" indent="0" algn="just" eaLnBrk="1" fontAlgn="auto" hangingPunct="1">
              <a:spcAft>
                <a:spcPts val="0"/>
              </a:spcAft>
              <a:buFont typeface="Arial" pitchFamily="34" charset="0"/>
              <a:buNone/>
              <a:defRPr/>
            </a:pPr>
            <a:endParaRPr lang="en-US" sz="2600" dirty="0"/>
          </a:p>
          <a:p>
            <a:pPr marL="0" indent="0" algn="just" eaLnBrk="1" fontAlgn="auto" hangingPunct="1">
              <a:spcAft>
                <a:spcPts val="0"/>
              </a:spcAft>
              <a:buFont typeface="Arial" pitchFamily="34" charset="0"/>
              <a:buNone/>
              <a:defRPr/>
            </a:pPr>
            <a:endParaRPr lang="en-US" dirty="0"/>
          </a:p>
        </p:txBody>
      </p:sp>
      <p:sp>
        <p:nvSpPr>
          <p:cNvPr id="5" name="Content Placeholder 4"/>
          <p:cNvSpPr>
            <a:spLocks noGrp="1"/>
          </p:cNvSpPr>
          <p:nvPr>
            <p:ph sz="half" idx="4294967295"/>
          </p:nvPr>
        </p:nvSpPr>
        <p:spPr>
          <a:xfrm>
            <a:off x="5105400" y="2286000"/>
            <a:ext cx="4038600" cy="3657600"/>
          </a:xfrm>
        </p:spPr>
        <p:txBody>
          <a:bodyPr rtlCol="0">
            <a:normAutofit/>
          </a:bodyPr>
          <a:lstStyle/>
          <a:p>
            <a:pPr marL="0" indent="0" algn="just" eaLnBrk="1" fontAlgn="auto" hangingPunct="1">
              <a:spcAft>
                <a:spcPts val="0"/>
              </a:spcAft>
              <a:buFont typeface="Arial" pitchFamily="34" charset="0"/>
              <a:buNone/>
              <a:defRPr/>
            </a:pPr>
            <a:r>
              <a:rPr lang="en-US" sz="2600" dirty="0">
                <a:solidFill>
                  <a:schemeClr val="accent2">
                    <a:lumMod val="75000"/>
                  </a:schemeClr>
                </a:solidFill>
              </a:rPr>
              <a:t>6.   Sample loop</a:t>
            </a:r>
          </a:p>
          <a:p>
            <a:pPr marL="0" indent="0" algn="just" eaLnBrk="1" fontAlgn="auto" hangingPunct="1">
              <a:spcAft>
                <a:spcPts val="0"/>
              </a:spcAft>
              <a:buFont typeface="Arial" pitchFamily="34" charset="0"/>
              <a:buNone/>
              <a:defRPr/>
            </a:pPr>
            <a:r>
              <a:rPr lang="en-US" sz="2600" dirty="0">
                <a:solidFill>
                  <a:schemeClr val="accent2">
                    <a:lumMod val="75000"/>
                  </a:schemeClr>
                </a:solidFill>
              </a:rPr>
              <a:t>7.   Column</a:t>
            </a:r>
          </a:p>
          <a:p>
            <a:pPr marL="0" indent="0" algn="just" eaLnBrk="1" fontAlgn="auto" hangingPunct="1">
              <a:spcAft>
                <a:spcPts val="0"/>
              </a:spcAft>
              <a:buFont typeface="Arial" charset="0"/>
              <a:buNone/>
              <a:defRPr/>
            </a:pPr>
            <a:r>
              <a:rPr lang="en-US" sz="2600" dirty="0">
                <a:solidFill>
                  <a:schemeClr val="accent2">
                    <a:lumMod val="75000"/>
                  </a:schemeClr>
                </a:solidFill>
              </a:rPr>
              <a:t>8.    UV detector</a:t>
            </a:r>
          </a:p>
          <a:p>
            <a:pPr marL="0" indent="0" algn="just" eaLnBrk="1" fontAlgn="auto" hangingPunct="1">
              <a:spcAft>
                <a:spcPts val="0"/>
              </a:spcAft>
              <a:buFont typeface="Arial" pitchFamily="34" charset="0"/>
              <a:buNone/>
              <a:defRPr/>
            </a:pPr>
            <a:r>
              <a:rPr lang="en-US" sz="2600" dirty="0">
                <a:solidFill>
                  <a:schemeClr val="accent2">
                    <a:lumMod val="75000"/>
                  </a:schemeClr>
                </a:solidFill>
              </a:rPr>
              <a:t>9.    Fraction collector</a:t>
            </a:r>
          </a:p>
          <a:p>
            <a:pPr marL="0" indent="0" algn="just" eaLnBrk="1" fontAlgn="auto" hangingPunct="1">
              <a:spcAft>
                <a:spcPts val="0"/>
              </a:spcAft>
              <a:buFont typeface="Arial" pitchFamily="34" charset="0"/>
              <a:buNone/>
              <a:defRPr/>
            </a:pPr>
            <a:r>
              <a:rPr lang="en-US" sz="2600" dirty="0">
                <a:solidFill>
                  <a:schemeClr val="accent2">
                    <a:lumMod val="75000"/>
                  </a:schemeClr>
                </a:solidFill>
              </a:rPr>
              <a:t>10.  Flow Restrictor</a:t>
            </a:r>
          </a:p>
          <a:p>
            <a:pPr marL="0" indent="0" algn="just" eaLnBrk="1" fontAlgn="auto" hangingPunct="1">
              <a:spcAft>
                <a:spcPts val="0"/>
              </a:spcAft>
              <a:buFont typeface="Arial" pitchFamily="34" charset="0"/>
              <a:buNone/>
              <a:defRPr/>
            </a:pPr>
            <a:r>
              <a:rPr lang="en-US" sz="2600" dirty="0">
                <a:solidFill>
                  <a:schemeClr val="accent2">
                    <a:lumMod val="75000"/>
                  </a:schemeClr>
                </a:solidFill>
              </a:rPr>
              <a:t>11.  Plotter</a:t>
            </a:r>
          </a:p>
          <a:p>
            <a:pPr marL="0" indent="0" algn="just" eaLnBrk="1" fontAlgn="auto" hangingPunct="1">
              <a:spcAft>
                <a:spcPts val="0"/>
              </a:spcAft>
              <a:buFont typeface="Arial" pitchFamily="34" charset="0"/>
              <a:buNone/>
              <a:defRPr/>
            </a:pPr>
            <a:r>
              <a:rPr lang="en-US" dirty="0">
                <a:solidFill>
                  <a:schemeClr val="accent2">
                    <a:lumMod val="75000"/>
                  </a:schemeClr>
                </a:solidFill>
              </a:rPr>
              <a:t>12.  </a:t>
            </a:r>
            <a:r>
              <a:rPr lang="en-US" sz="2600" dirty="0">
                <a:solidFill>
                  <a:schemeClr val="accent2">
                    <a:lumMod val="75000"/>
                  </a:schemeClr>
                </a:solidFill>
              </a:rPr>
              <a:t>On-line Filter</a:t>
            </a:r>
          </a:p>
        </p:txBody>
      </p:sp>
      <p:sp>
        <p:nvSpPr>
          <p:cNvPr id="4" name="Flowchart: Terminator 3"/>
          <p:cNvSpPr/>
          <p:nvPr/>
        </p:nvSpPr>
        <p:spPr>
          <a:xfrm>
            <a:off x="1295400" y="408214"/>
            <a:ext cx="6248400" cy="658586"/>
          </a:xfrm>
          <a:prstGeom prst="flowChartTerminator">
            <a:avLst/>
          </a:prstGeom>
          <a:solidFill>
            <a:schemeClr val="accent1">
              <a:lumMod val="20000"/>
              <a:lumOff val="80000"/>
            </a:schemeClr>
          </a:solidFill>
          <a:ln>
            <a:solidFill>
              <a:schemeClr val="accent1">
                <a:lumMod val="40000"/>
                <a:lumOff val="6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ln w="1905"/>
                <a:solidFill>
                  <a:schemeClr val="accent2">
                    <a:lumMod val="60000"/>
                    <a:lumOff val="40000"/>
                  </a:schemeClr>
                </a:solidFill>
                <a:effectLst>
                  <a:innerShdw blurRad="69850" dist="43180" dir="5400000">
                    <a:srgbClr val="000000">
                      <a:alpha val="65000"/>
                    </a:srgbClr>
                  </a:innerShdw>
                </a:effectLst>
              </a:rPr>
              <a:t>Different Parts of FPLC instrument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p:cNvSpPr txBox="1">
            <a:spLocks/>
          </p:cNvSpPr>
          <p:nvPr/>
        </p:nvSpPr>
        <p:spPr bwMode="auto">
          <a:xfrm>
            <a:off x="609600" y="1219200"/>
            <a:ext cx="2971800" cy="2787650"/>
          </a:xfrm>
          <a:prstGeom prst="rect">
            <a:avLst/>
          </a:prstGeom>
          <a:noFill/>
          <a:ln>
            <a:noFill/>
          </a:ln>
        </p:spPr>
        <p:txBody>
          <a:bodyPr/>
          <a:lstStyle>
            <a:lvl1pPr marL="342900" indent="-228600" algn="l" rtl="0" eaLnBrk="0" fontAlgn="base" hangingPunct="0">
              <a:spcBef>
                <a:spcPct val="20000"/>
              </a:spcBef>
              <a:spcAft>
                <a:spcPct val="0"/>
              </a:spcAft>
              <a:buClr>
                <a:schemeClr val="accent1"/>
              </a:buClr>
              <a:buFont typeface="Arial" charset="0"/>
              <a:buChar char="•"/>
              <a:defRPr sz="28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4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9C007F"/>
              </a:buClr>
              <a:buFont typeface="Arial" charset="0"/>
              <a:buChar char="•"/>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68007F"/>
              </a:buClr>
              <a:buFont typeface="Arial" charset="0"/>
              <a:buChar char="•"/>
              <a:defRPr sz="18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005BD3"/>
              </a:buClr>
              <a:buFont typeface="Arial" charset="0"/>
              <a:buChar char="•"/>
              <a:defRPr sz="18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0" indent="0" algn="just" eaLnBrk="1" fontAlgn="auto" hangingPunct="1">
              <a:spcAft>
                <a:spcPts val="0"/>
              </a:spcAft>
              <a:buFont typeface="Arial" charset="0"/>
              <a:buNone/>
              <a:defRPr/>
            </a:pPr>
            <a:r>
              <a:rPr lang="en-US" sz="2000" b="1" dirty="0">
                <a:solidFill>
                  <a:srgbClr val="F40CC2"/>
                </a:solidFill>
                <a:latin typeface="Comic Sans MS" pitchFamily="66" charset="0"/>
              </a:rPr>
              <a:t>Like HPLC, FPLC has:</a:t>
            </a:r>
          </a:p>
          <a:p>
            <a:pPr indent="-342900" algn="just" eaLnBrk="1" fontAlgn="auto" hangingPunct="1">
              <a:spcAft>
                <a:spcPts val="0"/>
              </a:spcAft>
              <a:buClr>
                <a:schemeClr val="accent5">
                  <a:lumMod val="75000"/>
                </a:schemeClr>
              </a:buClr>
              <a:buFont typeface="Wingdings" pitchFamily="2" charset="2"/>
              <a:buChar char="ü"/>
              <a:defRPr/>
            </a:pPr>
            <a:r>
              <a:rPr lang="en-US" sz="2000" dirty="0">
                <a:latin typeface="Comic Sans MS" pitchFamily="66" charset="0"/>
              </a:rPr>
              <a:t>Pump</a:t>
            </a:r>
          </a:p>
          <a:p>
            <a:pPr indent="-342900" algn="just" eaLnBrk="1" fontAlgn="auto" hangingPunct="1">
              <a:spcAft>
                <a:spcPts val="0"/>
              </a:spcAft>
              <a:buClr>
                <a:schemeClr val="accent5">
                  <a:lumMod val="75000"/>
                </a:schemeClr>
              </a:buClr>
              <a:buFont typeface="Wingdings" pitchFamily="2" charset="2"/>
              <a:buChar char="ü"/>
              <a:defRPr/>
            </a:pPr>
            <a:r>
              <a:rPr lang="en-US" sz="2000" dirty="0">
                <a:latin typeface="Comic Sans MS" pitchFamily="66" charset="0"/>
              </a:rPr>
              <a:t>Mixer</a:t>
            </a:r>
          </a:p>
          <a:p>
            <a:pPr indent="-342900" algn="just" eaLnBrk="1" fontAlgn="auto" hangingPunct="1">
              <a:spcAft>
                <a:spcPts val="0"/>
              </a:spcAft>
              <a:buClr>
                <a:schemeClr val="accent5">
                  <a:lumMod val="75000"/>
                </a:schemeClr>
              </a:buClr>
              <a:buFont typeface="Wingdings" pitchFamily="2" charset="2"/>
              <a:buChar char="ü"/>
              <a:defRPr/>
            </a:pPr>
            <a:r>
              <a:rPr lang="en-US" sz="2000" dirty="0">
                <a:latin typeface="Comic Sans MS" pitchFamily="66" charset="0"/>
              </a:rPr>
              <a:t>Injection Valve</a:t>
            </a:r>
          </a:p>
          <a:p>
            <a:pPr indent="-342900" algn="just" eaLnBrk="1" fontAlgn="auto" hangingPunct="1">
              <a:spcAft>
                <a:spcPts val="0"/>
              </a:spcAft>
              <a:buClr>
                <a:schemeClr val="accent5">
                  <a:lumMod val="75000"/>
                </a:schemeClr>
              </a:buClr>
              <a:buFont typeface="Wingdings" pitchFamily="2" charset="2"/>
              <a:buChar char="ü"/>
              <a:defRPr/>
            </a:pPr>
            <a:r>
              <a:rPr lang="en-US" sz="2000" dirty="0">
                <a:latin typeface="Comic Sans MS" pitchFamily="66" charset="0"/>
              </a:rPr>
              <a:t>Sample loop</a:t>
            </a:r>
          </a:p>
          <a:p>
            <a:pPr indent="-342900" algn="just" eaLnBrk="1" fontAlgn="auto" hangingPunct="1">
              <a:spcAft>
                <a:spcPts val="0"/>
              </a:spcAft>
              <a:buClr>
                <a:schemeClr val="accent5">
                  <a:lumMod val="75000"/>
                </a:schemeClr>
              </a:buClr>
              <a:buFont typeface="Wingdings" pitchFamily="2" charset="2"/>
              <a:buChar char="ü"/>
              <a:defRPr/>
            </a:pPr>
            <a:r>
              <a:rPr lang="en-US" sz="2000" dirty="0">
                <a:latin typeface="Comic Sans MS" pitchFamily="66" charset="0"/>
              </a:rPr>
              <a:t>Column</a:t>
            </a:r>
          </a:p>
          <a:p>
            <a:pPr indent="-342900" algn="just" eaLnBrk="1" fontAlgn="auto" hangingPunct="1">
              <a:spcAft>
                <a:spcPts val="0"/>
              </a:spcAft>
              <a:buClr>
                <a:schemeClr val="accent5">
                  <a:lumMod val="75000"/>
                </a:schemeClr>
              </a:buClr>
              <a:buFont typeface="Wingdings" pitchFamily="2" charset="2"/>
              <a:buChar char="ü"/>
              <a:defRPr/>
            </a:pPr>
            <a:r>
              <a:rPr lang="en-US" sz="2000" dirty="0">
                <a:latin typeface="Comic Sans MS" pitchFamily="66" charset="0"/>
              </a:rPr>
              <a:t>UV detector</a:t>
            </a:r>
          </a:p>
          <a:p>
            <a:pPr indent="-342900" algn="just" eaLnBrk="1" fontAlgn="auto" hangingPunct="1">
              <a:spcAft>
                <a:spcPts val="0"/>
              </a:spcAft>
              <a:buClr>
                <a:schemeClr val="accent5">
                  <a:lumMod val="75000"/>
                </a:schemeClr>
              </a:buClr>
              <a:buFont typeface="Wingdings" pitchFamily="2" charset="2"/>
              <a:buChar char="ü"/>
              <a:defRPr/>
            </a:pPr>
            <a:endParaRPr lang="en-US" sz="2000" dirty="0">
              <a:latin typeface="Segoe UI Semibold" pitchFamily="34" charset="0"/>
            </a:endParaRPr>
          </a:p>
          <a:p>
            <a:pPr indent="-342900" algn="just" eaLnBrk="1" fontAlgn="auto" hangingPunct="1">
              <a:spcAft>
                <a:spcPts val="0"/>
              </a:spcAft>
              <a:buFont typeface="Wingdings" pitchFamily="2" charset="2"/>
              <a:buChar char="ü"/>
              <a:defRPr/>
            </a:pPr>
            <a:endParaRPr lang="en-US" sz="2000" dirty="0">
              <a:latin typeface="Segoe UI Semibold" pitchFamily="34" charset="0"/>
            </a:endParaRPr>
          </a:p>
          <a:p>
            <a:pPr marL="114300" indent="0">
              <a:buFont typeface="Arial" charset="0"/>
              <a:buNone/>
              <a:defRPr/>
            </a:pPr>
            <a:endParaRPr lang="en-US" dirty="0">
              <a:latin typeface="Segoe UI Semibold" pitchFamily="34" charset="0"/>
            </a:endParaRPr>
          </a:p>
        </p:txBody>
      </p:sp>
      <p:sp>
        <p:nvSpPr>
          <p:cNvPr id="5" name="Content Placeholder 6"/>
          <p:cNvSpPr txBox="1">
            <a:spLocks/>
          </p:cNvSpPr>
          <p:nvPr/>
        </p:nvSpPr>
        <p:spPr bwMode="auto">
          <a:xfrm>
            <a:off x="533400" y="3962400"/>
            <a:ext cx="3962400" cy="2743200"/>
          </a:xfrm>
          <a:prstGeom prst="rect">
            <a:avLst/>
          </a:prstGeom>
          <a:noFill/>
          <a:ln>
            <a:noFill/>
          </a:ln>
        </p:spPr>
        <p:txBody>
          <a:bodyPr/>
          <a:lstStyle>
            <a:lvl1pPr marL="342900" indent="-228600" algn="l" rtl="0" eaLnBrk="0" fontAlgn="base" hangingPunct="0">
              <a:spcBef>
                <a:spcPct val="20000"/>
              </a:spcBef>
              <a:spcAft>
                <a:spcPct val="0"/>
              </a:spcAft>
              <a:buClr>
                <a:schemeClr val="accent1"/>
              </a:buClr>
              <a:buFont typeface="Arial" charset="0"/>
              <a:buChar char="•"/>
              <a:defRPr sz="28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4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9C007F"/>
              </a:buClr>
              <a:buFont typeface="Arial" charset="0"/>
              <a:buChar char="•"/>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68007F"/>
              </a:buClr>
              <a:buFont typeface="Arial" charset="0"/>
              <a:buChar char="•"/>
              <a:defRPr sz="18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005BD3"/>
              </a:buClr>
              <a:buFont typeface="Arial" charset="0"/>
              <a:buChar char="•"/>
              <a:defRPr sz="18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marL="114300" indent="0">
              <a:buFont typeface="Arial" charset="0"/>
              <a:buNone/>
              <a:defRPr/>
            </a:pPr>
            <a:r>
              <a:rPr lang="en-US" sz="2000" b="1" dirty="0">
                <a:solidFill>
                  <a:srgbClr val="F40CC2"/>
                </a:solidFill>
                <a:latin typeface="Comic Sans MS" pitchFamily="66" charset="0"/>
              </a:rPr>
              <a:t>But:</a:t>
            </a:r>
          </a:p>
          <a:p>
            <a:pPr marL="114300" indent="0">
              <a:buFont typeface="Arial" charset="0"/>
              <a:buNone/>
              <a:defRPr/>
            </a:pPr>
            <a:endParaRPr lang="en-US" sz="2000" b="1" dirty="0">
              <a:latin typeface="Comic Sans MS" pitchFamily="66" charset="0"/>
            </a:endParaRPr>
          </a:p>
          <a:p>
            <a:pPr indent="-342900" algn="just" eaLnBrk="1" fontAlgn="auto" hangingPunct="1">
              <a:spcAft>
                <a:spcPts val="0"/>
              </a:spcAft>
              <a:buClr>
                <a:schemeClr val="accent5">
                  <a:lumMod val="75000"/>
                </a:schemeClr>
              </a:buClr>
              <a:buSzPct val="90000"/>
              <a:buFont typeface="Wingdings 2" pitchFamily="18" charset="2"/>
              <a:buChar char=""/>
              <a:defRPr/>
            </a:pPr>
            <a:r>
              <a:rPr lang="en-US" sz="2000" dirty="0">
                <a:latin typeface="Comic Sans MS" pitchFamily="66" charset="0"/>
              </a:rPr>
              <a:t> Monitor</a:t>
            </a:r>
          </a:p>
          <a:p>
            <a:pPr indent="-342900" algn="just" eaLnBrk="1" fontAlgn="auto" hangingPunct="1">
              <a:spcAft>
                <a:spcPts val="0"/>
              </a:spcAft>
              <a:buClr>
                <a:schemeClr val="accent5">
                  <a:lumMod val="75000"/>
                </a:schemeClr>
              </a:buClr>
              <a:buSzPct val="90000"/>
              <a:buNone/>
              <a:defRPr/>
            </a:pPr>
            <a:r>
              <a:rPr lang="en-US" sz="2000" dirty="0">
                <a:latin typeface="Comic Sans MS" pitchFamily="66" charset="0"/>
              </a:rPr>
              <a:t> </a:t>
            </a:r>
          </a:p>
          <a:p>
            <a:pPr marL="0" indent="0" algn="just" eaLnBrk="1" fontAlgn="auto" hangingPunct="1">
              <a:spcAft>
                <a:spcPts val="0"/>
              </a:spcAft>
              <a:buClr>
                <a:schemeClr val="accent5">
                  <a:lumMod val="75000"/>
                </a:schemeClr>
              </a:buClr>
              <a:buSzPct val="90000"/>
              <a:buFont typeface="Arial" charset="0"/>
              <a:buNone/>
              <a:defRPr/>
            </a:pPr>
            <a:endParaRPr lang="en-US" sz="2000" dirty="0">
              <a:latin typeface="Comic Sans MS" pitchFamily="66" charset="0"/>
            </a:endParaRPr>
          </a:p>
          <a:p>
            <a:pPr indent="-342900" algn="just" eaLnBrk="1" fontAlgn="auto" hangingPunct="1">
              <a:spcAft>
                <a:spcPts val="0"/>
              </a:spcAft>
              <a:buClr>
                <a:schemeClr val="accent5">
                  <a:lumMod val="75000"/>
                </a:schemeClr>
              </a:buClr>
              <a:buFont typeface="Wingdings 2" pitchFamily="18" charset="2"/>
              <a:buChar char="ð"/>
              <a:defRPr/>
            </a:pPr>
            <a:r>
              <a:rPr lang="en-US" sz="2000" dirty="0">
                <a:latin typeface="Comic Sans MS" pitchFamily="66" charset="0"/>
              </a:rPr>
              <a:t>Fraction collector</a:t>
            </a:r>
          </a:p>
          <a:p>
            <a:pPr indent="-342900" algn="just" eaLnBrk="1" fontAlgn="auto" hangingPunct="1">
              <a:spcAft>
                <a:spcPts val="0"/>
              </a:spcAft>
              <a:buClr>
                <a:schemeClr val="accent5">
                  <a:lumMod val="75000"/>
                </a:schemeClr>
              </a:buClr>
              <a:buFont typeface="Wingdings 2" pitchFamily="18" charset="2"/>
              <a:buChar char="ð"/>
              <a:defRPr/>
            </a:pPr>
            <a:r>
              <a:rPr lang="en-US" sz="2000" dirty="0">
                <a:latin typeface="Comic Sans MS" pitchFamily="66" charset="0"/>
              </a:rPr>
              <a:t>Flow Restrictor</a:t>
            </a:r>
          </a:p>
          <a:p>
            <a:pPr marL="0" indent="0" algn="just" eaLnBrk="1" fontAlgn="auto" hangingPunct="1">
              <a:spcAft>
                <a:spcPts val="0"/>
              </a:spcAft>
              <a:buClr>
                <a:schemeClr val="accent5">
                  <a:lumMod val="75000"/>
                </a:schemeClr>
              </a:buClr>
              <a:buFont typeface="Arial" charset="0"/>
              <a:buNone/>
              <a:defRPr/>
            </a:pPr>
            <a:endParaRPr lang="en-US" sz="2000" b="1" dirty="0">
              <a:latin typeface="Segoe UI Semibold" pitchFamily="34" charset="0"/>
            </a:endParaRPr>
          </a:p>
        </p:txBody>
      </p:sp>
      <p:sp>
        <p:nvSpPr>
          <p:cNvPr id="6" name="Rectangle 5"/>
          <p:cNvSpPr/>
          <p:nvPr/>
        </p:nvSpPr>
        <p:spPr>
          <a:xfrm>
            <a:off x="152400" y="131241"/>
            <a:ext cx="3645100" cy="769441"/>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a:defRPr/>
            </a:pPr>
            <a:r>
              <a:rPr lang="en-US" sz="4400" b="1" spc="150" dirty="0">
                <a:ln w="11430"/>
                <a:solidFill>
                  <a:schemeClr val="bg1">
                    <a:lumMod val="65000"/>
                  </a:schemeClr>
                </a:solidFill>
                <a:effectLst>
                  <a:outerShdw blurRad="25400" algn="tl" rotWithShape="0">
                    <a:srgbClr val="000000">
                      <a:alpha val="43000"/>
                    </a:srgbClr>
                  </a:outerShdw>
                  <a:reflection blurRad="6350" stA="55000" endA="300" endPos="45500" dir="5400000" sy="-100000" algn="bl" rotWithShape="0"/>
                </a:effectLst>
                <a:latin typeface="Constantia" pitchFamily="18" charset="0"/>
              </a:rPr>
              <a:t>Comparison</a:t>
            </a:r>
          </a:p>
        </p:txBody>
      </p:sp>
      <p:cxnSp>
        <p:nvCxnSpPr>
          <p:cNvPr id="7" name="Straight Connector 5"/>
          <p:cNvCxnSpPr/>
          <p:nvPr/>
        </p:nvCxnSpPr>
        <p:spPr>
          <a:xfrm>
            <a:off x="749300" y="1066800"/>
            <a:ext cx="7162800"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85800" y="5029200"/>
            <a:ext cx="4192587" cy="1200329"/>
          </a:xfrm>
          <a:prstGeom prst="rect">
            <a:avLst/>
          </a:prstGeom>
          <a:noFill/>
        </p:spPr>
        <p:txBody>
          <a:bodyPr wrap="square">
            <a:spAutoFit/>
          </a:bodyPr>
          <a:lstStyle/>
          <a:p>
            <a:pPr marL="285750" indent="-285750" algn="just" fontAlgn="auto">
              <a:spcAft>
                <a:spcPts val="0"/>
              </a:spcAft>
              <a:buClr>
                <a:srgbClr val="00B0F0"/>
              </a:buClr>
              <a:buFont typeface="Wingdings 2" pitchFamily="18" charset="2"/>
              <a:buChar char=""/>
              <a:defRPr/>
            </a:pPr>
            <a:r>
              <a:rPr lang="en-US" i="1" dirty="0">
                <a:solidFill>
                  <a:schemeClr val="tx1">
                    <a:lumMod val="95000"/>
                    <a:lumOff val="5000"/>
                  </a:schemeClr>
                </a:solidFill>
                <a:latin typeface="Comic Sans MS" pitchFamily="66" charset="0"/>
              </a:rPr>
              <a:t>UV and Conductivity flow cells</a:t>
            </a:r>
          </a:p>
          <a:p>
            <a:pPr marL="285750" indent="-285750" algn="just" fontAlgn="auto">
              <a:spcAft>
                <a:spcPts val="0"/>
              </a:spcAft>
              <a:buClr>
                <a:srgbClr val="00B0F0"/>
              </a:buClr>
              <a:buFont typeface="Wingdings 2" pitchFamily="18" charset="2"/>
              <a:buChar char=""/>
              <a:defRPr/>
            </a:pPr>
            <a:r>
              <a:rPr lang="en-US" i="1" dirty="0">
                <a:solidFill>
                  <a:schemeClr val="tx1">
                    <a:lumMod val="95000"/>
                    <a:lumOff val="5000"/>
                  </a:schemeClr>
                </a:solidFill>
                <a:latin typeface="Comic Sans MS" pitchFamily="66" charset="0"/>
              </a:rPr>
              <a:t> pH meter</a:t>
            </a:r>
          </a:p>
          <a:p>
            <a:pPr algn="just" fontAlgn="auto">
              <a:spcAft>
                <a:spcPts val="0"/>
              </a:spcAft>
              <a:buClr>
                <a:srgbClr val="00B0F0"/>
              </a:buClr>
              <a:defRPr/>
            </a:pPr>
            <a:endParaRPr lang="en-US" b="1" i="1" dirty="0">
              <a:solidFill>
                <a:srgbClr val="0070C0"/>
              </a:solidFill>
              <a:latin typeface="Segoe UI Semibold" pitchFamily="34" charset="0"/>
            </a:endParaRPr>
          </a:p>
          <a:p>
            <a:pPr>
              <a:defRPr/>
            </a:pPr>
            <a:endParaRPr lang="en-US" dirty="0">
              <a:latin typeface="Segoe UI Semibold" pitchFamily="34" charset="0"/>
            </a:endParaRPr>
          </a:p>
        </p:txBody>
      </p:sp>
      <p:grpSp>
        <p:nvGrpSpPr>
          <p:cNvPr id="2" name="Group 2953"/>
          <p:cNvGrpSpPr>
            <a:grpSpLocks/>
          </p:cNvGrpSpPr>
          <p:nvPr/>
        </p:nvGrpSpPr>
        <p:grpSpPr bwMode="auto">
          <a:xfrm>
            <a:off x="3505200" y="1295400"/>
            <a:ext cx="5334797" cy="4995168"/>
            <a:chOff x="-181" y="-63"/>
            <a:chExt cx="4454" cy="5377"/>
          </a:xfrm>
        </p:grpSpPr>
        <p:grpSp>
          <p:nvGrpSpPr>
            <p:cNvPr id="3" name="Group 2467"/>
            <p:cNvGrpSpPr>
              <a:grpSpLocks/>
            </p:cNvGrpSpPr>
            <p:nvPr/>
          </p:nvGrpSpPr>
          <p:grpSpPr bwMode="auto">
            <a:xfrm>
              <a:off x="321" y="1444"/>
              <a:ext cx="3760" cy="2851"/>
              <a:chOff x="273" y="640"/>
              <a:chExt cx="3760" cy="2851"/>
            </a:xfrm>
          </p:grpSpPr>
          <p:grpSp>
            <p:nvGrpSpPr>
              <p:cNvPr id="9" name="Group 2468"/>
              <p:cNvGrpSpPr>
                <a:grpSpLocks/>
              </p:cNvGrpSpPr>
              <p:nvPr/>
            </p:nvGrpSpPr>
            <p:grpSpPr bwMode="auto">
              <a:xfrm>
                <a:off x="273" y="640"/>
                <a:ext cx="3760" cy="2851"/>
                <a:chOff x="273" y="640"/>
                <a:chExt cx="3760" cy="2851"/>
              </a:xfrm>
            </p:grpSpPr>
            <p:grpSp>
              <p:nvGrpSpPr>
                <p:cNvPr id="10" name="Group 2469"/>
                <p:cNvGrpSpPr>
                  <a:grpSpLocks/>
                </p:cNvGrpSpPr>
                <p:nvPr/>
              </p:nvGrpSpPr>
              <p:grpSpPr bwMode="auto">
                <a:xfrm>
                  <a:off x="694" y="790"/>
                  <a:ext cx="539" cy="635"/>
                  <a:chOff x="2107" y="452"/>
                  <a:chExt cx="511" cy="667"/>
                </a:xfrm>
              </p:grpSpPr>
              <p:sp>
                <p:nvSpPr>
                  <p:cNvPr id="483" name="Freeform 2470"/>
                  <p:cNvSpPr>
                    <a:spLocks/>
                  </p:cNvSpPr>
                  <p:nvPr/>
                </p:nvSpPr>
                <p:spPr bwMode="gray">
                  <a:xfrm>
                    <a:off x="2110" y="559"/>
                    <a:ext cx="306" cy="560"/>
                  </a:xfrm>
                  <a:custGeom>
                    <a:avLst/>
                    <a:gdLst>
                      <a:gd name="T0" fmla="*/ 112 w 297"/>
                      <a:gd name="T1" fmla="*/ 7 h 526"/>
                      <a:gd name="T2" fmla="*/ 113 w 297"/>
                      <a:gd name="T3" fmla="*/ 24 h 526"/>
                      <a:gd name="T4" fmla="*/ 113 w 297"/>
                      <a:gd name="T5" fmla="*/ 47 h 526"/>
                      <a:gd name="T6" fmla="*/ 104 w 297"/>
                      <a:gd name="T7" fmla="*/ 66 h 526"/>
                      <a:gd name="T8" fmla="*/ 11 w 297"/>
                      <a:gd name="T9" fmla="*/ 141 h 526"/>
                      <a:gd name="T10" fmla="*/ 4 w 297"/>
                      <a:gd name="T11" fmla="*/ 162 h 526"/>
                      <a:gd name="T12" fmla="*/ 0 w 297"/>
                      <a:gd name="T13" fmla="*/ 181 h 526"/>
                      <a:gd name="T14" fmla="*/ 0 w 297"/>
                      <a:gd name="T15" fmla="*/ 550 h 526"/>
                      <a:gd name="T16" fmla="*/ 2 w 297"/>
                      <a:gd name="T17" fmla="*/ 562 h 526"/>
                      <a:gd name="T18" fmla="*/ 11 w 297"/>
                      <a:gd name="T19" fmla="*/ 572 h 526"/>
                      <a:gd name="T20" fmla="*/ 23 w 297"/>
                      <a:gd name="T21" fmla="*/ 577 h 526"/>
                      <a:gd name="T22" fmla="*/ 40 w 297"/>
                      <a:gd name="T23" fmla="*/ 582 h 526"/>
                      <a:gd name="T24" fmla="*/ 56 w 297"/>
                      <a:gd name="T25" fmla="*/ 587 h 526"/>
                      <a:gd name="T26" fmla="*/ 78 w 297"/>
                      <a:gd name="T27" fmla="*/ 591 h 526"/>
                      <a:gd name="T28" fmla="*/ 99 w 297"/>
                      <a:gd name="T29" fmla="*/ 593 h 526"/>
                      <a:gd name="T30" fmla="*/ 117 w 297"/>
                      <a:gd name="T31" fmla="*/ 594 h 526"/>
                      <a:gd name="T32" fmla="*/ 138 w 297"/>
                      <a:gd name="T33" fmla="*/ 596 h 526"/>
                      <a:gd name="T34" fmla="*/ 159 w 297"/>
                      <a:gd name="T35" fmla="*/ 596 h 526"/>
                      <a:gd name="T36" fmla="*/ 179 w 297"/>
                      <a:gd name="T37" fmla="*/ 596 h 526"/>
                      <a:gd name="T38" fmla="*/ 199 w 297"/>
                      <a:gd name="T39" fmla="*/ 594 h 526"/>
                      <a:gd name="T40" fmla="*/ 216 w 297"/>
                      <a:gd name="T41" fmla="*/ 592 h 526"/>
                      <a:gd name="T42" fmla="*/ 235 w 297"/>
                      <a:gd name="T43" fmla="*/ 591 h 526"/>
                      <a:gd name="T44" fmla="*/ 252 w 297"/>
                      <a:gd name="T45" fmla="*/ 587 h 526"/>
                      <a:gd name="T46" fmla="*/ 269 w 297"/>
                      <a:gd name="T47" fmla="*/ 583 h 526"/>
                      <a:gd name="T48" fmla="*/ 285 w 297"/>
                      <a:gd name="T49" fmla="*/ 578 h 526"/>
                      <a:gd name="T50" fmla="*/ 295 w 297"/>
                      <a:gd name="T51" fmla="*/ 574 h 526"/>
                      <a:gd name="T52" fmla="*/ 306 w 297"/>
                      <a:gd name="T53" fmla="*/ 567 h 526"/>
                      <a:gd name="T54" fmla="*/ 312 w 297"/>
                      <a:gd name="T55" fmla="*/ 561 h 526"/>
                      <a:gd name="T56" fmla="*/ 313 w 297"/>
                      <a:gd name="T57" fmla="*/ 554 h 526"/>
                      <a:gd name="T58" fmla="*/ 313 w 297"/>
                      <a:gd name="T59" fmla="*/ 546 h 526"/>
                      <a:gd name="T60" fmla="*/ 315 w 297"/>
                      <a:gd name="T61" fmla="*/ 183 h 526"/>
                      <a:gd name="T62" fmla="*/ 309 w 297"/>
                      <a:gd name="T63" fmla="*/ 164 h 526"/>
                      <a:gd name="T64" fmla="*/ 300 w 297"/>
                      <a:gd name="T65" fmla="*/ 143 h 526"/>
                      <a:gd name="T66" fmla="*/ 217 w 297"/>
                      <a:gd name="T67" fmla="*/ 66 h 526"/>
                      <a:gd name="T68" fmla="*/ 206 w 297"/>
                      <a:gd name="T69" fmla="*/ 48 h 526"/>
                      <a:gd name="T70" fmla="*/ 202 w 297"/>
                      <a:gd name="T71" fmla="*/ 24 h 526"/>
                      <a:gd name="T72" fmla="*/ 206 w 297"/>
                      <a:gd name="T73" fmla="*/ 11 h 526"/>
                      <a:gd name="T74" fmla="*/ 189 w 297"/>
                      <a:gd name="T75" fmla="*/ 1 h 526"/>
                      <a:gd name="T76" fmla="*/ 176 w 297"/>
                      <a:gd name="T77" fmla="*/ 0 h 526"/>
                      <a:gd name="T78" fmla="*/ 161 w 297"/>
                      <a:gd name="T79" fmla="*/ 0 h 526"/>
                      <a:gd name="T80" fmla="*/ 145 w 297"/>
                      <a:gd name="T81" fmla="*/ 1 h 526"/>
                      <a:gd name="T82" fmla="*/ 129 w 297"/>
                      <a:gd name="T83" fmla="*/ 3 h 526"/>
                      <a:gd name="T84" fmla="*/ 112 w 297"/>
                      <a:gd name="T85" fmla="*/ 7 h 5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7"/>
                      <a:gd name="T130" fmla="*/ 0 h 526"/>
                      <a:gd name="T131" fmla="*/ 297 w 297"/>
                      <a:gd name="T132" fmla="*/ 526 h 5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7" h="526">
                        <a:moveTo>
                          <a:pt x="106" y="7"/>
                        </a:moveTo>
                        <a:lnTo>
                          <a:pt x="107" y="22"/>
                        </a:lnTo>
                        <a:lnTo>
                          <a:pt x="107" y="41"/>
                        </a:lnTo>
                        <a:lnTo>
                          <a:pt x="98" y="58"/>
                        </a:lnTo>
                        <a:lnTo>
                          <a:pt x="11" y="124"/>
                        </a:lnTo>
                        <a:lnTo>
                          <a:pt x="4" y="143"/>
                        </a:lnTo>
                        <a:lnTo>
                          <a:pt x="0" y="160"/>
                        </a:lnTo>
                        <a:lnTo>
                          <a:pt x="0" y="486"/>
                        </a:lnTo>
                        <a:lnTo>
                          <a:pt x="2" y="496"/>
                        </a:lnTo>
                        <a:lnTo>
                          <a:pt x="11" y="504"/>
                        </a:lnTo>
                        <a:lnTo>
                          <a:pt x="21" y="509"/>
                        </a:lnTo>
                        <a:lnTo>
                          <a:pt x="38" y="514"/>
                        </a:lnTo>
                        <a:lnTo>
                          <a:pt x="52" y="518"/>
                        </a:lnTo>
                        <a:lnTo>
                          <a:pt x="74" y="521"/>
                        </a:lnTo>
                        <a:lnTo>
                          <a:pt x="93" y="523"/>
                        </a:lnTo>
                        <a:lnTo>
                          <a:pt x="111" y="524"/>
                        </a:lnTo>
                        <a:lnTo>
                          <a:pt x="130" y="526"/>
                        </a:lnTo>
                        <a:lnTo>
                          <a:pt x="149" y="526"/>
                        </a:lnTo>
                        <a:lnTo>
                          <a:pt x="169" y="526"/>
                        </a:lnTo>
                        <a:lnTo>
                          <a:pt x="187" y="524"/>
                        </a:lnTo>
                        <a:lnTo>
                          <a:pt x="204" y="522"/>
                        </a:lnTo>
                        <a:lnTo>
                          <a:pt x="221" y="521"/>
                        </a:lnTo>
                        <a:lnTo>
                          <a:pt x="238" y="518"/>
                        </a:lnTo>
                        <a:lnTo>
                          <a:pt x="253" y="515"/>
                        </a:lnTo>
                        <a:lnTo>
                          <a:pt x="269" y="510"/>
                        </a:lnTo>
                        <a:lnTo>
                          <a:pt x="278" y="506"/>
                        </a:lnTo>
                        <a:lnTo>
                          <a:pt x="288" y="501"/>
                        </a:lnTo>
                        <a:lnTo>
                          <a:pt x="294" y="495"/>
                        </a:lnTo>
                        <a:lnTo>
                          <a:pt x="295" y="488"/>
                        </a:lnTo>
                        <a:lnTo>
                          <a:pt x="295" y="482"/>
                        </a:lnTo>
                        <a:lnTo>
                          <a:pt x="297" y="162"/>
                        </a:lnTo>
                        <a:lnTo>
                          <a:pt x="291" y="145"/>
                        </a:lnTo>
                        <a:lnTo>
                          <a:pt x="282" y="126"/>
                        </a:lnTo>
                        <a:lnTo>
                          <a:pt x="205" y="58"/>
                        </a:lnTo>
                        <a:lnTo>
                          <a:pt x="194" y="42"/>
                        </a:lnTo>
                        <a:lnTo>
                          <a:pt x="190" y="22"/>
                        </a:lnTo>
                        <a:lnTo>
                          <a:pt x="194" y="9"/>
                        </a:lnTo>
                        <a:lnTo>
                          <a:pt x="178" y="1"/>
                        </a:lnTo>
                        <a:lnTo>
                          <a:pt x="166" y="0"/>
                        </a:lnTo>
                        <a:lnTo>
                          <a:pt x="151" y="0"/>
                        </a:lnTo>
                        <a:lnTo>
                          <a:pt x="137" y="1"/>
                        </a:lnTo>
                        <a:lnTo>
                          <a:pt x="121" y="3"/>
                        </a:lnTo>
                        <a:lnTo>
                          <a:pt x="106" y="7"/>
                        </a:lnTo>
                        <a:close/>
                      </a:path>
                    </a:pathLst>
                  </a:custGeom>
                  <a:solidFill>
                    <a:srgbClr val="EAEAEA">
                      <a:alpha val="30196"/>
                    </a:srgbClr>
                  </a:solidFill>
                  <a:ln w="3175" cmpd="sng">
                    <a:solidFill>
                      <a:srgbClr val="C0C0C0"/>
                    </a:solidFill>
                    <a:round/>
                    <a:headEnd/>
                    <a:tailEnd/>
                  </a:ln>
                </p:spPr>
                <p:txBody>
                  <a:bodyPr/>
                  <a:lstStyle/>
                  <a:p>
                    <a:endParaRPr lang="en-US"/>
                  </a:p>
                </p:txBody>
              </p:sp>
              <p:sp>
                <p:nvSpPr>
                  <p:cNvPr id="484" name="AutoShape 2471"/>
                  <p:cNvSpPr>
                    <a:spLocks noChangeArrowheads="1"/>
                  </p:cNvSpPr>
                  <p:nvPr/>
                </p:nvSpPr>
                <p:spPr bwMode="gray">
                  <a:xfrm>
                    <a:off x="2107" y="816"/>
                    <a:ext cx="306" cy="302"/>
                  </a:xfrm>
                  <a:prstGeom prst="can">
                    <a:avLst>
                      <a:gd name="adj" fmla="val 25000"/>
                    </a:avLst>
                  </a:prstGeom>
                  <a:solidFill>
                    <a:srgbClr val="1058B8">
                      <a:alpha val="12157"/>
                    </a:srgbClr>
                  </a:solidFill>
                  <a:ln w="9525">
                    <a:noFill/>
                    <a:round/>
                    <a:headEnd/>
                    <a:tailEnd/>
                  </a:ln>
                </p:spPr>
                <p:txBody>
                  <a:bodyPr wrap="none" anchor="ctr"/>
                  <a:lstStyle/>
                  <a:p>
                    <a:endParaRPr lang="fa-IR"/>
                  </a:p>
                </p:txBody>
              </p:sp>
              <p:sp>
                <p:nvSpPr>
                  <p:cNvPr id="485" name="Freeform 2472"/>
                  <p:cNvSpPr>
                    <a:spLocks/>
                  </p:cNvSpPr>
                  <p:nvPr/>
                </p:nvSpPr>
                <p:spPr bwMode="auto">
                  <a:xfrm>
                    <a:off x="2213" y="561"/>
                    <a:ext cx="105" cy="11"/>
                  </a:xfrm>
                  <a:custGeom>
                    <a:avLst/>
                    <a:gdLst>
                      <a:gd name="T0" fmla="*/ 0 w 102"/>
                      <a:gd name="T1" fmla="*/ 0 h 11"/>
                      <a:gd name="T2" fmla="*/ 9 w 102"/>
                      <a:gd name="T3" fmla="*/ 6 h 11"/>
                      <a:gd name="T4" fmla="*/ 25 w 102"/>
                      <a:gd name="T5" fmla="*/ 9 h 11"/>
                      <a:gd name="T6" fmla="*/ 38 w 102"/>
                      <a:gd name="T7" fmla="*/ 11 h 11"/>
                      <a:gd name="T8" fmla="*/ 57 w 102"/>
                      <a:gd name="T9" fmla="*/ 11 h 11"/>
                      <a:gd name="T10" fmla="*/ 76 w 102"/>
                      <a:gd name="T11" fmla="*/ 11 h 11"/>
                      <a:gd name="T12" fmla="*/ 93 w 102"/>
                      <a:gd name="T13" fmla="*/ 8 h 11"/>
                      <a:gd name="T14" fmla="*/ 102 w 102"/>
                      <a:gd name="T15" fmla="*/ 6 h 11"/>
                      <a:gd name="T16" fmla="*/ 108 w 10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
                      <a:gd name="T29" fmla="*/ 102 w 10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
                        <a:moveTo>
                          <a:pt x="0" y="0"/>
                        </a:moveTo>
                        <a:lnTo>
                          <a:pt x="9" y="6"/>
                        </a:lnTo>
                        <a:lnTo>
                          <a:pt x="23" y="9"/>
                        </a:lnTo>
                        <a:lnTo>
                          <a:pt x="36" y="11"/>
                        </a:lnTo>
                        <a:lnTo>
                          <a:pt x="53" y="11"/>
                        </a:lnTo>
                        <a:lnTo>
                          <a:pt x="72" y="11"/>
                        </a:lnTo>
                        <a:lnTo>
                          <a:pt x="87" y="8"/>
                        </a:lnTo>
                        <a:lnTo>
                          <a:pt x="96" y="6"/>
                        </a:lnTo>
                        <a:lnTo>
                          <a:pt x="102" y="0"/>
                        </a:lnTo>
                      </a:path>
                    </a:pathLst>
                  </a:custGeom>
                  <a:noFill/>
                  <a:ln w="6350" cmpd="sng">
                    <a:solidFill>
                      <a:srgbClr val="DDDDDD"/>
                    </a:solidFill>
                    <a:round/>
                    <a:headEnd/>
                    <a:tailEnd/>
                  </a:ln>
                </p:spPr>
                <p:txBody>
                  <a:bodyPr/>
                  <a:lstStyle/>
                  <a:p>
                    <a:endParaRPr lang="en-US"/>
                  </a:p>
                </p:txBody>
              </p:sp>
              <p:sp>
                <p:nvSpPr>
                  <p:cNvPr id="486" name="Freeform 2473"/>
                  <p:cNvSpPr>
                    <a:spLocks/>
                  </p:cNvSpPr>
                  <p:nvPr/>
                </p:nvSpPr>
                <p:spPr bwMode="auto">
                  <a:xfrm>
                    <a:off x="2213" y="557"/>
                    <a:ext cx="103" cy="13"/>
                  </a:xfrm>
                  <a:custGeom>
                    <a:avLst/>
                    <a:gdLst>
                      <a:gd name="T0" fmla="*/ 0 w 100"/>
                      <a:gd name="T1" fmla="*/ 13 h 12"/>
                      <a:gd name="T2" fmla="*/ 9 w 100"/>
                      <a:gd name="T3" fmla="*/ 8 h 12"/>
                      <a:gd name="T4" fmla="*/ 23 w 100"/>
                      <a:gd name="T5" fmla="*/ 3 h 12"/>
                      <a:gd name="T6" fmla="*/ 38 w 100"/>
                      <a:gd name="T7" fmla="*/ 0 h 12"/>
                      <a:gd name="T8" fmla="*/ 55 w 100"/>
                      <a:gd name="T9" fmla="*/ 0 h 12"/>
                      <a:gd name="T10" fmla="*/ 71 w 100"/>
                      <a:gd name="T11" fmla="*/ 1 h 12"/>
                      <a:gd name="T12" fmla="*/ 91 w 100"/>
                      <a:gd name="T13" fmla="*/ 4 h 12"/>
                      <a:gd name="T14" fmla="*/ 102 w 100"/>
                      <a:gd name="T15" fmla="*/ 9 h 12"/>
                      <a:gd name="T16" fmla="*/ 106 w 100"/>
                      <a:gd name="T17" fmla="*/ 1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2"/>
                      <a:gd name="T29" fmla="*/ 100 w 10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2">
                        <a:moveTo>
                          <a:pt x="0" y="11"/>
                        </a:moveTo>
                        <a:lnTo>
                          <a:pt x="9" y="6"/>
                        </a:lnTo>
                        <a:lnTo>
                          <a:pt x="21" y="3"/>
                        </a:lnTo>
                        <a:lnTo>
                          <a:pt x="36" y="0"/>
                        </a:lnTo>
                        <a:lnTo>
                          <a:pt x="51" y="0"/>
                        </a:lnTo>
                        <a:lnTo>
                          <a:pt x="67" y="1"/>
                        </a:lnTo>
                        <a:lnTo>
                          <a:pt x="85" y="4"/>
                        </a:lnTo>
                        <a:lnTo>
                          <a:pt x="96" y="7"/>
                        </a:lnTo>
                        <a:lnTo>
                          <a:pt x="100" y="12"/>
                        </a:lnTo>
                      </a:path>
                    </a:pathLst>
                  </a:custGeom>
                  <a:noFill/>
                  <a:ln w="6350" cmpd="sng">
                    <a:solidFill>
                      <a:srgbClr val="B2B2B2"/>
                    </a:solidFill>
                    <a:round/>
                    <a:headEnd/>
                    <a:tailEnd/>
                  </a:ln>
                </p:spPr>
                <p:txBody>
                  <a:bodyPr/>
                  <a:lstStyle/>
                  <a:p>
                    <a:endParaRPr lang="en-US"/>
                  </a:p>
                </p:txBody>
              </p:sp>
              <p:sp>
                <p:nvSpPr>
                  <p:cNvPr id="487" name="Freeform 2474"/>
                  <p:cNvSpPr>
                    <a:spLocks/>
                  </p:cNvSpPr>
                  <p:nvPr/>
                </p:nvSpPr>
                <p:spPr bwMode="auto">
                  <a:xfrm>
                    <a:off x="2214" y="544"/>
                    <a:ext cx="103" cy="12"/>
                  </a:xfrm>
                  <a:custGeom>
                    <a:avLst/>
                    <a:gdLst>
                      <a:gd name="T0" fmla="*/ 0 w 100"/>
                      <a:gd name="T1" fmla="*/ 11 h 12"/>
                      <a:gd name="T2" fmla="*/ 9 w 100"/>
                      <a:gd name="T3" fmla="*/ 6 h 12"/>
                      <a:gd name="T4" fmla="*/ 23 w 100"/>
                      <a:gd name="T5" fmla="*/ 3 h 12"/>
                      <a:gd name="T6" fmla="*/ 38 w 100"/>
                      <a:gd name="T7" fmla="*/ 0 h 12"/>
                      <a:gd name="T8" fmla="*/ 55 w 100"/>
                      <a:gd name="T9" fmla="*/ 0 h 12"/>
                      <a:gd name="T10" fmla="*/ 71 w 100"/>
                      <a:gd name="T11" fmla="*/ 1 h 12"/>
                      <a:gd name="T12" fmla="*/ 91 w 100"/>
                      <a:gd name="T13" fmla="*/ 4 h 12"/>
                      <a:gd name="T14" fmla="*/ 102 w 100"/>
                      <a:gd name="T15" fmla="*/ 7 h 12"/>
                      <a:gd name="T16" fmla="*/ 106 w 10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2"/>
                      <a:gd name="T29" fmla="*/ 100 w 10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2">
                        <a:moveTo>
                          <a:pt x="0" y="11"/>
                        </a:moveTo>
                        <a:lnTo>
                          <a:pt x="9" y="6"/>
                        </a:lnTo>
                        <a:lnTo>
                          <a:pt x="21" y="3"/>
                        </a:lnTo>
                        <a:lnTo>
                          <a:pt x="36" y="0"/>
                        </a:lnTo>
                        <a:lnTo>
                          <a:pt x="51" y="0"/>
                        </a:lnTo>
                        <a:lnTo>
                          <a:pt x="67" y="1"/>
                        </a:lnTo>
                        <a:lnTo>
                          <a:pt x="85" y="4"/>
                        </a:lnTo>
                        <a:lnTo>
                          <a:pt x="96" y="7"/>
                        </a:lnTo>
                        <a:lnTo>
                          <a:pt x="100" y="12"/>
                        </a:lnTo>
                      </a:path>
                    </a:pathLst>
                  </a:custGeom>
                  <a:noFill/>
                  <a:ln w="6350" cmpd="sng">
                    <a:solidFill>
                      <a:srgbClr val="B2B2B2"/>
                    </a:solidFill>
                    <a:round/>
                    <a:headEnd/>
                    <a:tailEnd/>
                  </a:ln>
                </p:spPr>
                <p:txBody>
                  <a:bodyPr/>
                  <a:lstStyle/>
                  <a:p>
                    <a:endParaRPr lang="en-US"/>
                  </a:p>
                </p:txBody>
              </p:sp>
              <p:sp>
                <p:nvSpPr>
                  <p:cNvPr id="488" name="Freeform 2475"/>
                  <p:cNvSpPr>
                    <a:spLocks/>
                  </p:cNvSpPr>
                  <p:nvPr/>
                </p:nvSpPr>
                <p:spPr bwMode="auto">
                  <a:xfrm>
                    <a:off x="2214" y="570"/>
                    <a:ext cx="105" cy="12"/>
                  </a:xfrm>
                  <a:custGeom>
                    <a:avLst/>
                    <a:gdLst>
                      <a:gd name="T0" fmla="*/ 0 w 102"/>
                      <a:gd name="T1" fmla="*/ 0 h 11"/>
                      <a:gd name="T2" fmla="*/ 9 w 102"/>
                      <a:gd name="T3" fmla="*/ 8 h 11"/>
                      <a:gd name="T4" fmla="*/ 25 w 102"/>
                      <a:gd name="T5" fmla="*/ 11 h 11"/>
                      <a:gd name="T6" fmla="*/ 38 w 102"/>
                      <a:gd name="T7" fmla="*/ 13 h 11"/>
                      <a:gd name="T8" fmla="*/ 57 w 102"/>
                      <a:gd name="T9" fmla="*/ 13 h 11"/>
                      <a:gd name="T10" fmla="*/ 76 w 102"/>
                      <a:gd name="T11" fmla="*/ 13 h 11"/>
                      <a:gd name="T12" fmla="*/ 93 w 102"/>
                      <a:gd name="T13" fmla="*/ 10 h 11"/>
                      <a:gd name="T14" fmla="*/ 102 w 102"/>
                      <a:gd name="T15" fmla="*/ 8 h 11"/>
                      <a:gd name="T16" fmla="*/ 108 w 10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
                      <a:gd name="T29" fmla="*/ 102 w 10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
                        <a:moveTo>
                          <a:pt x="0" y="0"/>
                        </a:moveTo>
                        <a:lnTo>
                          <a:pt x="9" y="6"/>
                        </a:lnTo>
                        <a:lnTo>
                          <a:pt x="23" y="9"/>
                        </a:lnTo>
                        <a:lnTo>
                          <a:pt x="36" y="11"/>
                        </a:lnTo>
                        <a:lnTo>
                          <a:pt x="53" y="11"/>
                        </a:lnTo>
                        <a:lnTo>
                          <a:pt x="72" y="11"/>
                        </a:lnTo>
                        <a:lnTo>
                          <a:pt x="87" y="8"/>
                        </a:lnTo>
                        <a:lnTo>
                          <a:pt x="96" y="6"/>
                        </a:lnTo>
                        <a:lnTo>
                          <a:pt x="102" y="0"/>
                        </a:lnTo>
                      </a:path>
                    </a:pathLst>
                  </a:custGeom>
                  <a:noFill/>
                  <a:ln w="6350" cmpd="sng">
                    <a:solidFill>
                      <a:srgbClr val="DDDDDD"/>
                    </a:solidFill>
                    <a:round/>
                    <a:headEnd/>
                    <a:tailEnd/>
                  </a:ln>
                </p:spPr>
                <p:txBody>
                  <a:bodyPr/>
                  <a:lstStyle/>
                  <a:p>
                    <a:endParaRPr lang="en-US"/>
                  </a:p>
                </p:txBody>
              </p:sp>
              <p:sp>
                <p:nvSpPr>
                  <p:cNvPr id="489" name="Freeform 2476"/>
                  <p:cNvSpPr>
                    <a:spLocks/>
                  </p:cNvSpPr>
                  <p:nvPr/>
                </p:nvSpPr>
                <p:spPr bwMode="auto">
                  <a:xfrm>
                    <a:off x="2212" y="584"/>
                    <a:ext cx="105" cy="12"/>
                  </a:xfrm>
                  <a:custGeom>
                    <a:avLst/>
                    <a:gdLst>
                      <a:gd name="T0" fmla="*/ 0 w 102"/>
                      <a:gd name="T1" fmla="*/ 0 h 11"/>
                      <a:gd name="T2" fmla="*/ 9 w 102"/>
                      <a:gd name="T3" fmla="*/ 8 h 11"/>
                      <a:gd name="T4" fmla="*/ 25 w 102"/>
                      <a:gd name="T5" fmla="*/ 11 h 11"/>
                      <a:gd name="T6" fmla="*/ 38 w 102"/>
                      <a:gd name="T7" fmla="*/ 13 h 11"/>
                      <a:gd name="T8" fmla="*/ 57 w 102"/>
                      <a:gd name="T9" fmla="*/ 13 h 11"/>
                      <a:gd name="T10" fmla="*/ 76 w 102"/>
                      <a:gd name="T11" fmla="*/ 13 h 11"/>
                      <a:gd name="T12" fmla="*/ 93 w 102"/>
                      <a:gd name="T13" fmla="*/ 10 h 11"/>
                      <a:gd name="T14" fmla="*/ 102 w 102"/>
                      <a:gd name="T15" fmla="*/ 8 h 11"/>
                      <a:gd name="T16" fmla="*/ 108 w 10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
                      <a:gd name="T29" fmla="*/ 102 w 10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
                        <a:moveTo>
                          <a:pt x="0" y="0"/>
                        </a:moveTo>
                        <a:lnTo>
                          <a:pt x="9" y="6"/>
                        </a:lnTo>
                        <a:lnTo>
                          <a:pt x="23" y="9"/>
                        </a:lnTo>
                        <a:lnTo>
                          <a:pt x="36" y="11"/>
                        </a:lnTo>
                        <a:lnTo>
                          <a:pt x="53" y="11"/>
                        </a:lnTo>
                        <a:lnTo>
                          <a:pt x="72" y="11"/>
                        </a:lnTo>
                        <a:lnTo>
                          <a:pt x="87" y="8"/>
                        </a:lnTo>
                        <a:lnTo>
                          <a:pt x="96" y="6"/>
                        </a:lnTo>
                        <a:lnTo>
                          <a:pt x="102" y="0"/>
                        </a:lnTo>
                      </a:path>
                    </a:pathLst>
                  </a:custGeom>
                  <a:noFill/>
                  <a:ln w="6350" cmpd="sng">
                    <a:solidFill>
                      <a:srgbClr val="DDDDDD"/>
                    </a:solidFill>
                    <a:round/>
                    <a:headEnd/>
                    <a:tailEnd/>
                  </a:ln>
                </p:spPr>
                <p:txBody>
                  <a:bodyPr/>
                  <a:lstStyle/>
                  <a:p>
                    <a:endParaRPr lang="en-US"/>
                  </a:p>
                </p:txBody>
              </p:sp>
              <p:sp>
                <p:nvSpPr>
                  <p:cNvPr id="490" name="Freeform 2477"/>
                  <p:cNvSpPr>
                    <a:spLocks/>
                  </p:cNvSpPr>
                  <p:nvPr/>
                </p:nvSpPr>
                <p:spPr bwMode="auto">
                  <a:xfrm>
                    <a:off x="2213" y="594"/>
                    <a:ext cx="105" cy="11"/>
                  </a:xfrm>
                  <a:custGeom>
                    <a:avLst/>
                    <a:gdLst>
                      <a:gd name="T0" fmla="*/ 0 w 102"/>
                      <a:gd name="T1" fmla="*/ 0 h 11"/>
                      <a:gd name="T2" fmla="*/ 9 w 102"/>
                      <a:gd name="T3" fmla="*/ 6 h 11"/>
                      <a:gd name="T4" fmla="*/ 25 w 102"/>
                      <a:gd name="T5" fmla="*/ 9 h 11"/>
                      <a:gd name="T6" fmla="*/ 38 w 102"/>
                      <a:gd name="T7" fmla="*/ 11 h 11"/>
                      <a:gd name="T8" fmla="*/ 57 w 102"/>
                      <a:gd name="T9" fmla="*/ 11 h 11"/>
                      <a:gd name="T10" fmla="*/ 76 w 102"/>
                      <a:gd name="T11" fmla="*/ 11 h 11"/>
                      <a:gd name="T12" fmla="*/ 93 w 102"/>
                      <a:gd name="T13" fmla="*/ 8 h 11"/>
                      <a:gd name="T14" fmla="*/ 102 w 102"/>
                      <a:gd name="T15" fmla="*/ 6 h 11"/>
                      <a:gd name="T16" fmla="*/ 108 w 10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
                      <a:gd name="T29" fmla="*/ 102 w 10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
                        <a:moveTo>
                          <a:pt x="0" y="0"/>
                        </a:moveTo>
                        <a:lnTo>
                          <a:pt x="9" y="6"/>
                        </a:lnTo>
                        <a:lnTo>
                          <a:pt x="23" y="9"/>
                        </a:lnTo>
                        <a:lnTo>
                          <a:pt x="36" y="11"/>
                        </a:lnTo>
                        <a:lnTo>
                          <a:pt x="53" y="11"/>
                        </a:lnTo>
                        <a:lnTo>
                          <a:pt x="72" y="11"/>
                        </a:lnTo>
                        <a:lnTo>
                          <a:pt x="87" y="8"/>
                        </a:lnTo>
                        <a:lnTo>
                          <a:pt x="96" y="6"/>
                        </a:lnTo>
                        <a:lnTo>
                          <a:pt x="102" y="0"/>
                        </a:lnTo>
                      </a:path>
                    </a:pathLst>
                  </a:custGeom>
                  <a:noFill/>
                  <a:ln w="6350" cmpd="sng">
                    <a:solidFill>
                      <a:srgbClr val="DDDDDD"/>
                    </a:solidFill>
                    <a:round/>
                    <a:headEnd/>
                    <a:tailEnd/>
                  </a:ln>
                </p:spPr>
                <p:txBody>
                  <a:bodyPr/>
                  <a:lstStyle/>
                  <a:p>
                    <a:endParaRPr lang="en-US"/>
                  </a:p>
                </p:txBody>
              </p:sp>
              <p:sp>
                <p:nvSpPr>
                  <p:cNvPr id="491" name="Freeform 2478"/>
                  <p:cNvSpPr>
                    <a:spLocks/>
                  </p:cNvSpPr>
                  <p:nvPr/>
                </p:nvSpPr>
                <p:spPr bwMode="auto">
                  <a:xfrm>
                    <a:off x="2214" y="577"/>
                    <a:ext cx="103" cy="12"/>
                  </a:xfrm>
                  <a:custGeom>
                    <a:avLst/>
                    <a:gdLst>
                      <a:gd name="T0" fmla="*/ 0 w 100"/>
                      <a:gd name="T1" fmla="*/ 11 h 12"/>
                      <a:gd name="T2" fmla="*/ 9 w 100"/>
                      <a:gd name="T3" fmla="*/ 6 h 12"/>
                      <a:gd name="T4" fmla="*/ 23 w 100"/>
                      <a:gd name="T5" fmla="*/ 3 h 12"/>
                      <a:gd name="T6" fmla="*/ 38 w 100"/>
                      <a:gd name="T7" fmla="*/ 0 h 12"/>
                      <a:gd name="T8" fmla="*/ 55 w 100"/>
                      <a:gd name="T9" fmla="*/ 0 h 12"/>
                      <a:gd name="T10" fmla="*/ 71 w 100"/>
                      <a:gd name="T11" fmla="*/ 1 h 12"/>
                      <a:gd name="T12" fmla="*/ 91 w 100"/>
                      <a:gd name="T13" fmla="*/ 4 h 12"/>
                      <a:gd name="T14" fmla="*/ 102 w 100"/>
                      <a:gd name="T15" fmla="*/ 7 h 12"/>
                      <a:gd name="T16" fmla="*/ 106 w 10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2"/>
                      <a:gd name="T29" fmla="*/ 100 w 10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2">
                        <a:moveTo>
                          <a:pt x="0" y="11"/>
                        </a:moveTo>
                        <a:lnTo>
                          <a:pt x="9" y="6"/>
                        </a:lnTo>
                        <a:lnTo>
                          <a:pt x="21" y="3"/>
                        </a:lnTo>
                        <a:lnTo>
                          <a:pt x="36" y="0"/>
                        </a:lnTo>
                        <a:lnTo>
                          <a:pt x="51" y="0"/>
                        </a:lnTo>
                        <a:lnTo>
                          <a:pt x="67" y="1"/>
                        </a:lnTo>
                        <a:lnTo>
                          <a:pt x="85" y="4"/>
                        </a:lnTo>
                        <a:lnTo>
                          <a:pt x="96" y="7"/>
                        </a:lnTo>
                        <a:lnTo>
                          <a:pt x="100" y="12"/>
                        </a:lnTo>
                      </a:path>
                    </a:pathLst>
                  </a:custGeom>
                  <a:noFill/>
                  <a:ln w="6350" cmpd="sng">
                    <a:solidFill>
                      <a:srgbClr val="B2B2B2"/>
                    </a:solidFill>
                    <a:round/>
                    <a:headEnd/>
                    <a:tailEnd/>
                  </a:ln>
                </p:spPr>
                <p:txBody>
                  <a:bodyPr/>
                  <a:lstStyle/>
                  <a:p>
                    <a:endParaRPr lang="en-US"/>
                  </a:p>
                </p:txBody>
              </p:sp>
              <p:sp>
                <p:nvSpPr>
                  <p:cNvPr id="492" name="Freeform 2479"/>
                  <p:cNvSpPr>
                    <a:spLocks/>
                  </p:cNvSpPr>
                  <p:nvPr/>
                </p:nvSpPr>
                <p:spPr bwMode="auto">
                  <a:xfrm>
                    <a:off x="2213" y="567"/>
                    <a:ext cx="103" cy="13"/>
                  </a:xfrm>
                  <a:custGeom>
                    <a:avLst/>
                    <a:gdLst>
                      <a:gd name="T0" fmla="*/ 0 w 100"/>
                      <a:gd name="T1" fmla="*/ 13 h 12"/>
                      <a:gd name="T2" fmla="*/ 9 w 100"/>
                      <a:gd name="T3" fmla="*/ 8 h 12"/>
                      <a:gd name="T4" fmla="*/ 23 w 100"/>
                      <a:gd name="T5" fmla="*/ 3 h 12"/>
                      <a:gd name="T6" fmla="*/ 38 w 100"/>
                      <a:gd name="T7" fmla="*/ 0 h 12"/>
                      <a:gd name="T8" fmla="*/ 55 w 100"/>
                      <a:gd name="T9" fmla="*/ 0 h 12"/>
                      <a:gd name="T10" fmla="*/ 71 w 100"/>
                      <a:gd name="T11" fmla="*/ 1 h 12"/>
                      <a:gd name="T12" fmla="*/ 91 w 100"/>
                      <a:gd name="T13" fmla="*/ 4 h 12"/>
                      <a:gd name="T14" fmla="*/ 102 w 100"/>
                      <a:gd name="T15" fmla="*/ 9 h 12"/>
                      <a:gd name="T16" fmla="*/ 106 w 100"/>
                      <a:gd name="T17" fmla="*/ 1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2"/>
                      <a:gd name="T29" fmla="*/ 100 w 10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2">
                        <a:moveTo>
                          <a:pt x="0" y="11"/>
                        </a:moveTo>
                        <a:lnTo>
                          <a:pt x="9" y="6"/>
                        </a:lnTo>
                        <a:lnTo>
                          <a:pt x="21" y="3"/>
                        </a:lnTo>
                        <a:lnTo>
                          <a:pt x="36" y="0"/>
                        </a:lnTo>
                        <a:lnTo>
                          <a:pt x="51" y="0"/>
                        </a:lnTo>
                        <a:lnTo>
                          <a:pt x="67" y="1"/>
                        </a:lnTo>
                        <a:lnTo>
                          <a:pt x="85" y="4"/>
                        </a:lnTo>
                        <a:lnTo>
                          <a:pt x="96" y="7"/>
                        </a:lnTo>
                        <a:lnTo>
                          <a:pt x="100" y="12"/>
                        </a:lnTo>
                      </a:path>
                    </a:pathLst>
                  </a:custGeom>
                  <a:noFill/>
                  <a:ln w="6350" cmpd="sng">
                    <a:solidFill>
                      <a:srgbClr val="B2B2B2"/>
                    </a:solidFill>
                    <a:round/>
                    <a:headEnd/>
                    <a:tailEnd/>
                  </a:ln>
                </p:spPr>
                <p:txBody>
                  <a:bodyPr/>
                  <a:lstStyle/>
                  <a:p>
                    <a:endParaRPr lang="en-US"/>
                  </a:p>
                </p:txBody>
              </p:sp>
              <p:sp>
                <p:nvSpPr>
                  <p:cNvPr id="493" name="Freeform 2480"/>
                  <p:cNvSpPr>
                    <a:spLocks/>
                  </p:cNvSpPr>
                  <p:nvPr/>
                </p:nvSpPr>
                <p:spPr bwMode="auto">
                  <a:xfrm>
                    <a:off x="2214" y="537"/>
                    <a:ext cx="104" cy="14"/>
                  </a:xfrm>
                  <a:custGeom>
                    <a:avLst/>
                    <a:gdLst>
                      <a:gd name="T0" fmla="*/ 0 w 101"/>
                      <a:gd name="T1" fmla="*/ 15 h 13"/>
                      <a:gd name="T2" fmla="*/ 7 w 101"/>
                      <a:gd name="T3" fmla="*/ 6 h 13"/>
                      <a:gd name="T4" fmla="*/ 21 w 101"/>
                      <a:gd name="T5" fmla="*/ 3 h 13"/>
                      <a:gd name="T6" fmla="*/ 36 w 101"/>
                      <a:gd name="T7" fmla="*/ 0 h 13"/>
                      <a:gd name="T8" fmla="*/ 51 w 101"/>
                      <a:gd name="T9" fmla="*/ 0 h 13"/>
                      <a:gd name="T10" fmla="*/ 69 w 101"/>
                      <a:gd name="T11" fmla="*/ 1 h 13"/>
                      <a:gd name="T12" fmla="*/ 88 w 101"/>
                      <a:gd name="T13" fmla="*/ 4 h 13"/>
                      <a:gd name="T14" fmla="*/ 101 w 101"/>
                      <a:gd name="T15" fmla="*/ 9 h 13"/>
                      <a:gd name="T16" fmla="*/ 107 w 101"/>
                      <a:gd name="T17" fmla="*/ 15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13"/>
                      <a:gd name="T29" fmla="*/ 101 w 10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13">
                        <a:moveTo>
                          <a:pt x="0" y="13"/>
                        </a:moveTo>
                        <a:lnTo>
                          <a:pt x="7" y="6"/>
                        </a:lnTo>
                        <a:lnTo>
                          <a:pt x="19" y="3"/>
                        </a:lnTo>
                        <a:lnTo>
                          <a:pt x="34" y="0"/>
                        </a:lnTo>
                        <a:lnTo>
                          <a:pt x="49" y="0"/>
                        </a:lnTo>
                        <a:lnTo>
                          <a:pt x="65" y="1"/>
                        </a:lnTo>
                        <a:lnTo>
                          <a:pt x="83" y="4"/>
                        </a:lnTo>
                        <a:lnTo>
                          <a:pt x="95" y="7"/>
                        </a:lnTo>
                        <a:lnTo>
                          <a:pt x="101" y="13"/>
                        </a:lnTo>
                      </a:path>
                    </a:pathLst>
                  </a:custGeom>
                  <a:noFill/>
                  <a:ln w="9525" cmpd="sng">
                    <a:solidFill>
                      <a:srgbClr val="0066FF"/>
                    </a:solidFill>
                    <a:round/>
                    <a:headEnd/>
                    <a:tailEnd/>
                  </a:ln>
                </p:spPr>
                <p:txBody>
                  <a:bodyPr/>
                  <a:lstStyle/>
                  <a:p>
                    <a:endParaRPr lang="en-US"/>
                  </a:p>
                </p:txBody>
              </p:sp>
              <p:sp>
                <p:nvSpPr>
                  <p:cNvPr id="494" name="Freeform 2481"/>
                  <p:cNvSpPr>
                    <a:spLocks/>
                  </p:cNvSpPr>
                  <p:nvPr/>
                </p:nvSpPr>
                <p:spPr bwMode="auto">
                  <a:xfrm>
                    <a:off x="2214" y="602"/>
                    <a:ext cx="105" cy="12"/>
                  </a:xfrm>
                  <a:custGeom>
                    <a:avLst/>
                    <a:gdLst>
                      <a:gd name="T0" fmla="*/ 0 w 102"/>
                      <a:gd name="T1" fmla="*/ 0 h 11"/>
                      <a:gd name="T2" fmla="*/ 9 w 102"/>
                      <a:gd name="T3" fmla="*/ 8 h 11"/>
                      <a:gd name="T4" fmla="*/ 25 w 102"/>
                      <a:gd name="T5" fmla="*/ 11 h 11"/>
                      <a:gd name="T6" fmla="*/ 38 w 102"/>
                      <a:gd name="T7" fmla="*/ 13 h 11"/>
                      <a:gd name="T8" fmla="*/ 57 w 102"/>
                      <a:gd name="T9" fmla="*/ 13 h 11"/>
                      <a:gd name="T10" fmla="*/ 76 w 102"/>
                      <a:gd name="T11" fmla="*/ 13 h 11"/>
                      <a:gd name="T12" fmla="*/ 93 w 102"/>
                      <a:gd name="T13" fmla="*/ 10 h 11"/>
                      <a:gd name="T14" fmla="*/ 102 w 102"/>
                      <a:gd name="T15" fmla="*/ 8 h 11"/>
                      <a:gd name="T16" fmla="*/ 108 w 10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
                      <a:gd name="T29" fmla="*/ 102 w 10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
                        <a:moveTo>
                          <a:pt x="0" y="0"/>
                        </a:moveTo>
                        <a:lnTo>
                          <a:pt x="9" y="6"/>
                        </a:lnTo>
                        <a:lnTo>
                          <a:pt x="23" y="9"/>
                        </a:lnTo>
                        <a:lnTo>
                          <a:pt x="36" y="11"/>
                        </a:lnTo>
                        <a:lnTo>
                          <a:pt x="53" y="11"/>
                        </a:lnTo>
                        <a:lnTo>
                          <a:pt x="72" y="11"/>
                        </a:lnTo>
                        <a:lnTo>
                          <a:pt x="87" y="8"/>
                        </a:lnTo>
                        <a:lnTo>
                          <a:pt x="96" y="6"/>
                        </a:lnTo>
                        <a:lnTo>
                          <a:pt x="102" y="0"/>
                        </a:lnTo>
                      </a:path>
                    </a:pathLst>
                  </a:custGeom>
                  <a:noFill/>
                  <a:ln w="6350" cmpd="sng">
                    <a:solidFill>
                      <a:srgbClr val="DDDDDD"/>
                    </a:solidFill>
                    <a:round/>
                    <a:headEnd/>
                    <a:tailEnd/>
                  </a:ln>
                </p:spPr>
                <p:txBody>
                  <a:bodyPr/>
                  <a:lstStyle/>
                  <a:p>
                    <a:endParaRPr lang="en-US"/>
                  </a:p>
                </p:txBody>
              </p:sp>
              <p:sp>
                <p:nvSpPr>
                  <p:cNvPr id="495" name="Freeform 2482"/>
                  <p:cNvSpPr>
                    <a:spLocks/>
                  </p:cNvSpPr>
                  <p:nvPr/>
                </p:nvSpPr>
                <p:spPr bwMode="auto">
                  <a:xfrm>
                    <a:off x="2215" y="585"/>
                    <a:ext cx="103" cy="13"/>
                  </a:xfrm>
                  <a:custGeom>
                    <a:avLst/>
                    <a:gdLst>
                      <a:gd name="T0" fmla="*/ 0 w 100"/>
                      <a:gd name="T1" fmla="*/ 13 h 12"/>
                      <a:gd name="T2" fmla="*/ 9 w 100"/>
                      <a:gd name="T3" fmla="*/ 8 h 12"/>
                      <a:gd name="T4" fmla="*/ 23 w 100"/>
                      <a:gd name="T5" fmla="*/ 3 h 12"/>
                      <a:gd name="T6" fmla="*/ 38 w 100"/>
                      <a:gd name="T7" fmla="*/ 0 h 12"/>
                      <a:gd name="T8" fmla="*/ 55 w 100"/>
                      <a:gd name="T9" fmla="*/ 0 h 12"/>
                      <a:gd name="T10" fmla="*/ 71 w 100"/>
                      <a:gd name="T11" fmla="*/ 1 h 12"/>
                      <a:gd name="T12" fmla="*/ 91 w 100"/>
                      <a:gd name="T13" fmla="*/ 4 h 12"/>
                      <a:gd name="T14" fmla="*/ 102 w 100"/>
                      <a:gd name="T15" fmla="*/ 9 h 12"/>
                      <a:gd name="T16" fmla="*/ 106 w 100"/>
                      <a:gd name="T17" fmla="*/ 1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2"/>
                      <a:gd name="T29" fmla="*/ 100 w 10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2">
                        <a:moveTo>
                          <a:pt x="0" y="11"/>
                        </a:moveTo>
                        <a:lnTo>
                          <a:pt x="9" y="6"/>
                        </a:lnTo>
                        <a:lnTo>
                          <a:pt x="21" y="3"/>
                        </a:lnTo>
                        <a:lnTo>
                          <a:pt x="36" y="0"/>
                        </a:lnTo>
                        <a:lnTo>
                          <a:pt x="51" y="0"/>
                        </a:lnTo>
                        <a:lnTo>
                          <a:pt x="67" y="1"/>
                        </a:lnTo>
                        <a:lnTo>
                          <a:pt x="85" y="4"/>
                        </a:lnTo>
                        <a:lnTo>
                          <a:pt x="96" y="7"/>
                        </a:lnTo>
                        <a:lnTo>
                          <a:pt x="100" y="12"/>
                        </a:lnTo>
                      </a:path>
                    </a:pathLst>
                  </a:custGeom>
                  <a:noFill/>
                  <a:ln w="6350" cmpd="sng">
                    <a:solidFill>
                      <a:srgbClr val="B2B2B2"/>
                    </a:solidFill>
                    <a:round/>
                    <a:headEnd/>
                    <a:tailEnd/>
                  </a:ln>
                </p:spPr>
                <p:txBody>
                  <a:bodyPr/>
                  <a:lstStyle/>
                  <a:p>
                    <a:endParaRPr lang="en-US"/>
                  </a:p>
                </p:txBody>
              </p:sp>
              <p:sp>
                <p:nvSpPr>
                  <p:cNvPr id="496" name="Oval 2483"/>
                  <p:cNvSpPr>
                    <a:spLocks noChangeArrowheads="1"/>
                  </p:cNvSpPr>
                  <p:nvPr/>
                </p:nvSpPr>
                <p:spPr bwMode="gray">
                  <a:xfrm>
                    <a:off x="2113" y="1051"/>
                    <a:ext cx="300" cy="66"/>
                  </a:xfrm>
                  <a:prstGeom prst="ellipse">
                    <a:avLst/>
                  </a:prstGeom>
                  <a:solidFill>
                    <a:srgbClr val="009999">
                      <a:alpha val="20000"/>
                    </a:srgbClr>
                  </a:solidFill>
                  <a:ln w="9525">
                    <a:noFill/>
                    <a:round/>
                    <a:headEnd/>
                    <a:tailEnd/>
                  </a:ln>
                </p:spPr>
                <p:txBody>
                  <a:bodyPr wrap="none" anchor="ctr"/>
                  <a:lstStyle/>
                  <a:p>
                    <a:endParaRPr lang="fa-IR"/>
                  </a:p>
                </p:txBody>
              </p:sp>
              <p:sp>
                <p:nvSpPr>
                  <p:cNvPr id="497" name="Line 2484"/>
                  <p:cNvSpPr>
                    <a:spLocks noChangeShapeType="1"/>
                  </p:cNvSpPr>
                  <p:nvPr/>
                </p:nvSpPr>
                <p:spPr bwMode="auto">
                  <a:xfrm>
                    <a:off x="2236" y="549"/>
                    <a:ext cx="0" cy="45"/>
                  </a:xfrm>
                  <a:prstGeom prst="line">
                    <a:avLst/>
                  </a:prstGeom>
                  <a:noFill/>
                  <a:ln w="19050">
                    <a:solidFill>
                      <a:srgbClr val="FFFFFF"/>
                    </a:solidFill>
                    <a:prstDash val="dash"/>
                    <a:round/>
                    <a:headEnd/>
                    <a:tailEnd/>
                  </a:ln>
                </p:spPr>
                <p:txBody>
                  <a:bodyPr/>
                  <a:lstStyle/>
                  <a:p>
                    <a:endParaRPr lang="en-US"/>
                  </a:p>
                </p:txBody>
              </p:sp>
              <p:sp>
                <p:nvSpPr>
                  <p:cNvPr id="498" name="Freeform 2485"/>
                  <p:cNvSpPr>
                    <a:spLocks/>
                  </p:cNvSpPr>
                  <p:nvPr/>
                </p:nvSpPr>
                <p:spPr bwMode="auto">
                  <a:xfrm>
                    <a:off x="2150" y="615"/>
                    <a:ext cx="82" cy="267"/>
                  </a:xfrm>
                  <a:custGeom>
                    <a:avLst/>
                    <a:gdLst>
                      <a:gd name="T0" fmla="*/ 82 w 82"/>
                      <a:gd name="T1" fmla="*/ 0 h 267"/>
                      <a:gd name="T2" fmla="*/ 1 w 82"/>
                      <a:gd name="T3" fmla="*/ 87 h 267"/>
                      <a:gd name="T4" fmla="*/ 0 w 82"/>
                      <a:gd name="T5" fmla="*/ 267 h 267"/>
                      <a:gd name="T6" fmla="*/ 0 60000 65536"/>
                      <a:gd name="T7" fmla="*/ 0 60000 65536"/>
                      <a:gd name="T8" fmla="*/ 0 60000 65536"/>
                      <a:gd name="T9" fmla="*/ 0 w 82"/>
                      <a:gd name="T10" fmla="*/ 0 h 267"/>
                      <a:gd name="T11" fmla="*/ 82 w 82"/>
                      <a:gd name="T12" fmla="*/ 267 h 267"/>
                    </a:gdLst>
                    <a:ahLst/>
                    <a:cxnLst>
                      <a:cxn ang="T6">
                        <a:pos x="T0" y="T1"/>
                      </a:cxn>
                      <a:cxn ang="T7">
                        <a:pos x="T2" y="T3"/>
                      </a:cxn>
                      <a:cxn ang="T8">
                        <a:pos x="T4" y="T5"/>
                      </a:cxn>
                    </a:cxnLst>
                    <a:rect l="T9" t="T10" r="T11" b="T12"/>
                    <a:pathLst>
                      <a:path w="82" h="267">
                        <a:moveTo>
                          <a:pt x="82" y="0"/>
                        </a:moveTo>
                        <a:lnTo>
                          <a:pt x="1" y="87"/>
                        </a:lnTo>
                        <a:lnTo>
                          <a:pt x="0" y="267"/>
                        </a:lnTo>
                      </a:path>
                    </a:pathLst>
                  </a:custGeom>
                  <a:noFill/>
                  <a:ln w="19050" cmpd="sng">
                    <a:solidFill>
                      <a:srgbClr val="FFFFFF"/>
                    </a:solidFill>
                    <a:round/>
                    <a:headEnd/>
                    <a:tailEnd/>
                  </a:ln>
                </p:spPr>
                <p:txBody>
                  <a:bodyPr/>
                  <a:lstStyle/>
                  <a:p>
                    <a:endParaRPr lang="en-US"/>
                  </a:p>
                </p:txBody>
              </p:sp>
              <p:sp>
                <p:nvSpPr>
                  <p:cNvPr id="499" name="Freeform 2486"/>
                  <p:cNvSpPr>
                    <a:spLocks/>
                  </p:cNvSpPr>
                  <p:nvPr/>
                </p:nvSpPr>
                <p:spPr bwMode="gray">
                  <a:xfrm>
                    <a:off x="2312" y="473"/>
                    <a:ext cx="306" cy="561"/>
                  </a:xfrm>
                  <a:custGeom>
                    <a:avLst/>
                    <a:gdLst>
                      <a:gd name="T0" fmla="*/ 112 w 297"/>
                      <a:gd name="T1" fmla="*/ 7 h 526"/>
                      <a:gd name="T2" fmla="*/ 113 w 297"/>
                      <a:gd name="T3" fmla="*/ 25 h 526"/>
                      <a:gd name="T4" fmla="*/ 113 w 297"/>
                      <a:gd name="T5" fmla="*/ 47 h 526"/>
                      <a:gd name="T6" fmla="*/ 104 w 297"/>
                      <a:gd name="T7" fmla="*/ 66 h 526"/>
                      <a:gd name="T8" fmla="*/ 11 w 297"/>
                      <a:gd name="T9" fmla="*/ 141 h 526"/>
                      <a:gd name="T10" fmla="*/ 4 w 297"/>
                      <a:gd name="T11" fmla="*/ 163 h 526"/>
                      <a:gd name="T12" fmla="*/ 0 w 297"/>
                      <a:gd name="T13" fmla="*/ 182 h 526"/>
                      <a:gd name="T14" fmla="*/ 0 w 297"/>
                      <a:gd name="T15" fmla="*/ 552 h 526"/>
                      <a:gd name="T16" fmla="*/ 2 w 297"/>
                      <a:gd name="T17" fmla="*/ 564 h 526"/>
                      <a:gd name="T18" fmla="*/ 11 w 297"/>
                      <a:gd name="T19" fmla="*/ 574 h 526"/>
                      <a:gd name="T20" fmla="*/ 23 w 297"/>
                      <a:gd name="T21" fmla="*/ 579 h 526"/>
                      <a:gd name="T22" fmla="*/ 40 w 297"/>
                      <a:gd name="T23" fmla="*/ 584 h 526"/>
                      <a:gd name="T24" fmla="*/ 56 w 297"/>
                      <a:gd name="T25" fmla="*/ 589 h 526"/>
                      <a:gd name="T26" fmla="*/ 78 w 297"/>
                      <a:gd name="T27" fmla="*/ 593 h 526"/>
                      <a:gd name="T28" fmla="*/ 99 w 297"/>
                      <a:gd name="T29" fmla="*/ 595 h 526"/>
                      <a:gd name="T30" fmla="*/ 117 w 297"/>
                      <a:gd name="T31" fmla="*/ 596 h 526"/>
                      <a:gd name="T32" fmla="*/ 138 w 297"/>
                      <a:gd name="T33" fmla="*/ 598 h 526"/>
                      <a:gd name="T34" fmla="*/ 159 w 297"/>
                      <a:gd name="T35" fmla="*/ 598 h 526"/>
                      <a:gd name="T36" fmla="*/ 179 w 297"/>
                      <a:gd name="T37" fmla="*/ 598 h 526"/>
                      <a:gd name="T38" fmla="*/ 199 w 297"/>
                      <a:gd name="T39" fmla="*/ 596 h 526"/>
                      <a:gd name="T40" fmla="*/ 216 w 297"/>
                      <a:gd name="T41" fmla="*/ 594 h 526"/>
                      <a:gd name="T42" fmla="*/ 235 w 297"/>
                      <a:gd name="T43" fmla="*/ 593 h 526"/>
                      <a:gd name="T44" fmla="*/ 252 w 297"/>
                      <a:gd name="T45" fmla="*/ 589 h 526"/>
                      <a:gd name="T46" fmla="*/ 269 w 297"/>
                      <a:gd name="T47" fmla="*/ 586 h 526"/>
                      <a:gd name="T48" fmla="*/ 285 w 297"/>
                      <a:gd name="T49" fmla="*/ 580 h 526"/>
                      <a:gd name="T50" fmla="*/ 295 w 297"/>
                      <a:gd name="T51" fmla="*/ 576 h 526"/>
                      <a:gd name="T52" fmla="*/ 306 w 297"/>
                      <a:gd name="T53" fmla="*/ 570 h 526"/>
                      <a:gd name="T54" fmla="*/ 312 w 297"/>
                      <a:gd name="T55" fmla="*/ 563 h 526"/>
                      <a:gd name="T56" fmla="*/ 313 w 297"/>
                      <a:gd name="T57" fmla="*/ 555 h 526"/>
                      <a:gd name="T58" fmla="*/ 313 w 297"/>
                      <a:gd name="T59" fmla="*/ 548 h 526"/>
                      <a:gd name="T60" fmla="*/ 315 w 297"/>
                      <a:gd name="T61" fmla="*/ 185 h 526"/>
                      <a:gd name="T62" fmla="*/ 309 w 297"/>
                      <a:gd name="T63" fmla="*/ 165 h 526"/>
                      <a:gd name="T64" fmla="*/ 300 w 297"/>
                      <a:gd name="T65" fmla="*/ 143 h 526"/>
                      <a:gd name="T66" fmla="*/ 217 w 297"/>
                      <a:gd name="T67" fmla="*/ 66 h 526"/>
                      <a:gd name="T68" fmla="*/ 206 w 297"/>
                      <a:gd name="T69" fmla="*/ 48 h 526"/>
                      <a:gd name="T70" fmla="*/ 202 w 297"/>
                      <a:gd name="T71" fmla="*/ 25 h 526"/>
                      <a:gd name="T72" fmla="*/ 206 w 297"/>
                      <a:gd name="T73" fmla="*/ 11 h 526"/>
                      <a:gd name="T74" fmla="*/ 189 w 297"/>
                      <a:gd name="T75" fmla="*/ 1 h 526"/>
                      <a:gd name="T76" fmla="*/ 176 w 297"/>
                      <a:gd name="T77" fmla="*/ 0 h 526"/>
                      <a:gd name="T78" fmla="*/ 161 w 297"/>
                      <a:gd name="T79" fmla="*/ 0 h 526"/>
                      <a:gd name="T80" fmla="*/ 145 w 297"/>
                      <a:gd name="T81" fmla="*/ 1 h 526"/>
                      <a:gd name="T82" fmla="*/ 129 w 297"/>
                      <a:gd name="T83" fmla="*/ 3 h 526"/>
                      <a:gd name="T84" fmla="*/ 112 w 297"/>
                      <a:gd name="T85" fmla="*/ 7 h 5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7"/>
                      <a:gd name="T130" fmla="*/ 0 h 526"/>
                      <a:gd name="T131" fmla="*/ 297 w 297"/>
                      <a:gd name="T132" fmla="*/ 526 h 5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7" h="526">
                        <a:moveTo>
                          <a:pt x="106" y="7"/>
                        </a:moveTo>
                        <a:lnTo>
                          <a:pt x="107" y="22"/>
                        </a:lnTo>
                        <a:lnTo>
                          <a:pt x="107" y="41"/>
                        </a:lnTo>
                        <a:lnTo>
                          <a:pt x="98" y="58"/>
                        </a:lnTo>
                        <a:lnTo>
                          <a:pt x="11" y="124"/>
                        </a:lnTo>
                        <a:lnTo>
                          <a:pt x="4" y="143"/>
                        </a:lnTo>
                        <a:lnTo>
                          <a:pt x="0" y="160"/>
                        </a:lnTo>
                        <a:lnTo>
                          <a:pt x="0" y="486"/>
                        </a:lnTo>
                        <a:lnTo>
                          <a:pt x="2" y="496"/>
                        </a:lnTo>
                        <a:lnTo>
                          <a:pt x="11" y="504"/>
                        </a:lnTo>
                        <a:lnTo>
                          <a:pt x="21" y="509"/>
                        </a:lnTo>
                        <a:lnTo>
                          <a:pt x="38" y="514"/>
                        </a:lnTo>
                        <a:lnTo>
                          <a:pt x="52" y="518"/>
                        </a:lnTo>
                        <a:lnTo>
                          <a:pt x="74" y="521"/>
                        </a:lnTo>
                        <a:lnTo>
                          <a:pt x="93" y="523"/>
                        </a:lnTo>
                        <a:lnTo>
                          <a:pt x="111" y="524"/>
                        </a:lnTo>
                        <a:lnTo>
                          <a:pt x="130" y="526"/>
                        </a:lnTo>
                        <a:lnTo>
                          <a:pt x="149" y="526"/>
                        </a:lnTo>
                        <a:lnTo>
                          <a:pt x="169" y="526"/>
                        </a:lnTo>
                        <a:lnTo>
                          <a:pt x="187" y="524"/>
                        </a:lnTo>
                        <a:lnTo>
                          <a:pt x="204" y="522"/>
                        </a:lnTo>
                        <a:lnTo>
                          <a:pt x="221" y="521"/>
                        </a:lnTo>
                        <a:lnTo>
                          <a:pt x="238" y="518"/>
                        </a:lnTo>
                        <a:lnTo>
                          <a:pt x="253" y="515"/>
                        </a:lnTo>
                        <a:lnTo>
                          <a:pt x="269" y="510"/>
                        </a:lnTo>
                        <a:lnTo>
                          <a:pt x="278" y="506"/>
                        </a:lnTo>
                        <a:lnTo>
                          <a:pt x="288" y="501"/>
                        </a:lnTo>
                        <a:lnTo>
                          <a:pt x="294" y="495"/>
                        </a:lnTo>
                        <a:lnTo>
                          <a:pt x="295" y="488"/>
                        </a:lnTo>
                        <a:lnTo>
                          <a:pt x="295" y="482"/>
                        </a:lnTo>
                        <a:lnTo>
                          <a:pt x="297" y="162"/>
                        </a:lnTo>
                        <a:lnTo>
                          <a:pt x="291" y="145"/>
                        </a:lnTo>
                        <a:lnTo>
                          <a:pt x="282" y="126"/>
                        </a:lnTo>
                        <a:lnTo>
                          <a:pt x="205" y="58"/>
                        </a:lnTo>
                        <a:lnTo>
                          <a:pt x="194" y="42"/>
                        </a:lnTo>
                        <a:lnTo>
                          <a:pt x="190" y="22"/>
                        </a:lnTo>
                        <a:lnTo>
                          <a:pt x="194" y="9"/>
                        </a:lnTo>
                        <a:lnTo>
                          <a:pt x="178" y="1"/>
                        </a:lnTo>
                        <a:lnTo>
                          <a:pt x="166" y="0"/>
                        </a:lnTo>
                        <a:lnTo>
                          <a:pt x="151" y="0"/>
                        </a:lnTo>
                        <a:lnTo>
                          <a:pt x="137" y="1"/>
                        </a:lnTo>
                        <a:lnTo>
                          <a:pt x="121" y="3"/>
                        </a:lnTo>
                        <a:lnTo>
                          <a:pt x="106" y="7"/>
                        </a:lnTo>
                        <a:close/>
                      </a:path>
                    </a:pathLst>
                  </a:custGeom>
                  <a:solidFill>
                    <a:srgbClr val="EAEAEA">
                      <a:alpha val="30196"/>
                    </a:srgbClr>
                  </a:solidFill>
                  <a:ln w="3175" cmpd="sng">
                    <a:solidFill>
                      <a:srgbClr val="C0C0C0"/>
                    </a:solidFill>
                    <a:round/>
                    <a:headEnd/>
                    <a:tailEnd/>
                  </a:ln>
                </p:spPr>
                <p:txBody>
                  <a:bodyPr/>
                  <a:lstStyle/>
                  <a:p>
                    <a:endParaRPr lang="en-US"/>
                  </a:p>
                </p:txBody>
              </p:sp>
              <p:sp>
                <p:nvSpPr>
                  <p:cNvPr id="500" name="AutoShape 2487"/>
                  <p:cNvSpPr>
                    <a:spLocks noChangeArrowheads="1"/>
                  </p:cNvSpPr>
                  <p:nvPr/>
                </p:nvSpPr>
                <p:spPr bwMode="gray">
                  <a:xfrm>
                    <a:off x="2309" y="731"/>
                    <a:ext cx="306" cy="302"/>
                  </a:xfrm>
                  <a:prstGeom prst="can">
                    <a:avLst>
                      <a:gd name="adj" fmla="val 25000"/>
                    </a:avLst>
                  </a:prstGeom>
                  <a:solidFill>
                    <a:srgbClr val="1058B8">
                      <a:alpha val="12157"/>
                    </a:srgbClr>
                  </a:solidFill>
                  <a:ln w="9525">
                    <a:noFill/>
                    <a:round/>
                    <a:headEnd/>
                    <a:tailEnd/>
                  </a:ln>
                </p:spPr>
                <p:txBody>
                  <a:bodyPr wrap="none" anchor="ctr"/>
                  <a:lstStyle/>
                  <a:p>
                    <a:endParaRPr lang="fa-IR"/>
                  </a:p>
                </p:txBody>
              </p:sp>
              <p:sp>
                <p:nvSpPr>
                  <p:cNvPr id="501" name="Freeform 2488"/>
                  <p:cNvSpPr>
                    <a:spLocks/>
                  </p:cNvSpPr>
                  <p:nvPr/>
                </p:nvSpPr>
                <p:spPr bwMode="auto">
                  <a:xfrm>
                    <a:off x="2415" y="475"/>
                    <a:ext cx="105" cy="12"/>
                  </a:xfrm>
                  <a:custGeom>
                    <a:avLst/>
                    <a:gdLst>
                      <a:gd name="T0" fmla="*/ 0 w 102"/>
                      <a:gd name="T1" fmla="*/ 0 h 11"/>
                      <a:gd name="T2" fmla="*/ 9 w 102"/>
                      <a:gd name="T3" fmla="*/ 8 h 11"/>
                      <a:gd name="T4" fmla="*/ 25 w 102"/>
                      <a:gd name="T5" fmla="*/ 11 h 11"/>
                      <a:gd name="T6" fmla="*/ 38 w 102"/>
                      <a:gd name="T7" fmla="*/ 13 h 11"/>
                      <a:gd name="T8" fmla="*/ 57 w 102"/>
                      <a:gd name="T9" fmla="*/ 13 h 11"/>
                      <a:gd name="T10" fmla="*/ 76 w 102"/>
                      <a:gd name="T11" fmla="*/ 13 h 11"/>
                      <a:gd name="T12" fmla="*/ 93 w 102"/>
                      <a:gd name="T13" fmla="*/ 10 h 11"/>
                      <a:gd name="T14" fmla="*/ 102 w 102"/>
                      <a:gd name="T15" fmla="*/ 8 h 11"/>
                      <a:gd name="T16" fmla="*/ 108 w 10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
                      <a:gd name="T29" fmla="*/ 102 w 10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
                        <a:moveTo>
                          <a:pt x="0" y="0"/>
                        </a:moveTo>
                        <a:lnTo>
                          <a:pt x="9" y="6"/>
                        </a:lnTo>
                        <a:lnTo>
                          <a:pt x="23" y="9"/>
                        </a:lnTo>
                        <a:lnTo>
                          <a:pt x="36" y="11"/>
                        </a:lnTo>
                        <a:lnTo>
                          <a:pt x="53" y="11"/>
                        </a:lnTo>
                        <a:lnTo>
                          <a:pt x="72" y="11"/>
                        </a:lnTo>
                        <a:lnTo>
                          <a:pt x="87" y="8"/>
                        </a:lnTo>
                        <a:lnTo>
                          <a:pt x="96" y="6"/>
                        </a:lnTo>
                        <a:lnTo>
                          <a:pt x="102" y="0"/>
                        </a:lnTo>
                      </a:path>
                    </a:pathLst>
                  </a:custGeom>
                  <a:noFill/>
                  <a:ln w="6350" cmpd="sng">
                    <a:solidFill>
                      <a:srgbClr val="DDDDDD"/>
                    </a:solidFill>
                    <a:round/>
                    <a:headEnd/>
                    <a:tailEnd/>
                  </a:ln>
                </p:spPr>
                <p:txBody>
                  <a:bodyPr/>
                  <a:lstStyle/>
                  <a:p>
                    <a:endParaRPr lang="en-US"/>
                  </a:p>
                </p:txBody>
              </p:sp>
              <p:sp>
                <p:nvSpPr>
                  <p:cNvPr id="502" name="Freeform 2489"/>
                  <p:cNvSpPr>
                    <a:spLocks/>
                  </p:cNvSpPr>
                  <p:nvPr/>
                </p:nvSpPr>
                <p:spPr bwMode="auto">
                  <a:xfrm>
                    <a:off x="2415" y="472"/>
                    <a:ext cx="103" cy="13"/>
                  </a:xfrm>
                  <a:custGeom>
                    <a:avLst/>
                    <a:gdLst>
                      <a:gd name="T0" fmla="*/ 0 w 100"/>
                      <a:gd name="T1" fmla="*/ 13 h 12"/>
                      <a:gd name="T2" fmla="*/ 9 w 100"/>
                      <a:gd name="T3" fmla="*/ 8 h 12"/>
                      <a:gd name="T4" fmla="*/ 23 w 100"/>
                      <a:gd name="T5" fmla="*/ 3 h 12"/>
                      <a:gd name="T6" fmla="*/ 38 w 100"/>
                      <a:gd name="T7" fmla="*/ 0 h 12"/>
                      <a:gd name="T8" fmla="*/ 55 w 100"/>
                      <a:gd name="T9" fmla="*/ 0 h 12"/>
                      <a:gd name="T10" fmla="*/ 71 w 100"/>
                      <a:gd name="T11" fmla="*/ 1 h 12"/>
                      <a:gd name="T12" fmla="*/ 91 w 100"/>
                      <a:gd name="T13" fmla="*/ 4 h 12"/>
                      <a:gd name="T14" fmla="*/ 102 w 100"/>
                      <a:gd name="T15" fmla="*/ 9 h 12"/>
                      <a:gd name="T16" fmla="*/ 106 w 100"/>
                      <a:gd name="T17" fmla="*/ 1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2"/>
                      <a:gd name="T29" fmla="*/ 100 w 10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2">
                        <a:moveTo>
                          <a:pt x="0" y="11"/>
                        </a:moveTo>
                        <a:lnTo>
                          <a:pt x="9" y="6"/>
                        </a:lnTo>
                        <a:lnTo>
                          <a:pt x="21" y="3"/>
                        </a:lnTo>
                        <a:lnTo>
                          <a:pt x="36" y="0"/>
                        </a:lnTo>
                        <a:lnTo>
                          <a:pt x="51" y="0"/>
                        </a:lnTo>
                        <a:lnTo>
                          <a:pt x="67" y="1"/>
                        </a:lnTo>
                        <a:lnTo>
                          <a:pt x="85" y="4"/>
                        </a:lnTo>
                        <a:lnTo>
                          <a:pt x="96" y="7"/>
                        </a:lnTo>
                        <a:lnTo>
                          <a:pt x="100" y="12"/>
                        </a:lnTo>
                      </a:path>
                    </a:pathLst>
                  </a:custGeom>
                  <a:noFill/>
                  <a:ln w="6350" cmpd="sng">
                    <a:solidFill>
                      <a:srgbClr val="B2B2B2"/>
                    </a:solidFill>
                    <a:round/>
                    <a:headEnd/>
                    <a:tailEnd/>
                  </a:ln>
                </p:spPr>
                <p:txBody>
                  <a:bodyPr/>
                  <a:lstStyle/>
                  <a:p>
                    <a:endParaRPr lang="en-US"/>
                  </a:p>
                </p:txBody>
              </p:sp>
              <p:sp>
                <p:nvSpPr>
                  <p:cNvPr id="503" name="Freeform 2490"/>
                  <p:cNvSpPr>
                    <a:spLocks/>
                  </p:cNvSpPr>
                  <p:nvPr/>
                </p:nvSpPr>
                <p:spPr bwMode="auto">
                  <a:xfrm>
                    <a:off x="2416" y="458"/>
                    <a:ext cx="103" cy="13"/>
                  </a:xfrm>
                  <a:custGeom>
                    <a:avLst/>
                    <a:gdLst>
                      <a:gd name="T0" fmla="*/ 0 w 100"/>
                      <a:gd name="T1" fmla="*/ 13 h 12"/>
                      <a:gd name="T2" fmla="*/ 9 w 100"/>
                      <a:gd name="T3" fmla="*/ 8 h 12"/>
                      <a:gd name="T4" fmla="*/ 23 w 100"/>
                      <a:gd name="T5" fmla="*/ 3 h 12"/>
                      <a:gd name="T6" fmla="*/ 38 w 100"/>
                      <a:gd name="T7" fmla="*/ 0 h 12"/>
                      <a:gd name="T8" fmla="*/ 55 w 100"/>
                      <a:gd name="T9" fmla="*/ 0 h 12"/>
                      <a:gd name="T10" fmla="*/ 71 w 100"/>
                      <a:gd name="T11" fmla="*/ 1 h 12"/>
                      <a:gd name="T12" fmla="*/ 91 w 100"/>
                      <a:gd name="T13" fmla="*/ 4 h 12"/>
                      <a:gd name="T14" fmla="*/ 102 w 100"/>
                      <a:gd name="T15" fmla="*/ 9 h 12"/>
                      <a:gd name="T16" fmla="*/ 106 w 100"/>
                      <a:gd name="T17" fmla="*/ 1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2"/>
                      <a:gd name="T29" fmla="*/ 100 w 10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2">
                        <a:moveTo>
                          <a:pt x="0" y="11"/>
                        </a:moveTo>
                        <a:lnTo>
                          <a:pt x="9" y="6"/>
                        </a:lnTo>
                        <a:lnTo>
                          <a:pt x="21" y="3"/>
                        </a:lnTo>
                        <a:lnTo>
                          <a:pt x="36" y="0"/>
                        </a:lnTo>
                        <a:lnTo>
                          <a:pt x="51" y="0"/>
                        </a:lnTo>
                        <a:lnTo>
                          <a:pt x="67" y="1"/>
                        </a:lnTo>
                        <a:lnTo>
                          <a:pt x="85" y="4"/>
                        </a:lnTo>
                        <a:lnTo>
                          <a:pt x="96" y="7"/>
                        </a:lnTo>
                        <a:lnTo>
                          <a:pt x="100" y="12"/>
                        </a:lnTo>
                      </a:path>
                    </a:pathLst>
                  </a:custGeom>
                  <a:noFill/>
                  <a:ln w="6350" cmpd="sng">
                    <a:solidFill>
                      <a:srgbClr val="B2B2B2"/>
                    </a:solidFill>
                    <a:round/>
                    <a:headEnd/>
                    <a:tailEnd/>
                  </a:ln>
                </p:spPr>
                <p:txBody>
                  <a:bodyPr/>
                  <a:lstStyle/>
                  <a:p>
                    <a:endParaRPr lang="en-US"/>
                  </a:p>
                </p:txBody>
              </p:sp>
              <p:sp>
                <p:nvSpPr>
                  <p:cNvPr id="504" name="Freeform 2491"/>
                  <p:cNvSpPr>
                    <a:spLocks/>
                  </p:cNvSpPr>
                  <p:nvPr/>
                </p:nvSpPr>
                <p:spPr bwMode="auto">
                  <a:xfrm>
                    <a:off x="2416" y="485"/>
                    <a:ext cx="105" cy="12"/>
                  </a:xfrm>
                  <a:custGeom>
                    <a:avLst/>
                    <a:gdLst>
                      <a:gd name="T0" fmla="*/ 0 w 102"/>
                      <a:gd name="T1" fmla="*/ 0 h 11"/>
                      <a:gd name="T2" fmla="*/ 9 w 102"/>
                      <a:gd name="T3" fmla="*/ 8 h 11"/>
                      <a:gd name="T4" fmla="*/ 25 w 102"/>
                      <a:gd name="T5" fmla="*/ 11 h 11"/>
                      <a:gd name="T6" fmla="*/ 38 w 102"/>
                      <a:gd name="T7" fmla="*/ 13 h 11"/>
                      <a:gd name="T8" fmla="*/ 57 w 102"/>
                      <a:gd name="T9" fmla="*/ 13 h 11"/>
                      <a:gd name="T10" fmla="*/ 76 w 102"/>
                      <a:gd name="T11" fmla="*/ 13 h 11"/>
                      <a:gd name="T12" fmla="*/ 93 w 102"/>
                      <a:gd name="T13" fmla="*/ 10 h 11"/>
                      <a:gd name="T14" fmla="*/ 102 w 102"/>
                      <a:gd name="T15" fmla="*/ 8 h 11"/>
                      <a:gd name="T16" fmla="*/ 108 w 10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
                      <a:gd name="T29" fmla="*/ 102 w 10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
                        <a:moveTo>
                          <a:pt x="0" y="0"/>
                        </a:moveTo>
                        <a:lnTo>
                          <a:pt x="9" y="6"/>
                        </a:lnTo>
                        <a:lnTo>
                          <a:pt x="23" y="9"/>
                        </a:lnTo>
                        <a:lnTo>
                          <a:pt x="36" y="11"/>
                        </a:lnTo>
                        <a:lnTo>
                          <a:pt x="53" y="11"/>
                        </a:lnTo>
                        <a:lnTo>
                          <a:pt x="72" y="11"/>
                        </a:lnTo>
                        <a:lnTo>
                          <a:pt x="87" y="8"/>
                        </a:lnTo>
                        <a:lnTo>
                          <a:pt x="96" y="6"/>
                        </a:lnTo>
                        <a:lnTo>
                          <a:pt x="102" y="0"/>
                        </a:lnTo>
                      </a:path>
                    </a:pathLst>
                  </a:custGeom>
                  <a:noFill/>
                  <a:ln w="6350" cmpd="sng">
                    <a:solidFill>
                      <a:srgbClr val="DDDDDD"/>
                    </a:solidFill>
                    <a:round/>
                    <a:headEnd/>
                    <a:tailEnd/>
                  </a:ln>
                </p:spPr>
                <p:txBody>
                  <a:bodyPr/>
                  <a:lstStyle/>
                  <a:p>
                    <a:endParaRPr lang="en-US"/>
                  </a:p>
                </p:txBody>
              </p:sp>
              <p:sp>
                <p:nvSpPr>
                  <p:cNvPr id="505" name="Freeform 2492"/>
                  <p:cNvSpPr>
                    <a:spLocks/>
                  </p:cNvSpPr>
                  <p:nvPr/>
                </p:nvSpPr>
                <p:spPr bwMode="auto">
                  <a:xfrm>
                    <a:off x="2414" y="499"/>
                    <a:ext cx="105" cy="12"/>
                  </a:xfrm>
                  <a:custGeom>
                    <a:avLst/>
                    <a:gdLst>
                      <a:gd name="T0" fmla="*/ 0 w 102"/>
                      <a:gd name="T1" fmla="*/ 0 h 11"/>
                      <a:gd name="T2" fmla="*/ 9 w 102"/>
                      <a:gd name="T3" fmla="*/ 8 h 11"/>
                      <a:gd name="T4" fmla="*/ 25 w 102"/>
                      <a:gd name="T5" fmla="*/ 11 h 11"/>
                      <a:gd name="T6" fmla="*/ 38 w 102"/>
                      <a:gd name="T7" fmla="*/ 13 h 11"/>
                      <a:gd name="T8" fmla="*/ 57 w 102"/>
                      <a:gd name="T9" fmla="*/ 13 h 11"/>
                      <a:gd name="T10" fmla="*/ 76 w 102"/>
                      <a:gd name="T11" fmla="*/ 13 h 11"/>
                      <a:gd name="T12" fmla="*/ 93 w 102"/>
                      <a:gd name="T13" fmla="*/ 10 h 11"/>
                      <a:gd name="T14" fmla="*/ 102 w 102"/>
                      <a:gd name="T15" fmla="*/ 8 h 11"/>
                      <a:gd name="T16" fmla="*/ 108 w 10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
                      <a:gd name="T29" fmla="*/ 102 w 10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
                        <a:moveTo>
                          <a:pt x="0" y="0"/>
                        </a:moveTo>
                        <a:lnTo>
                          <a:pt x="9" y="6"/>
                        </a:lnTo>
                        <a:lnTo>
                          <a:pt x="23" y="9"/>
                        </a:lnTo>
                        <a:lnTo>
                          <a:pt x="36" y="11"/>
                        </a:lnTo>
                        <a:lnTo>
                          <a:pt x="53" y="11"/>
                        </a:lnTo>
                        <a:lnTo>
                          <a:pt x="72" y="11"/>
                        </a:lnTo>
                        <a:lnTo>
                          <a:pt x="87" y="8"/>
                        </a:lnTo>
                        <a:lnTo>
                          <a:pt x="96" y="6"/>
                        </a:lnTo>
                        <a:lnTo>
                          <a:pt x="102" y="0"/>
                        </a:lnTo>
                      </a:path>
                    </a:pathLst>
                  </a:custGeom>
                  <a:noFill/>
                  <a:ln w="6350" cmpd="sng">
                    <a:solidFill>
                      <a:srgbClr val="DDDDDD"/>
                    </a:solidFill>
                    <a:round/>
                    <a:headEnd/>
                    <a:tailEnd/>
                  </a:ln>
                </p:spPr>
                <p:txBody>
                  <a:bodyPr/>
                  <a:lstStyle/>
                  <a:p>
                    <a:endParaRPr lang="en-US"/>
                  </a:p>
                </p:txBody>
              </p:sp>
              <p:sp>
                <p:nvSpPr>
                  <p:cNvPr id="506" name="Freeform 2493"/>
                  <p:cNvSpPr>
                    <a:spLocks/>
                  </p:cNvSpPr>
                  <p:nvPr/>
                </p:nvSpPr>
                <p:spPr bwMode="auto">
                  <a:xfrm>
                    <a:off x="2415" y="508"/>
                    <a:ext cx="105" cy="12"/>
                  </a:xfrm>
                  <a:custGeom>
                    <a:avLst/>
                    <a:gdLst>
                      <a:gd name="T0" fmla="*/ 0 w 102"/>
                      <a:gd name="T1" fmla="*/ 0 h 11"/>
                      <a:gd name="T2" fmla="*/ 9 w 102"/>
                      <a:gd name="T3" fmla="*/ 8 h 11"/>
                      <a:gd name="T4" fmla="*/ 25 w 102"/>
                      <a:gd name="T5" fmla="*/ 11 h 11"/>
                      <a:gd name="T6" fmla="*/ 38 w 102"/>
                      <a:gd name="T7" fmla="*/ 13 h 11"/>
                      <a:gd name="T8" fmla="*/ 57 w 102"/>
                      <a:gd name="T9" fmla="*/ 13 h 11"/>
                      <a:gd name="T10" fmla="*/ 76 w 102"/>
                      <a:gd name="T11" fmla="*/ 13 h 11"/>
                      <a:gd name="T12" fmla="*/ 93 w 102"/>
                      <a:gd name="T13" fmla="*/ 10 h 11"/>
                      <a:gd name="T14" fmla="*/ 102 w 102"/>
                      <a:gd name="T15" fmla="*/ 8 h 11"/>
                      <a:gd name="T16" fmla="*/ 108 w 10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
                      <a:gd name="T29" fmla="*/ 102 w 10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
                        <a:moveTo>
                          <a:pt x="0" y="0"/>
                        </a:moveTo>
                        <a:lnTo>
                          <a:pt x="9" y="6"/>
                        </a:lnTo>
                        <a:lnTo>
                          <a:pt x="23" y="9"/>
                        </a:lnTo>
                        <a:lnTo>
                          <a:pt x="36" y="11"/>
                        </a:lnTo>
                        <a:lnTo>
                          <a:pt x="53" y="11"/>
                        </a:lnTo>
                        <a:lnTo>
                          <a:pt x="72" y="11"/>
                        </a:lnTo>
                        <a:lnTo>
                          <a:pt x="87" y="8"/>
                        </a:lnTo>
                        <a:lnTo>
                          <a:pt x="96" y="6"/>
                        </a:lnTo>
                        <a:lnTo>
                          <a:pt x="102" y="0"/>
                        </a:lnTo>
                      </a:path>
                    </a:pathLst>
                  </a:custGeom>
                  <a:noFill/>
                  <a:ln w="6350" cmpd="sng">
                    <a:solidFill>
                      <a:srgbClr val="DDDDDD"/>
                    </a:solidFill>
                    <a:round/>
                    <a:headEnd/>
                    <a:tailEnd/>
                  </a:ln>
                </p:spPr>
                <p:txBody>
                  <a:bodyPr/>
                  <a:lstStyle/>
                  <a:p>
                    <a:endParaRPr lang="en-US"/>
                  </a:p>
                </p:txBody>
              </p:sp>
              <p:sp>
                <p:nvSpPr>
                  <p:cNvPr id="507" name="Freeform 2494"/>
                  <p:cNvSpPr>
                    <a:spLocks/>
                  </p:cNvSpPr>
                  <p:nvPr/>
                </p:nvSpPr>
                <p:spPr bwMode="auto">
                  <a:xfrm>
                    <a:off x="2416" y="491"/>
                    <a:ext cx="103" cy="13"/>
                  </a:xfrm>
                  <a:custGeom>
                    <a:avLst/>
                    <a:gdLst>
                      <a:gd name="T0" fmla="*/ 0 w 100"/>
                      <a:gd name="T1" fmla="*/ 13 h 12"/>
                      <a:gd name="T2" fmla="*/ 9 w 100"/>
                      <a:gd name="T3" fmla="*/ 8 h 12"/>
                      <a:gd name="T4" fmla="*/ 23 w 100"/>
                      <a:gd name="T5" fmla="*/ 3 h 12"/>
                      <a:gd name="T6" fmla="*/ 38 w 100"/>
                      <a:gd name="T7" fmla="*/ 0 h 12"/>
                      <a:gd name="T8" fmla="*/ 55 w 100"/>
                      <a:gd name="T9" fmla="*/ 0 h 12"/>
                      <a:gd name="T10" fmla="*/ 71 w 100"/>
                      <a:gd name="T11" fmla="*/ 1 h 12"/>
                      <a:gd name="T12" fmla="*/ 91 w 100"/>
                      <a:gd name="T13" fmla="*/ 4 h 12"/>
                      <a:gd name="T14" fmla="*/ 102 w 100"/>
                      <a:gd name="T15" fmla="*/ 9 h 12"/>
                      <a:gd name="T16" fmla="*/ 106 w 100"/>
                      <a:gd name="T17" fmla="*/ 1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2"/>
                      <a:gd name="T29" fmla="*/ 100 w 10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2">
                        <a:moveTo>
                          <a:pt x="0" y="11"/>
                        </a:moveTo>
                        <a:lnTo>
                          <a:pt x="9" y="6"/>
                        </a:lnTo>
                        <a:lnTo>
                          <a:pt x="21" y="3"/>
                        </a:lnTo>
                        <a:lnTo>
                          <a:pt x="36" y="0"/>
                        </a:lnTo>
                        <a:lnTo>
                          <a:pt x="51" y="0"/>
                        </a:lnTo>
                        <a:lnTo>
                          <a:pt x="67" y="1"/>
                        </a:lnTo>
                        <a:lnTo>
                          <a:pt x="85" y="4"/>
                        </a:lnTo>
                        <a:lnTo>
                          <a:pt x="96" y="7"/>
                        </a:lnTo>
                        <a:lnTo>
                          <a:pt x="100" y="12"/>
                        </a:lnTo>
                      </a:path>
                    </a:pathLst>
                  </a:custGeom>
                  <a:noFill/>
                  <a:ln w="6350" cmpd="sng">
                    <a:solidFill>
                      <a:srgbClr val="B2B2B2"/>
                    </a:solidFill>
                    <a:round/>
                    <a:headEnd/>
                    <a:tailEnd/>
                  </a:ln>
                </p:spPr>
                <p:txBody>
                  <a:bodyPr/>
                  <a:lstStyle/>
                  <a:p>
                    <a:endParaRPr lang="en-US"/>
                  </a:p>
                </p:txBody>
              </p:sp>
              <p:sp>
                <p:nvSpPr>
                  <p:cNvPr id="508" name="Freeform 2495"/>
                  <p:cNvSpPr>
                    <a:spLocks/>
                  </p:cNvSpPr>
                  <p:nvPr/>
                </p:nvSpPr>
                <p:spPr bwMode="auto">
                  <a:xfrm>
                    <a:off x="2415" y="482"/>
                    <a:ext cx="103" cy="13"/>
                  </a:xfrm>
                  <a:custGeom>
                    <a:avLst/>
                    <a:gdLst>
                      <a:gd name="T0" fmla="*/ 0 w 100"/>
                      <a:gd name="T1" fmla="*/ 13 h 12"/>
                      <a:gd name="T2" fmla="*/ 9 w 100"/>
                      <a:gd name="T3" fmla="*/ 8 h 12"/>
                      <a:gd name="T4" fmla="*/ 23 w 100"/>
                      <a:gd name="T5" fmla="*/ 3 h 12"/>
                      <a:gd name="T6" fmla="*/ 38 w 100"/>
                      <a:gd name="T7" fmla="*/ 0 h 12"/>
                      <a:gd name="T8" fmla="*/ 55 w 100"/>
                      <a:gd name="T9" fmla="*/ 0 h 12"/>
                      <a:gd name="T10" fmla="*/ 71 w 100"/>
                      <a:gd name="T11" fmla="*/ 1 h 12"/>
                      <a:gd name="T12" fmla="*/ 91 w 100"/>
                      <a:gd name="T13" fmla="*/ 4 h 12"/>
                      <a:gd name="T14" fmla="*/ 102 w 100"/>
                      <a:gd name="T15" fmla="*/ 9 h 12"/>
                      <a:gd name="T16" fmla="*/ 106 w 100"/>
                      <a:gd name="T17" fmla="*/ 1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2"/>
                      <a:gd name="T29" fmla="*/ 100 w 10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2">
                        <a:moveTo>
                          <a:pt x="0" y="11"/>
                        </a:moveTo>
                        <a:lnTo>
                          <a:pt x="9" y="6"/>
                        </a:lnTo>
                        <a:lnTo>
                          <a:pt x="21" y="3"/>
                        </a:lnTo>
                        <a:lnTo>
                          <a:pt x="36" y="0"/>
                        </a:lnTo>
                        <a:lnTo>
                          <a:pt x="51" y="0"/>
                        </a:lnTo>
                        <a:lnTo>
                          <a:pt x="67" y="1"/>
                        </a:lnTo>
                        <a:lnTo>
                          <a:pt x="85" y="4"/>
                        </a:lnTo>
                        <a:lnTo>
                          <a:pt x="96" y="7"/>
                        </a:lnTo>
                        <a:lnTo>
                          <a:pt x="100" y="12"/>
                        </a:lnTo>
                      </a:path>
                    </a:pathLst>
                  </a:custGeom>
                  <a:noFill/>
                  <a:ln w="6350" cmpd="sng">
                    <a:solidFill>
                      <a:srgbClr val="B2B2B2"/>
                    </a:solidFill>
                    <a:round/>
                    <a:headEnd/>
                    <a:tailEnd/>
                  </a:ln>
                </p:spPr>
                <p:txBody>
                  <a:bodyPr/>
                  <a:lstStyle/>
                  <a:p>
                    <a:endParaRPr lang="en-US"/>
                  </a:p>
                </p:txBody>
              </p:sp>
              <p:sp>
                <p:nvSpPr>
                  <p:cNvPr id="509" name="Freeform 2496"/>
                  <p:cNvSpPr>
                    <a:spLocks/>
                  </p:cNvSpPr>
                  <p:nvPr/>
                </p:nvSpPr>
                <p:spPr bwMode="auto">
                  <a:xfrm>
                    <a:off x="2416" y="452"/>
                    <a:ext cx="104" cy="14"/>
                  </a:xfrm>
                  <a:custGeom>
                    <a:avLst/>
                    <a:gdLst>
                      <a:gd name="T0" fmla="*/ 0 w 101"/>
                      <a:gd name="T1" fmla="*/ 15 h 13"/>
                      <a:gd name="T2" fmla="*/ 7 w 101"/>
                      <a:gd name="T3" fmla="*/ 6 h 13"/>
                      <a:gd name="T4" fmla="*/ 21 w 101"/>
                      <a:gd name="T5" fmla="*/ 3 h 13"/>
                      <a:gd name="T6" fmla="*/ 36 w 101"/>
                      <a:gd name="T7" fmla="*/ 0 h 13"/>
                      <a:gd name="T8" fmla="*/ 51 w 101"/>
                      <a:gd name="T9" fmla="*/ 0 h 13"/>
                      <a:gd name="T10" fmla="*/ 69 w 101"/>
                      <a:gd name="T11" fmla="*/ 1 h 13"/>
                      <a:gd name="T12" fmla="*/ 88 w 101"/>
                      <a:gd name="T13" fmla="*/ 4 h 13"/>
                      <a:gd name="T14" fmla="*/ 101 w 101"/>
                      <a:gd name="T15" fmla="*/ 9 h 13"/>
                      <a:gd name="T16" fmla="*/ 107 w 101"/>
                      <a:gd name="T17" fmla="*/ 15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13"/>
                      <a:gd name="T29" fmla="*/ 101 w 10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13">
                        <a:moveTo>
                          <a:pt x="0" y="13"/>
                        </a:moveTo>
                        <a:lnTo>
                          <a:pt x="7" y="6"/>
                        </a:lnTo>
                        <a:lnTo>
                          <a:pt x="19" y="3"/>
                        </a:lnTo>
                        <a:lnTo>
                          <a:pt x="34" y="0"/>
                        </a:lnTo>
                        <a:lnTo>
                          <a:pt x="49" y="0"/>
                        </a:lnTo>
                        <a:lnTo>
                          <a:pt x="65" y="1"/>
                        </a:lnTo>
                        <a:lnTo>
                          <a:pt x="83" y="4"/>
                        </a:lnTo>
                        <a:lnTo>
                          <a:pt x="95" y="7"/>
                        </a:lnTo>
                        <a:lnTo>
                          <a:pt x="101" y="13"/>
                        </a:lnTo>
                      </a:path>
                    </a:pathLst>
                  </a:custGeom>
                  <a:noFill/>
                  <a:ln w="9525" cmpd="sng">
                    <a:solidFill>
                      <a:srgbClr val="0066FF"/>
                    </a:solidFill>
                    <a:round/>
                    <a:headEnd/>
                    <a:tailEnd/>
                  </a:ln>
                </p:spPr>
                <p:txBody>
                  <a:bodyPr/>
                  <a:lstStyle/>
                  <a:p>
                    <a:endParaRPr lang="en-US"/>
                  </a:p>
                </p:txBody>
              </p:sp>
              <p:sp>
                <p:nvSpPr>
                  <p:cNvPr id="510" name="Freeform 2497"/>
                  <p:cNvSpPr>
                    <a:spLocks/>
                  </p:cNvSpPr>
                  <p:nvPr/>
                </p:nvSpPr>
                <p:spPr bwMode="auto">
                  <a:xfrm>
                    <a:off x="2416" y="517"/>
                    <a:ext cx="105" cy="12"/>
                  </a:xfrm>
                  <a:custGeom>
                    <a:avLst/>
                    <a:gdLst>
                      <a:gd name="T0" fmla="*/ 0 w 102"/>
                      <a:gd name="T1" fmla="*/ 0 h 11"/>
                      <a:gd name="T2" fmla="*/ 9 w 102"/>
                      <a:gd name="T3" fmla="*/ 8 h 11"/>
                      <a:gd name="T4" fmla="*/ 25 w 102"/>
                      <a:gd name="T5" fmla="*/ 11 h 11"/>
                      <a:gd name="T6" fmla="*/ 38 w 102"/>
                      <a:gd name="T7" fmla="*/ 13 h 11"/>
                      <a:gd name="T8" fmla="*/ 57 w 102"/>
                      <a:gd name="T9" fmla="*/ 13 h 11"/>
                      <a:gd name="T10" fmla="*/ 76 w 102"/>
                      <a:gd name="T11" fmla="*/ 13 h 11"/>
                      <a:gd name="T12" fmla="*/ 93 w 102"/>
                      <a:gd name="T13" fmla="*/ 10 h 11"/>
                      <a:gd name="T14" fmla="*/ 102 w 102"/>
                      <a:gd name="T15" fmla="*/ 8 h 11"/>
                      <a:gd name="T16" fmla="*/ 108 w 102"/>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
                      <a:gd name="T29" fmla="*/ 102 w 10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
                        <a:moveTo>
                          <a:pt x="0" y="0"/>
                        </a:moveTo>
                        <a:lnTo>
                          <a:pt x="9" y="6"/>
                        </a:lnTo>
                        <a:lnTo>
                          <a:pt x="23" y="9"/>
                        </a:lnTo>
                        <a:lnTo>
                          <a:pt x="36" y="11"/>
                        </a:lnTo>
                        <a:lnTo>
                          <a:pt x="53" y="11"/>
                        </a:lnTo>
                        <a:lnTo>
                          <a:pt x="72" y="11"/>
                        </a:lnTo>
                        <a:lnTo>
                          <a:pt x="87" y="8"/>
                        </a:lnTo>
                        <a:lnTo>
                          <a:pt x="96" y="6"/>
                        </a:lnTo>
                        <a:lnTo>
                          <a:pt x="102" y="0"/>
                        </a:lnTo>
                      </a:path>
                    </a:pathLst>
                  </a:custGeom>
                  <a:noFill/>
                  <a:ln w="6350" cmpd="sng">
                    <a:solidFill>
                      <a:srgbClr val="DDDDDD"/>
                    </a:solidFill>
                    <a:round/>
                    <a:headEnd/>
                    <a:tailEnd/>
                  </a:ln>
                </p:spPr>
                <p:txBody>
                  <a:bodyPr/>
                  <a:lstStyle/>
                  <a:p>
                    <a:endParaRPr lang="en-US"/>
                  </a:p>
                </p:txBody>
              </p:sp>
              <p:sp>
                <p:nvSpPr>
                  <p:cNvPr id="511" name="Freeform 2498"/>
                  <p:cNvSpPr>
                    <a:spLocks/>
                  </p:cNvSpPr>
                  <p:nvPr/>
                </p:nvSpPr>
                <p:spPr bwMode="auto">
                  <a:xfrm>
                    <a:off x="2417" y="500"/>
                    <a:ext cx="103" cy="13"/>
                  </a:xfrm>
                  <a:custGeom>
                    <a:avLst/>
                    <a:gdLst>
                      <a:gd name="T0" fmla="*/ 0 w 100"/>
                      <a:gd name="T1" fmla="*/ 13 h 12"/>
                      <a:gd name="T2" fmla="*/ 9 w 100"/>
                      <a:gd name="T3" fmla="*/ 8 h 12"/>
                      <a:gd name="T4" fmla="*/ 23 w 100"/>
                      <a:gd name="T5" fmla="*/ 3 h 12"/>
                      <a:gd name="T6" fmla="*/ 38 w 100"/>
                      <a:gd name="T7" fmla="*/ 0 h 12"/>
                      <a:gd name="T8" fmla="*/ 55 w 100"/>
                      <a:gd name="T9" fmla="*/ 0 h 12"/>
                      <a:gd name="T10" fmla="*/ 71 w 100"/>
                      <a:gd name="T11" fmla="*/ 1 h 12"/>
                      <a:gd name="T12" fmla="*/ 91 w 100"/>
                      <a:gd name="T13" fmla="*/ 4 h 12"/>
                      <a:gd name="T14" fmla="*/ 102 w 100"/>
                      <a:gd name="T15" fmla="*/ 9 h 12"/>
                      <a:gd name="T16" fmla="*/ 106 w 100"/>
                      <a:gd name="T17" fmla="*/ 14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2"/>
                      <a:gd name="T29" fmla="*/ 100 w 10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2">
                        <a:moveTo>
                          <a:pt x="0" y="11"/>
                        </a:moveTo>
                        <a:lnTo>
                          <a:pt x="9" y="6"/>
                        </a:lnTo>
                        <a:lnTo>
                          <a:pt x="21" y="3"/>
                        </a:lnTo>
                        <a:lnTo>
                          <a:pt x="36" y="0"/>
                        </a:lnTo>
                        <a:lnTo>
                          <a:pt x="51" y="0"/>
                        </a:lnTo>
                        <a:lnTo>
                          <a:pt x="67" y="1"/>
                        </a:lnTo>
                        <a:lnTo>
                          <a:pt x="85" y="4"/>
                        </a:lnTo>
                        <a:lnTo>
                          <a:pt x="96" y="7"/>
                        </a:lnTo>
                        <a:lnTo>
                          <a:pt x="100" y="12"/>
                        </a:lnTo>
                      </a:path>
                    </a:pathLst>
                  </a:custGeom>
                  <a:noFill/>
                  <a:ln w="6350" cmpd="sng">
                    <a:solidFill>
                      <a:srgbClr val="B2B2B2"/>
                    </a:solidFill>
                    <a:round/>
                    <a:headEnd/>
                    <a:tailEnd/>
                  </a:ln>
                </p:spPr>
                <p:txBody>
                  <a:bodyPr/>
                  <a:lstStyle/>
                  <a:p>
                    <a:endParaRPr lang="en-US"/>
                  </a:p>
                </p:txBody>
              </p:sp>
              <p:sp>
                <p:nvSpPr>
                  <p:cNvPr id="512" name="Oval 2499"/>
                  <p:cNvSpPr>
                    <a:spLocks noChangeArrowheads="1"/>
                  </p:cNvSpPr>
                  <p:nvPr/>
                </p:nvSpPr>
                <p:spPr bwMode="gray">
                  <a:xfrm>
                    <a:off x="2315" y="966"/>
                    <a:ext cx="300" cy="66"/>
                  </a:xfrm>
                  <a:prstGeom prst="ellipse">
                    <a:avLst/>
                  </a:prstGeom>
                  <a:solidFill>
                    <a:srgbClr val="009999">
                      <a:alpha val="20000"/>
                    </a:srgbClr>
                  </a:solidFill>
                  <a:ln w="9525">
                    <a:noFill/>
                    <a:round/>
                    <a:headEnd/>
                    <a:tailEnd/>
                  </a:ln>
                </p:spPr>
                <p:txBody>
                  <a:bodyPr wrap="none" anchor="ctr"/>
                  <a:lstStyle/>
                  <a:p>
                    <a:endParaRPr lang="fa-IR"/>
                  </a:p>
                </p:txBody>
              </p:sp>
              <p:sp>
                <p:nvSpPr>
                  <p:cNvPr id="513" name="Freeform 2500"/>
                  <p:cNvSpPr>
                    <a:spLocks/>
                  </p:cNvSpPr>
                  <p:nvPr/>
                </p:nvSpPr>
                <p:spPr bwMode="auto">
                  <a:xfrm>
                    <a:off x="2352" y="525"/>
                    <a:ext cx="81" cy="381"/>
                  </a:xfrm>
                  <a:custGeom>
                    <a:avLst/>
                    <a:gdLst>
                      <a:gd name="T0" fmla="*/ 81 w 81"/>
                      <a:gd name="T1" fmla="*/ 0 h 381"/>
                      <a:gd name="T2" fmla="*/ 0 w 81"/>
                      <a:gd name="T3" fmla="*/ 102 h 381"/>
                      <a:gd name="T4" fmla="*/ 0 w 81"/>
                      <a:gd name="T5" fmla="*/ 381 h 381"/>
                      <a:gd name="T6" fmla="*/ 0 60000 65536"/>
                      <a:gd name="T7" fmla="*/ 0 60000 65536"/>
                      <a:gd name="T8" fmla="*/ 0 60000 65536"/>
                      <a:gd name="T9" fmla="*/ 0 w 81"/>
                      <a:gd name="T10" fmla="*/ 0 h 381"/>
                      <a:gd name="T11" fmla="*/ 81 w 81"/>
                      <a:gd name="T12" fmla="*/ 381 h 381"/>
                    </a:gdLst>
                    <a:ahLst/>
                    <a:cxnLst>
                      <a:cxn ang="T6">
                        <a:pos x="T0" y="T1"/>
                      </a:cxn>
                      <a:cxn ang="T7">
                        <a:pos x="T2" y="T3"/>
                      </a:cxn>
                      <a:cxn ang="T8">
                        <a:pos x="T4" y="T5"/>
                      </a:cxn>
                    </a:cxnLst>
                    <a:rect l="T9" t="T10" r="T11" b="T12"/>
                    <a:pathLst>
                      <a:path w="81" h="381">
                        <a:moveTo>
                          <a:pt x="81" y="0"/>
                        </a:moveTo>
                        <a:lnTo>
                          <a:pt x="0" y="102"/>
                        </a:lnTo>
                        <a:lnTo>
                          <a:pt x="0" y="381"/>
                        </a:lnTo>
                      </a:path>
                    </a:pathLst>
                  </a:custGeom>
                  <a:noFill/>
                  <a:ln w="19050" cmpd="sng">
                    <a:solidFill>
                      <a:srgbClr val="FFFFFF"/>
                    </a:solidFill>
                    <a:round/>
                    <a:headEnd/>
                    <a:tailEnd/>
                  </a:ln>
                </p:spPr>
                <p:txBody>
                  <a:bodyPr/>
                  <a:lstStyle/>
                  <a:p>
                    <a:endParaRPr lang="en-US"/>
                  </a:p>
                </p:txBody>
              </p:sp>
              <p:sp>
                <p:nvSpPr>
                  <p:cNvPr id="514" name="Line 2501"/>
                  <p:cNvSpPr>
                    <a:spLocks noChangeShapeType="1"/>
                  </p:cNvSpPr>
                  <p:nvPr/>
                </p:nvSpPr>
                <p:spPr bwMode="auto">
                  <a:xfrm>
                    <a:off x="2437" y="469"/>
                    <a:ext cx="0" cy="45"/>
                  </a:xfrm>
                  <a:prstGeom prst="line">
                    <a:avLst/>
                  </a:prstGeom>
                  <a:noFill/>
                  <a:ln w="19050">
                    <a:solidFill>
                      <a:srgbClr val="FFFFFF"/>
                    </a:solidFill>
                    <a:prstDash val="dash"/>
                    <a:round/>
                    <a:headEnd/>
                    <a:tailEnd/>
                  </a:ln>
                </p:spPr>
                <p:txBody>
                  <a:bodyPr/>
                  <a:lstStyle/>
                  <a:p>
                    <a:endParaRPr lang="en-US"/>
                  </a:p>
                </p:txBody>
              </p:sp>
            </p:grpSp>
            <p:sp>
              <p:nvSpPr>
                <p:cNvPr id="122" name="Freeform 2502"/>
                <p:cNvSpPr>
                  <a:spLocks/>
                </p:cNvSpPr>
                <p:nvPr/>
              </p:nvSpPr>
              <p:spPr bwMode="auto">
                <a:xfrm>
                  <a:off x="800" y="697"/>
                  <a:ext cx="1216" cy="925"/>
                </a:xfrm>
                <a:custGeom>
                  <a:avLst/>
                  <a:gdLst>
                    <a:gd name="T0" fmla="*/ 31 w 1120"/>
                    <a:gd name="T1" fmla="*/ 482 h 912"/>
                    <a:gd name="T2" fmla="*/ 145 w 1120"/>
                    <a:gd name="T3" fmla="*/ 58 h 912"/>
                    <a:gd name="T4" fmla="*/ 902 w 1120"/>
                    <a:gd name="T5" fmla="*/ 147 h 912"/>
                    <a:gd name="T6" fmla="*/ 1320 w 1120"/>
                    <a:gd name="T7" fmla="*/ 938 h 912"/>
                    <a:gd name="T8" fmla="*/ 0 60000 65536"/>
                    <a:gd name="T9" fmla="*/ 0 60000 65536"/>
                    <a:gd name="T10" fmla="*/ 0 60000 65536"/>
                    <a:gd name="T11" fmla="*/ 0 60000 65536"/>
                    <a:gd name="T12" fmla="*/ 0 w 1120"/>
                    <a:gd name="T13" fmla="*/ 0 h 912"/>
                    <a:gd name="T14" fmla="*/ 1120 w 1120"/>
                    <a:gd name="T15" fmla="*/ 912 h 912"/>
                  </a:gdLst>
                  <a:ahLst/>
                  <a:cxnLst>
                    <a:cxn ang="T8">
                      <a:pos x="T0" y="T1"/>
                    </a:cxn>
                    <a:cxn ang="T9">
                      <a:pos x="T2" y="T3"/>
                    </a:cxn>
                    <a:cxn ang="T10">
                      <a:pos x="T4" y="T5"/>
                    </a:cxn>
                    <a:cxn ang="T11">
                      <a:pos x="T6" y="T7"/>
                    </a:cxn>
                  </a:cxnLst>
                  <a:rect l="T12" t="T13" r="T14" b="T15"/>
                  <a:pathLst>
                    <a:path w="1120" h="912">
                      <a:moveTo>
                        <a:pt x="27" y="468"/>
                      </a:moveTo>
                      <a:cubicBezTo>
                        <a:pt x="43" y="399"/>
                        <a:pt x="0" y="110"/>
                        <a:pt x="123" y="56"/>
                      </a:cubicBezTo>
                      <a:cubicBezTo>
                        <a:pt x="246" y="2"/>
                        <a:pt x="599" y="0"/>
                        <a:pt x="765" y="143"/>
                      </a:cubicBezTo>
                      <a:cubicBezTo>
                        <a:pt x="931" y="286"/>
                        <a:pt x="1017" y="596"/>
                        <a:pt x="1120" y="912"/>
                      </a:cubicBezTo>
                    </a:path>
                  </a:pathLst>
                </a:custGeom>
                <a:noFill/>
                <a:ln w="19050" cmpd="sng">
                  <a:solidFill>
                    <a:srgbClr val="DDDDDD"/>
                  </a:solidFill>
                  <a:round/>
                  <a:headEnd/>
                  <a:tailEnd/>
                </a:ln>
              </p:spPr>
              <p:txBody>
                <a:bodyPr/>
                <a:lstStyle/>
                <a:p>
                  <a:endParaRPr lang="en-US"/>
                </a:p>
              </p:txBody>
            </p:sp>
            <p:sp>
              <p:nvSpPr>
                <p:cNvPr id="123" name="Freeform 2503"/>
                <p:cNvSpPr>
                  <a:spLocks/>
                </p:cNvSpPr>
                <p:nvPr/>
              </p:nvSpPr>
              <p:spPr bwMode="auto">
                <a:xfrm>
                  <a:off x="1941" y="1408"/>
                  <a:ext cx="167" cy="80"/>
                </a:xfrm>
                <a:custGeom>
                  <a:avLst/>
                  <a:gdLst>
                    <a:gd name="T0" fmla="*/ 37 w 153"/>
                    <a:gd name="T1" fmla="*/ 11 h 79"/>
                    <a:gd name="T2" fmla="*/ 182 w 153"/>
                    <a:gd name="T3" fmla="*/ 0 h 79"/>
                    <a:gd name="T4" fmla="*/ 181 w 153"/>
                    <a:gd name="T5" fmla="*/ 81 h 79"/>
                    <a:gd name="T6" fmla="*/ 0 w 153"/>
                    <a:gd name="T7" fmla="*/ 81 h 79"/>
                    <a:gd name="T8" fmla="*/ 37 w 153"/>
                    <a:gd name="T9" fmla="*/ 11 h 79"/>
                    <a:gd name="T10" fmla="*/ 0 60000 65536"/>
                    <a:gd name="T11" fmla="*/ 0 60000 65536"/>
                    <a:gd name="T12" fmla="*/ 0 60000 65536"/>
                    <a:gd name="T13" fmla="*/ 0 60000 65536"/>
                    <a:gd name="T14" fmla="*/ 0 60000 65536"/>
                    <a:gd name="T15" fmla="*/ 0 w 153"/>
                    <a:gd name="T16" fmla="*/ 0 h 79"/>
                    <a:gd name="T17" fmla="*/ 153 w 153"/>
                    <a:gd name="T18" fmla="*/ 79 h 79"/>
                  </a:gdLst>
                  <a:ahLst/>
                  <a:cxnLst>
                    <a:cxn ang="T10">
                      <a:pos x="T0" y="T1"/>
                    </a:cxn>
                    <a:cxn ang="T11">
                      <a:pos x="T2" y="T3"/>
                    </a:cxn>
                    <a:cxn ang="T12">
                      <a:pos x="T4" y="T5"/>
                    </a:cxn>
                    <a:cxn ang="T13">
                      <a:pos x="T6" y="T7"/>
                    </a:cxn>
                    <a:cxn ang="T14">
                      <a:pos x="T8" y="T9"/>
                    </a:cxn>
                  </a:cxnLst>
                  <a:rect l="T15" t="T16" r="T17" b="T18"/>
                  <a:pathLst>
                    <a:path w="153" h="79">
                      <a:moveTo>
                        <a:pt x="31" y="11"/>
                      </a:moveTo>
                      <a:lnTo>
                        <a:pt x="153" y="0"/>
                      </a:lnTo>
                      <a:lnTo>
                        <a:pt x="152" y="79"/>
                      </a:lnTo>
                      <a:lnTo>
                        <a:pt x="0" y="79"/>
                      </a:lnTo>
                      <a:lnTo>
                        <a:pt x="31" y="11"/>
                      </a:lnTo>
                      <a:close/>
                    </a:path>
                  </a:pathLst>
                </a:custGeom>
                <a:solidFill>
                  <a:srgbClr val="000000"/>
                </a:solidFill>
                <a:ln w="9525">
                  <a:solidFill>
                    <a:srgbClr val="000000"/>
                  </a:solidFill>
                  <a:round/>
                  <a:headEnd/>
                  <a:tailEnd/>
                </a:ln>
              </p:spPr>
              <p:txBody>
                <a:bodyPr/>
                <a:lstStyle/>
                <a:p>
                  <a:endParaRPr lang="en-US"/>
                </a:p>
              </p:txBody>
            </p:sp>
            <p:sp>
              <p:nvSpPr>
                <p:cNvPr id="124" name="Freeform 2504"/>
                <p:cNvSpPr>
                  <a:spLocks/>
                </p:cNvSpPr>
                <p:nvPr/>
              </p:nvSpPr>
              <p:spPr bwMode="auto">
                <a:xfrm>
                  <a:off x="1036" y="640"/>
                  <a:ext cx="967" cy="861"/>
                </a:xfrm>
                <a:custGeom>
                  <a:avLst/>
                  <a:gdLst>
                    <a:gd name="T0" fmla="*/ 25 w 891"/>
                    <a:gd name="T1" fmla="*/ 518 h 849"/>
                    <a:gd name="T2" fmla="*/ 58 w 891"/>
                    <a:gd name="T3" fmla="*/ 128 h 849"/>
                    <a:gd name="T4" fmla="*/ 373 w 891"/>
                    <a:gd name="T5" fmla="*/ 28 h 849"/>
                    <a:gd name="T6" fmla="*/ 942 w 891"/>
                    <a:gd name="T7" fmla="*/ 299 h 849"/>
                    <a:gd name="T8" fmla="*/ 1014 w 891"/>
                    <a:gd name="T9" fmla="*/ 873 h 849"/>
                    <a:gd name="T10" fmla="*/ 0 60000 65536"/>
                    <a:gd name="T11" fmla="*/ 0 60000 65536"/>
                    <a:gd name="T12" fmla="*/ 0 60000 65536"/>
                    <a:gd name="T13" fmla="*/ 0 60000 65536"/>
                    <a:gd name="T14" fmla="*/ 0 60000 65536"/>
                    <a:gd name="T15" fmla="*/ 0 w 891"/>
                    <a:gd name="T16" fmla="*/ 0 h 849"/>
                    <a:gd name="T17" fmla="*/ 891 w 891"/>
                    <a:gd name="T18" fmla="*/ 849 h 849"/>
                  </a:gdLst>
                  <a:ahLst/>
                  <a:cxnLst>
                    <a:cxn ang="T10">
                      <a:pos x="T0" y="T1"/>
                    </a:cxn>
                    <a:cxn ang="T11">
                      <a:pos x="T2" y="T3"/>
                    </a:cxn>
                    <a:cxn ang="T12">
                      <a:pos x="T4" y="T5"/>
                    </a:cxn>
                    <a:cxn ang="T13">
                      <a:pos x="T6" y="T7"/>
                    </a:cxn>
                    <a:cxn ang="T14">
                      <a:pos x="T8" y="T9"/>
                    </a:cxn>
                  </a:cxnLst>
                  <a:rect l="T15" t="T16" r="T17" b="T18"/>
                  <a:pathLst>
                    <a:path w="891" h="849">
                      <a:moveTo>
                        <a:pt x="21" y="504"/>
                      </a:moveTo>
                      <a:cubicBezTo>
                        <a:pt x="26" y="441"/>
                        <a:pt x="0" y="203"/>
                        <a:pt x="49" y="124"/>
                      </a:cubicBezTo>
                      <a:cubicBezTo>
                        <a:pt x="98" y="45"/>
                        <a:pt x="192" y="0"/>
                        <a:pt x="317" y="28"/>
                      </a:cubicBezTo>
                      <a:cubicBezTo>
                        <a:pt x="442" y="56"/>
                        <a:pt x="709" y="154"/>
                        <a:pt x="800" y="291"/>
                      </a:cubicBezTo>
                      <a:cubicBezTo>
                        <a:pt x="891" y="428"/>
                        <a:pt x="876" y="630"/>
                        <a:pt x="861" y="849"/>
                      </a:cubicBezTo>
                    </a:path>
                  </a:pathLst>
                </a:custGeom>
                <a:noFill/>
                <a:ln w="19050" cmpd="sng">
                  <a:solidFill>
                    <a:srgbClr val="DDDDDD"/>
                  </a:solidFill>
                  <a:round/>
                  <a:headEnd/>
                  <a:tailEnd/>
                </a:ln>
              </p:spPr>
              <p:txBody>
                <a:bodyPr/>
                <a:lstStyle/>
                <a:p>
                  <a:endParaRPr lang="en-US"/>
                </a:p>
              </p:txBody>
            </p:sp>
            <p:sp>
              <p:nvSpPr>
                <p:cNvPr id="125" name="AutoShape 2505"/>
                <p:cNvSpPr>
                  <a:spLocks noChangeArrowheads="1"/>
                </p:cNvSpPr>
                <p:nvPr/>
              </p:nvSpPr>
              <p:spPr bwMode="auto">
                <a:xfrm>
                  <a:off x="3859" y="3198"/>
                  <a:ext cx="81" cy="293"/>
                </a:xfrm>
                <a:prstGeom prst="can">
                  <a:avLst>
                    <a:gd name="adj" fmla="val 28938"/>
                  </a:avLst>
                </a:prstGeom>
                <a:gradFill rotWithShape="1">
                  <a:gsLst>
                    <a:gs pos="0">
                      <a:srgbClr val="000000"/>
                    </a:gs>
                    <a:gs pos="50000">
                      <a:srgbClr val="6D6D6D"/>
                    </a:gs>
                    <a:gs pos="100000">
                      <a:srgbClr val="000000"/>
                    </a:gs>
                  </a:gsLst>
                  <a:lin ang="0" scaled="1"/>
                </a:gradFill>
                <a:ln w="9525">
                  <a:solidFill>
                    <a:srgbClr val="000000"/>
                  </a:solidFill>
                  <a:round/>
                  <a:headEnd/>
                  <a:tailEnd/>
                </a:ln>
              </p:spPr>
              <p:txBody>
                <a:bodyPr wrap="none" anchor="ctr"/>
                <a:lstStyle/>
                <a:p>
                  <a:endParaRPr lang="fa-IR"/>
                </a:p>
              </p:txBody>
            </p:sp>
            <p:sp>
              <p:nvSpPr>
                <p:cNvPr id="126" name="Freeform 2506"/>
                <p:cNvSpPr>
                  <a:spLocks/>
                </p:cNvSpPr>
                <p:nvPr/>
              </p:nvSpPr>
              <p:spPr bwMode="auto">
                <a:xfrm>
                  <a:off x="3758" y="1169"/>
                  <a:ext cx="275" cy="2170"/>
                </a:xfrm>
                <a:custGeom>
                  <a:avLst/>
                  <a:gdLst>
                    <a:gd name="T0" fmla="*/ 2 w 253"/>
                    <a:gd name="T1" fmla="*/ 0 h 2137"/>
                    <a:gd name="T2" fmla="*/ 299 w 253"/>
                    <a:gd name="T3" fmla="*/ 71 h 2137"/>
                    <a:gd name="T4" fmla="*/ 299 w 253"/>
                    <a:gd name="T5" fmla="*/ 2173 h 2137"/>
                    <a:gd name="T6" fmla="*/ 0 w 253"/>
                    <a:gd name="T7" fmla="*/ 2204 h 2137"/>
                    <a:gd name="T8" fmla="*/ 2 w 253"/>
                    <a:gd name="T9" fmla="*/ 0 h 2137"/>
                    <a:gd name="T10" fmla="*/ 0 60000 65536"/>
                    <a:gd name="T11" fmla="*/ 0 60000 65536"/>
                    <a:gd name="T12" fmla="*/ 0 60000 65536"/>
                    <a:gd name="T13" fmla="*/ 0 60000 65536"/>
                    <a:gd name="T14" fmla="*/ 0 60000 65536"/>
                    <a:gd name="T15" fmla="*/ 0 w 253"/>
                    <a:gd name="T16" fmla="*/ 0 h 2137"/>
                    <a:gd name="T17" fmla="*/ 253 w 253"/>
                    <a:gd name="T18" fmla="*/ 2137 h 2137"/>
                  </a:gdLst>
                  <a:ahLst/>
                  <a:cxnLst>
                    <a:cxn ang="T10">
                      <a:pos x="T0" y="T1"/>
                    </a:cxn>
                    <a:cxn ang="T11">
                      <a:pos x="T2" y="T3"/>
                    </a:cxn>
                    <a:cxn ang="T12">
                      <a:pos x="T4" y="T5"/>
                    </a:cxn>
                    <a:cxn ang="T13">
                      <a:pos x="T6" y="T7"/>
                    </a:cxn>
                    <a:cxn ang="T14">
                      <a:pos x="T8" y="T9"/>
                    </a:cxn>
                  </a:cxnLst>
                  <a:rect l="T15" t="T16" r="T17" b="T18"/>
                  <a:pathLst>
                    <a:path w="253" h="2137">
                      <a:moveTo>
                        <a:pt x="2" y="0"/>
                      </a:moveTo>
                      <a:lnTo>
                        <a:pt x="253" y="69"/>
                      </a:lnTo>
                      <a:lnTo>
                        <a:pt x="253" y="2107"/>
                      </a:lnTo>
                      <a:lnTo>
                        <a:pt x="0" y="2137"/>
                      </a:lnTo>
                      <a:lnTo>
                        <a:pt x="2" y="0"/>
                      </a:lnTo>
                      <a:close/>
                    </a:path>
                  </a:pathLst>
                </a:custGeom>
                <a:gradFill rotWithShape="1">
                  <a:gsLst>
                    <a:gs pos="0">
                      <a:srgbClr val="656565"/>
                    </a:gs>
                    <a:gs pos="100000">
                      <a:srgbClr val="000000"/>
                    </a:gs>
                  </a:gsLst>
                  <a:lin ang="0" scaled="1"/>
                </a:gradFill>
                <a:ln w="9525">
                  <a:noFill/>
                  <a:round/>
                  <a:headEnd/>
                  <a:tailEnd/>
                </a:ln>
              </p:spPr>
              <p:txBody>
                <a:bodyPr/>
                <a:lstStyle/>
                <a:p>
                  <a:endParaRPr lang="en-US"/>
                </a:p>
              </p:txBody>
            </p:sp>
            <p:sp>
              <p:nvSpPr>
                <p:cNvPr id="127" name="Freeform 2507"/>
                <p:cNvSpPr>
                  <a:spLocks/>
                </p:cNvSpPr>
                <p:nvPr/>
              </p:nvSpPr>
              <p:spPr bwMode="auto">
                <a:xfrm>
                  <a:off x="3623" y="1265"/>
                  <a:ext cx="104" cy="2048"/>
                </a:xfrm>
                <a:custGeom>
                  <a:avLst/>
                  <a:gdLst>
                    <a:gd name="T0" fmla="*/ 54 w 201"/>
                    <a:gd name="T1" fmla="*/ 0 h 2578"/>
                    <a:gd name="T2" fmla="*/ 54 w 201"/>
                    <a:gd name="T3" fmla="*/ 1627 h 2578"/>
                    <a:gd name="T4" fmla="*/ 0 w 201"/>
                    <a:gd name="T5" fmla="*/ 1598 h 2578"/>
                    <a:gd name="T6" fmla="*/ 0 w 201"/>
                    <a:gd name="T7" fmla="*/ 17 h 2578"/>
                    <a:gd name="T8" fmla="*/ 54 w 201"/>
                    <a:gd name="T9" fmla="*/ 0 h 2578"/>
                    <a:gd name="T10" fmla="*/ 0 60000 65536"/>
                    <a:gd name="T11" fmla="*/ 0 60000 65536"/>
                    <a:gd name="T12" fmla="*/ 0 60000 65536"/>
                    <a:gd name="T13" fmla="*/ 0 60000 65536"/>
                    <a:gd name="T14" fmla="*/ 0 60000 65536"/>
                    <a:gd name="T15" fmla="*/ 0 w 201"/>
                    <a:gd name="T16" fmla="*/ 0 h 2578"/>
                    <a:gd name="T17" fmla="*/ 201 w 201"/>
                    <a:gd name="T18" fmla="*/ 2578 h 2578"/>
                  </a:gdLst>
                  <a:ahLst/>
                  <a:cxnLst>
                    <a:cxn ang="T10">
                      <a:pos x="T0" y="T1"/>
                    </a:cxn>
                    <a:cxn ang="T11">
                      <a:pos x="T2" y="T3"/>
                    </a:cxn>
                    <a:cxn ang="T12">
                      <a:pos x="T4" y="T5"/>
                    </a:cxn>
                    <a:cxn ang="T13">
                      <a:pos x="T6" y="T7"/>
                    </a:cxn>
                    <a:cxn ang="T14">
                      <a:pos x="T8" y="T9"/>
                    </a:cxn>
                  </a:cxnLst>
                  <a:rect l="T15" t="T16" r="T17" b="T18"/>
                  <a:pathLst>
                    <a:path w="201" h="2578">
                      <a:moveTo>
                        <a:pt x="201" y="0"/>
                      </a:moveTo>
                      <a:lnTo>
                        <a:pt x="201" y="2578"/>
                      </a:lnTo>
                      <a:lnTo>
                        <a:pt x="0" y="2532"/>
                      </a:lnTo>
                      <a:lnTo>
                        <a:pt x="0" y="27"/>
                      </a:lnTo>
                      <a:lnTo>
                        <a:pt x="201" y="0"/>
                      </a:lnTo>
                      <a:close/>
                    </a:path>
                  </a:pathLst>
                </a:custGeom>
                <a:solidFill>
                  <a:srgbClr val="808080"/>
                </a:solidFill>
                <a:ln w="9525">
                  <a:noFill/>
                  <a:round/>
                  <a:headEnd/>
                  <a:tailEnd/>
                </a:ln>
              </p:spPr>
              <p:txBody>
                <a:bodyPr/>
                <a:lstStyle/>
                <a:p>
                  <a:endParaRPr lang="en-US"/>
                </a:p>
              </p:txBody>
            </p:sp>
            <p:sp>
              <p:nvSpPr>
                <p:cNvPr id="128" name="Freeform 2508"/>
                <p:cNvSpPr>
                  <a:spLocks/>
                </p:cNvSpPr>
                <p:nvPr/>
              </p:nvSpPr>
              <p:spPr bwMode="auto">
                <a:xfrm>
                  <a:off x="2134" y="1358"/>
                  <a:ext cx="171" cy="1497"/>
                </a:xfrm>
                <a:custGeom>
                  <a:avLst/>
                  <a:gdLst>
                    <a:gd name="T0" fmla="*/ 60 w 201"/>
                    <a:gd name="T1" fmla="*/ 0 h 1856"/>
                    <a:gd name="T2" fmla="*/ 145 w 201"/>
                    <a:gd name="T3" fmla="*/ 6 h 1856"/>
                    <a:gd name="T4" fmla="*/ 145 w 201"/>
                    <a:gd name="T5" fmla="*/ 1189 h 1856"/>
                    <a:gd name="T6" fmla="*/ 60 w 201"/>
                    <a:gd name="T7" fmla="*/ 1207 h 1856"/>
                    <a:gd name="T8" fmla="*/ 0 w 201"/>
                    <a:gd name="T9" fmla="*/ 559 h 1856"/>
                    <a:gd name="T10" fmla="*/ 60 w 201"/>
                    <a:gd name="T11" fmla="*/ 0 h 1856"/>
                    <a:gd name="T12" fmla="*/ 0 60000 65536"/>
                    <a:gd name="T13" fmla="*/ 0 60000 65536"/>
                    <a:gd name="T14" fmla="*/ 0 60000 65536"/>
                    <a:gd name="T15" fmla="*/ 0 60000 65536"/>
                    <a:gd name="T16" fmla="*/ 0 60000 65536"/>
                    <a:gd name="T17" fmla="*/ 0 60000 65536"/>
                    <a:gd name="T18" fmla="*/ 0 w 201"/>
                    <a:gd name="T19" fmla="*/ 0 h 1856"/>
                    <a:gd name="T20" fmla="*/ 201 w 201"/>
                    <a:gd name="T21" fmla="*/ 1856 h 1856"/>
                  </a:gdLst>
                  <a:ahLst/>
                  <a:cxnLst>
                    <a:cxn ang="T12">
                      <a:pos x="T0" y="T1"/>
                    </a:cxn>
                    <a:cxn ang="T13">
                      <a:pos x="T2" y="T3"/>
                    </a:cxn>
                    <a:cxn ang="T14">
                      <a:pos x="T4" y="T5"/>
                    </a:cxn>
                    <a:cxn ang="T15">
                      <a:pos x="T6" y="T7"/>
                    </a:cxn>
                    <a:cxn ang="T16">
                      <a:pos x="T8" y="T9"/>
                    </a:cxn>
                    <a:cxn ang="T17">
                      <a:pos x="T10" y="T11"/>
                    </a:cxn>
                  </a:cxnLst>
                  <a:rect l="T18" t="T19" r="T20" b="T21"/>
                  <a:pathLst>
                    <a:path w="201" h="1856">
                      <a:moveTo>
                        <a:pt x="82" y="0"/>
                      </a:moveTo>
                      <a:lnTo>
                        <a:pt x="201" y="9"/>
                      </a:lnTo>
                      <a:lnTo>
                        <a:pt x="201" y="1828"/>
                      </a:lnTo>
                      <a:lnTo>
                        <a:pt x="82" y="1856"/>
                      </a:lnTo>
                      <a:lnTo>
                        <a:pt x="0" y="859"/>
                      </a:lnTo>
                      <a:lnTo>
                        <a:pt x="82" y="0"/>
                      </a:lnTo>
                      <a:close/>
                    </a:path>
                  </a:pathLst>
                </a:custGeom>
                <a:solidFill>
                  <a:srgbClr val="4D4D4D"/>
                </a:solidFill>
                <a:ln w="9525">
                  <a:noFill/>
                  <a:round/>
                  <a:headEnd/>
                  <a:tailEnd/>
                </a:ln>
              </p:spPr>
              <p:txBody>
                <a:bodyPr/>
                <a:lstStyle/>
                <a:p>
                  <a:endParaRPr lang="en-US"/>
                </a:p>
              </p:txBody>
            </p:sp>
            <p:sp>
              <p:nvSpPr>
                <p:cNvPr id="129" name="Freeform 2509"/>
                <p:cNvSpPr>
                  <a:spLocks/>
                </p:cNvSpPr>
                <p:nvPr/>
              </p:nvSpPr>
              <p:spPr bwMode="auto">
                <a:xfrm>
                  <a:off x="2107" y="1358"/>
                  <a:ext cx="94" cy="1497"/>
                </a:xfrm>
                <a:custGeom>
                  <a:avLst/>
                  <a:gdLst>
                    <a:gd name="T0" fmla="*/ 0 w 164"/>
                    <a:gd name="T1" fmla="*/ 6 h 1856"/>
                    <a:gd name="T2" fmla="*/ 54 w 164"/>
                    <a:gd name="T3" fmla="*/ 0 h 1856"/>
                    <a:gd name="T4" fmla="*/ 51 w 164"/>
                    <a:gd name="T5" fmla="*/ 1207 h 1856"/>
                    <a:gd name="T6" fmla="*/ 0 w 164"/>
                    <a:gd name="T7" fmla="*/ 1172 h 1856"/>
                    <a:gd name="T8" fmla="*/ 0 w 164"/>
                    <a:gd name="T9" fmla="*/ 6 h 1856"/>
                    <a:gd name="T10" fmla="*/ 0 60000 65536"/>
                    <a:gd name="T11" fmla="*/ 0 60000 65536"/>
                    <a:gd name="T12" fmla="*/ 0 60000 65536"/>
                    <a:gd name="T13" fmla="*/ 0 60000 65536"/>
                    <a:gd name="T14" fmla="*/ 0 60000 65536"/>
                    <a:gd name="T15" fmla="*/ 0 w 164"/>
                    <a:gd name="T16" fmla="*/ 0 h 1856"/>
                    <a:gd name="T17" fmla="*/ 164 w 164"/>
                    <a:gd name="T18" fmla="*/ 1856 h 1856"/>
                  </a:gdLst>
                  <a:ahLst/>
                  <a:cxnLst>
                    <a:cxn ang="T10">
                      <a:pos x="T0" y="T1"/>
                    </a:cxn>
                    <a:cxn ang="T11">
                      <a:pos x="T2" y="T3"/>
                    </a:cxn>
                    <a:cxn ang="T12">
                      <a:pos x="T4" y="T5"/>
                    </a:cxn>
                    <a:cxn ang="T13">
                      <a:pos x="T6" y="T7"/>
                    </a:cxn>
                    <a:cxn ang="T14">
                      <a:pos x="T8" y="T9"/>
                    </a:cxn>
                  </a:cxnLst>
                  <a:rect l="T15" t="T16" r="T17" b="T18"/>
                  <a:pathLst>
                    <a:path w="164" h="1856">
                      <a:moveTo>
                        <a:pt x="0" y="9"/>
                      </a:moveTo>
                      <a:lnTo>
                        <a:pt x="164" y="0"/>
                      </a:lnTo>
                      <a:lnTo>
                        <a:pt x="155" y="1856"/>
                      </a:lnTo>
                      <a:lnTo>
                        <a:pt x="0" y="1801"/>
                      </a:lnTo>
                      <a:lnTo>
                        <a:pt x="0" y="9"/>
                      </a:lnTo>
                      <a:close/>
                    </a:path>
                  </a:pathLst>
                </a:custGeom>
                <a:solidFill>
                  <a:srgbClr val="5F5F5F"/>
                </a:solidFill>
                <a:ln w="9525">
                  <a:noFill/>
                  <a:round/>
                  <a:headEnd/>
                  <a:tailEnd/>
                </a:ln>
              </p:spPr>
              <p:txBody>
                <a:bodyPr/>
                <a:lstStyle/>
                <a:p>
                  <a:endParaRPr lang="en-US"/>
                </a:p>
              </p:txBody>
            </p:sp>
            <p:sp>
              <p:nvSpPr>
                <p:cNvPr id="130" name="Freeform 2510"/>
                <p:cNvSpPr>
                  <a:spLocks/>
                </p:cNvSpPr>
                <p:nvPr/>
              </p:nvSpPr>
              <p:spPr bwMode="auto">
                <a:xfrm>
                  <a:off x="2246" y="1329"/>
                  <a:ext cx="1377" cy="567"/>
                </a:xfrm>
                <a:custGeom>
                  <a:avLst/>
                  <a:gdLst>
                    <a:gd name="T0" fmla="*/ 0 w 1701"/>
                    <a:gd name="T1" fmla="*/ 73 h 723"/>
                    <a:gd name="T2" fmla="*/ 1115 w 1701"/>
                    <a:gd name="T3" fmla="*/ 0 h 723"/>
                    <a:gd name="T4" fmla="*/ 1109 w 1701"/>
                    <a:gd name="T5" fmla="*/ 445 h 723"/>
                    <a:gd name="T6" fmla="*/ 12 w 1701"/>
                    <a:gd name="T7" fmla="*/ 394 h 723"/>
                    <a:gd name="T8" fmla="*/ 0 w 1701"/>
                    <a:gd name="T9" fmla="*/ 73 h 723"/>
                    <a:gd name="T10" fmla="*/ 0 60000 65536"/>
                    <a:gd name="T11" fmla="*/ 0 60000 65536"/>
                    <a:gd name="T12" fmla="*/ 0 60000 65536"/>
                    <a:gd name="T13" fmla="*/ 0 60000 65536"/>
                    <a:gd name="T14" fmla="*/ 0 60000 65536"/>
                    <a:gd name="T15" fmla="*/ 0 w 1701"/>
                    <a:gd name="T16" fmla="*/ 0 h 723"/>
                    <a:gd name="T17" fmla="*/ 1701 w 1701"/>
                    <a:gd name="T18" fmla="*/ 723 h 723"/>
                  </a:gdLst>
                  <a:ahLst/>
                  <a:cxnLst>
                    <a:cxn ang="T10">
                      <a:pos x="T0" y="T1"/>
                    </a:cxn>
                    <a:cxn ang="T11">
                      <a:pos x="T2" y="T3"/>
                    </a:cxn>
                    <a:cxn ang="T12">
                      <a:pos x="T4" y="T5"/>
                    </a:cxn>
                    <a:cxn ang="T13">
                      <a:pos x="T6" y="T7"/>
                    </a:cxn>
                    <a:cxn ang="T14">
                      <a:pos x="T8" y="T9"/>
                    </a:cxn>
                  </a:cxnLst>
                  <a:rect l="T15" t="T16" r="T17" b="T18"/>
                  <a:pathLst>
                    <a:path w="1701" h="723">
                      <a:moveTo>
                        <a:pt x="0" y="119"/>
                      </a:moveTo>
                      <a:lnTo>
                        <a:pt x="1701" y="0"/>
                      </a:lnTo>
                      <a:lnTo>
                        <a:pt x="1692" y="723"/>
                      </a:lnTo>
                      <a:lnTo>
                        <a:pt x="19" y="640"/>
                      </a:lnTo>
                      <a:lnTo>
                        <a:pt x="0" y="119"/>
                      </a:lnTo>
                      <a:close/>
                    </a:path>
                  </a:pathLst>
                </a:custGeom>
                <a:gradFill rotWithShape="1">
                  <a:gsLst>
                    <a:gs pos="0">
                      <a:srgbClr val="7D7D7D"/>
                    </a:gs>
                    <a:gs pos="100000">
                      <a:srgbClr val="000000"/>
                    </a:gs>
                  </a:gsLst>
                  <a:lin ang="5400000" scaled="1"/>
                </a:gradFill>
                <a:ln w="9525">
                  <a:noFill/>
                  <a:round/>
                  <a:headEnd/>
                  <a:tailEnd/>
                </a:ln>
              </p:spPr>
              <p:txBody>
                <a:bodyPr/>
                <a:lstStyle/>
                <a:p>
                  <a:endParaRPr lang="en-US"/>
                </a:p>
              </p:txBody>
            </p:sp>
            <p:sp>
              <p:nvSpPr>
                <p:cNvPr id="131" name="Freeform 2511"/>
                <p:cNvSpPr>
                  <a:spLocks/>
                </p:cNvSpPr>
                <p:nvPr/>
              </p:nvSpPr>
              <p:spPr bwMode="auto">
                <a:xfrm>
                  <a:off x="2238" y="2404"/>
                  <a:ext cx="1385" cy="795"/>
                </a:xfrm>
                <a:custGeom>
                  <a:avLst/>
                  <a:gdLst>
                    <a:gd name="T0" fmla="*/ 0 w 1710"/>
                    <a:gd name="T1" fmla="*/ 320 h 1015"/>
                    <a:gd name="T2" fmla="*/ 1122 w 1710"/>
                    <a:gd name="T3" fmla="*/ 623 h 1015"/>
                    <a:gd name="T4" fmla="*/ 1116 w 1710"/>
                    <a:gd name="T5" fmla="*/ 219 h 1015"/>
                    <a:gd name="T6" fmla="*/ 6 w 1710"/>
                    <a:gd name="T7" fmla="*/ 0 h 1015"/>
                    <a:gd name="T8" fmla="*/ 0 w 1710"/>
                    <a:gd name="T9" fmla="*/ 320 h 1015"/>
                    <a:gd name="T10" fmla="*/ 0 60000 65536"/>
                    <a:gd name="T11" fmla="*/ 0 60000 65536"/>
                    <a:gd name="T12" fmla="*/ 0 60000 65536"/>
                    <a:gd name="T13" fmla="*/ 0 60000 65536"/>
                    <a:gd name="T14" fmla="*/ 0 60000 65536"/>
                    <a:gd name="T15" fmla="*/ 0 w 1710"/>
                    <a:gd name="T16" fmla="*/ 0 h 1015"/>
                    <a:gd name="T17" fmla="*/ 1710 w 1710"/>
                    <a:gd name="T18" fmla="*/ 1015 h 1015"/>
                  </a:gdLst>
                  <a:ahLst/>
                  <a:cxnLst>
                    <a:cxn ang="T10">
                      <a:pos x="T0" y="T1"/>
                    </a:cxn>
                    <a:cxn ang="T11">
                      <a:pos x="T2" y="T3"/>
                    </a:cxn>
                    <a:cxn ang="T12">
                      <a:pos x="T4" y="T5"/>
                    </a:cxn>
                    <a:cxn ang="T13">
                      <a:pos x="T6" y="T7"/>
                    </a:cxn>
                    <a:cxn ang="T14">
                      <a:pos x="T8" y="T9"/>
                    </a:cxn>
                  </a:cxnLst>
                  <a:rect l="T15" t="T16" r="T17" b="T18"/>
                  <a:pathLst>
                    <a:path w="1710" h="1015">
                      <a:moveTo>
                        <a:pt x="0" y="521"/>
                      </a:moveTo>
                      <a:lnTo>
                        <a:pt x="1710" y="1015"/>
                      </a:lnTo>
                      <a:lnTo>
                        <a:pt x="1701" y="356"/>
                      </a:lnTo>
                      <a:lnTo>
                        <a:pt x="9" y="0"/>
                      </a:lnTo>
                      <a:lnTo>
                        <a:pt x="0" y="521"/>
                      </a:lnTo>
                      <a:close/>
                    </a:path>
                  </a:pathLst>
                </a:custGeom>
                <a:gradFill rotWithShape="1">
                  <a:gsLst>
                    <a:gs pos="0">
                      <a:srgbClr val="868686"/>
                    </a:gs>
                    <a:gs pos="100000">
                      <a:srgbClr val="000000"/>
                    </a:gs>
                  </a:gsLst>
                  <a:lin ang="5400000" scaled="1"/>
                </a:gradFill>
                <a:ln w="9525">
                  <a:noFill/>
                  <a:round/>
                  <a:headEnd/>
                  <a:tailEnd/>
                </a:ln>
              </p:spPr>
              <p:txBody>
                <a:bodyPr/>
                <a:lstStyle/>
                <a:p>
                  <a:endParaRPr lang="en-US"/>
                </a:p>
              </p:txBody>
            </p:sp>
            <p:sp>
              <p:nvSpPr>
                <p:cNvPr id="132" name="Freeform 2512"/>
                <p:cNvSpPr>
                  <a:spLocks/>
                </p:cNvSpPr>
                <p:nvPr/>
              </p:nvSpPr>
              <p:spPr bwMode="auto">
                <a:xfrm>
                  <a:off x="2221" y="1880"/>
                  <a:ext cx="1394" cy="674"/>
                </a:xfrm>
                <a:custGeom>
                  <a:avLst/>
                  <a:gdLst>
                    <a:gd name="T0" fmla="*/ 19 w 1720"/>
                    <a:gd name="T1" fmla="*/ 0 h 860"/>
                    <a:gd name="T2" fmla="*/ 1130 w 1720"/>
                    <a:gd name="T3" fmla="*/ 84 h 860"/>
                    <a:gd name="T4" fmla="*/ 1130 w 1720"/>
                    <a:gd name="T5" fmla="*/ 528 h 860"/>
                    <a:gd name="T6" fmla="*/ 0 w 1720"/>
                    <a:gd name="T7" fmla="*/ 342 h 860"/>
                    <a:gd name="T8" fmla="*/ 19 w 1720"/>
                    <a:gd name="T9" fmla="*/ 0 h 860"/>
                    <a:gd name="T10" fmla="*/ 0 60000 65536"/>
                    <a:gd name="T11" fmla="*/ 0 60000 65536"/>
                    <a:gd name="T12" fmla="*/ 0 60000 65536"/>
                    <a:gd name="T13" fmla="*/ 0 60000 65536"/>
                    <a:gd name="T14" fmla="*/ 0 60000 65536"/>
                    <a:gd name="T15" fmla="*/ 0 w 1720"/>
                    <a:gd name="T16" fmla="*/ 0 h 860"/>
                    <a:gd name="T17" fmla="*/ 1720 w 1720"/>
                    <a:gd name="T18" fmla="*/ 860 h 860"/>
                  </a:gdLst>
                  <a:ahLst/>
                  <a:cxnLst>
                    <a:cxn ang="T10">
                      <a:pos x="T0" y="T1"/>
                    </a:cxn>
                    <a:cxn ang="T11">
                      <a:pos x="T2" y="T3"/>
                    </a:cxn>
                    <a:cxn ang="T12">
                      <a:pos x="T4" y="T5"/>
                    </a:cxn>
                    <a:cxn ang="T13">
                      <a:pos x="T6" y="T7"/>
                    </a:cxn>
                    <a:cxn ang="T14">
                      <a:pos x="T8" y="T9"/>
                    </a:cxn>
                  </a:cxnLst>
                  <a:rect l="T15" t="T16" r="T17" b="T18"/>
                  <a:pathLst>
                    <a:path w="1720" h="860">
                      <a:moveTo>
                        <a:pt x="28" y="0"/>
                      </a:moveTo>
                      <a:lnTo>
                        <a:pt x="1720" y="137"/>
                      </a:lnTo>
                      <a:lnTo>
                        <a:pt x="1720" y="860"/>
                      </a:lnTo>
                      <a:lnTo>
                        <a:pt x="0" y="557"/>
                      </a:lnTo>
                      <a:lnTo>
                        <a:pt x="28" y="0"/>
                      </a:lnTo>
                      <a:close/>
                    </a:path>
                  </a:pathLst>
                </a:custGeom>
                <a:gradFill rotWithShape="1">
                  <a:gsLst>
                    <a:gs pos="0">
                      <a:srgbClr val="7D7D7D"/>
                    </a:gs>
                    <a:gs pos="100000">
                      <a:srgbClr val="000000"/>
                    </a:gs>
                  </a:gsLst>
                  <a:lin ang="5400000" scaled="1"/>
                </a:gradFill>
                <a:ln w="9525">
                  <a:noFill/>
                  <a:round/>
                  <a:headEnd/>
                  <a:tailEnd/>
                </a:ln>
              </p:spPr>
              <p:txBody>
                <a:bodyPr/>
                <a:lstStyle/>
                <a:p>
                  <a:endParaRPr lang="en-US"/>
                </a:p>
              </p:txBody>
            </p:sp>
            <p:sp>
              <p:nvSpPr>
                <p:cNvPr id="133" name="Line 2513"/>
                <p:cNvSpPr>
                  <a:spLocks noChangeShapeType="1"/>
                </p:cNvSpPr>
                <p:nvPr/>
              </p:nvSpPr>
              <p:spPr bwMode="auto">
                <a:xfrm>
                  <a:off x="2201" y="1408"/>
                  <a:ext cx="0" cy="1432"/>
                </a:xfrm>
                <a:prstGeom prst="line">
                  <a:avLst/>
                </a:prstGeom>
                <a:noFill/>
                <a:ln w="3175">
                  <a:solidFill>
                    <a:srgbClr val="B2B2B2"/>
                  </a:solidFill>
                  <a:round/>
                  <a:headEnd/>
                  <a:tailEnd/>
                </a:ln>
              </p:spPr>
              <p:txBody>
                <a:bodyPr/>
                <a:lstStyle/>
                <a:p>
                  <a:endParaRPr lang="en-US"/>
                </a:p>
              </p:txBody>
            </p:sp>
            <p:sp>
              <p:nvSpPr>
                <p:cNvPr id="134" name="Line 2514"/>
                <p:cNvSpPr>
                  <a:spLocks noChangeShapeType="1"/>
                </p:cNvSpPr>
                <p:nvPr/>
              </p:nvSpPr>
              <p:spPr bwMode="auto">
                <a:xfrm flipV="1">
                  <a:off x="2252" y="1394"/>
                  <a:ext cx="1371" cy="71"/>
                </a:xfrm>
                <a:prstGeom prst="line">
                  <a:avLst/>
                </a:prstGeom>
                <a:noFill/>
                <a:ln w="28575">
                  <a:solidFill>
                    <a:srgbClr val="000000"/>
                  </a:solidFill>
                  <a:round/>
                  <a:headEnd/>
                  <a:tailEnd/>
                </a:ln>
              </p:spPr>
              <p:txBody>
                <a:bodyPr/>
                <a:lstStyle/>
                <a:p>
                  <a:endParaRPr lang="en-US"/>
                </a:p>
              </p:txBody>
            </p:sp>
            <p:sp>
              <p:nvSpPr>
                <p:cNvPr id="135" name="Line 2515"/>
                <p:cNvSpPr>
                  <a:spLocks noChangeShapeType="1"/>
                </p:cNvSpPr>
                <p:nvPr/>
              </p:nvSpPr>
              <p:spPr bwMode="auto">
                <a:xfrm flipV="1">
                  <a:off x="2246" y="1622"/>
                  <a:ext cx="1362" cy="7"/>
                </a:xfrm>
                <a:prstGeom prst="line">
                  <a:avLst/>
                </a:prstGeom>
                <a:noFill/>
                <a:ln w="28575">
                  <a:solidFill>
                    <a:srgbClr val="000000"/>
                  </a:solidFill>
                  <a:round/>
                  <a:headEnd/>
                  <a:tailEnd/>
                </a:ln>
              </p:spPr>
              <p:txBody>
                <a:bodyPr/>
                <a:lstStyle/>
                <a:p>
                  <a:endParaRPr lang="en-US"/>
                </a:p>
              </p:txBody>
            </p:sp>
            <p:sp>
              <p:nvSpPr>
                <p:cNvPr id="136" name="Line 2516"/>
                <p:cNvSpPr>
                  <a:spLocks noChangeShapeType="1"/>
                </p:cNvSpPr>
                <p:nvPr/>
              </p:nvSpPr>
              <p:spPr bwMode="auto">
                <a:xfrm>
                  <a:off x="2259" y="1802"/>
                  <a:ext cx="1349" cy="50"/>
                </a:xfrm>
                <a:prstGeom prst="line">
                  <a:avLst/>
                </a:prstGeom>
                <a:noFill/>
                <a:ln w="28575">
                  <a:solidFill>
                    <a:srgbClr val="000000"/>
                  </a:solidFill>
                  <a:round/>
                  <a:headEnd/>
                  <a:tailEnd/>
                </a:ln>
              </p:spPr>
              <p:txBody>
                <a:bodyPr/>
                <a:lstStyle/>
                <a:p>
                  <a:endParaRPr lang="en-US"/>
                </a:p>
              </p:txBody>
            </p:sp>
            <p:sp>
              <p:nvSpPr>
                <p:cNvPr id="137" name="Line 2517"/>
                <p:cNvSpPr>
                  <a:spLocks noChangeShapeType="1"/>
                </p:cNvSpPr>
                <p:nvPr/>
              </p:nvSpPr>
              <p:spPr bwMode="auto">
                <a:xfrm>
                  <a:off x="2246" y="1922"/>
                  <a:ext cx="1362" cy="115"/>
                </a:xfrm>
                <a:prstGeom prst="line">
                  <a:avLst/>
                </a:prstGeom>
                <a:noFill/>
                <a:ln w="28575">
                  <a:solidFill>
                    <a:srgbClr val="000000"/>
                  </a:solidFill>
                  <a:round/>
                  <a:headEnd/>
                  <a:tailEnd/>
                </a:ln>
              </p:spPr>
              <p:txBody>
                <a:bodyPr/>
                <a:lstStyle/>
                <a:p>
                  <a:endParaRPr lang="en-US"/>
                </a:p>
              </p:txBody>
            </p:sp>
            <p:sp>
              <p:nvSpPr>
                <p:cNvPr id="138" name="Freeform 2518"/>
                <p:cNvSpPr>
                  <a:spLocks/>
                </p:cNvSpPr>
                <p:nvPr/>
              </p:nvSpPr>
              <p:spPr bwMode="auto">
                <a:xfrm>
                  <a:off x="344" y="1150"/>
                  <a:ext cx="1673" cy="307"/>
                </a:xfrm>
                <a:custGeom>
                  <a:avLst/>
                  <a:gdLst>
                    <a:gd name="T0" fmla="*/ 0 w 1588"/>
                    <a:gd name="T1" fmla="*/ 211 h 322"/>
                    <a:gd name="T2" fmla="*/ 676 w 1588"/>
                    <a:gd name="T3" fmla="*/ 113 h 322"/>
                    <a:gd name="T4" fmla="*/ 727 w 1588"/>
                    <a:gd name="T5" fmla="*/ 133 h 322"/>
                    <a:gd name="T6" fmla="*/ 1763 w 1588"/>
                    <a:gd name="T7" fmla="*/ 293 h 322"/>
                    <a:gd name="T8" fmla="*/ 1763 w 1588"/>
                    <a:gd name="T9" fmla="*/ 237 h 322"/>
                    <a:gd name="T10" fmla="*/ 676 w 1588"/>
                    <a:gd name="T11" fmla="*/ 0 h 322"/>
                    <a:gd name="T12" fmla="*/ 0 w 1588"/>
                    <a:gd name="T13" fmla="*/ 127 h 322"/>
                    <a:gd name="T14" fmla="*/ 0 w 1588"/>
                    <a:gd name="T15" fmla="*/ 211 h 322"/>
                    <a:gd name="T16" fmla="*/ 0 60000 65536"/>
                    <a:gd name="T17" fmla="*/ 0 60000 65536"/>
                    <a:gd name="T18" fmla="*/ 0 60000 65536"/>
                    <a:gd name="T19" fmla="*/ 0 60000 65536"/>
                    <a:gd name="T20" fmla="*/ 0 60000 65536"/>
                    <a:gd name="T21" fmla="*/ 0 60000 65536"/>
                    <a:gd name="T22" fmla="*/ 0 60000 65536"/>
                    <a:gd name="T23" fmla="*/ 0 60000 65536"/>
                    <a:gd name="T24" fmla="*/ 0 w 1588"/>
                    <a:gd name="T25" fmla="*/ 0 h 322"/>
                    <a:gd name="T26" fmla="*/ 1588 w 1588"/>
                    <a:gd name="T27" fmla="*/ 322 h 3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8" h="322">
                      <a:moveTo>
                        <a:pt x="0" y="232"/>
                      </a:moveTo>
                      <a:lnTo>
                        <a:pt x="609" y="125"/>
                      </a:lnTo>
                      <a:lnTo>
                        <a:pt x="655" y="146"/>
                      </a:lnTo>
                      <a:lnTo>
                        <a:pt x="1588" y="322"/>
                      </a:lnTo>
                      <a:lnTo>
                        <a:pt x="1588" y="261"/>
                      </a:lnTo>
                      <a:lnTo>
                        <a:pt x="609" y="0"/>
                      </a:lnTo>
                      <a:lnTo>
                        <a:pt x="0" y="140"/>
                      </a:lnTo>
                      <a:lnTo>
                        <a:pt x="0" y="232"/>
                      </a:lnTo>
                      <a:close/>
                    </a:path>
                  </a:pathLst>
                </a:custGeom>
                <a:solidFill>
                  <a:srgbClr val="4D4D4D"/>
                </a:solidFill>
                <a:ln w="9525">
                  <a:noFill/>
                  <a:round/>
                  <a:headEnd/>
                  <a:tailEnd/>
                </a:ln>
              </p:spPr>
              <p:txBody>
                <a:bodyPr/>
                <a:lstStyle/>
                <a:p>
                  <a:endParaRPr lang="en-US"/>
                </a:p>
              </p:txBody>
            </p:sp>
            <p:sp>
              <p:nvSpPr>
                <p:cNvPr id="139" name="Line 2519"/>
                <p:cNvSpPr>
                  <a:spLocks noChangeShapeType="1"/>
                </p:cNvSpPr>
                <p:nvPr/>
              </p:nvSpPr>
              <p:spPr bwMode="auto">
                <a:xfrm>
                  <a:off x="2246" y="2269"/>
                  <a:ext cx="1362" cy="235"/>
                </a:xfrm>
                <a:prstGeom prst="line">
                  <a:avLst/>
                </a:prstGeom>
                <a:noFill/>
                <a:ln w="28575">
                  <a:solidFill>
                    <a:srgbClr val="000000"/>
                  </a:solidFill>
                  <a:round/>
                  <a:headEnd/>
                  <a:tailEnd/>
                </a:ln>
              </p:spPr>
              <p:txBody>
                <a:bodyPr/>
                <a:lstStyle/>
                <a:p>
                  <a:endParaRPr lang="en-US"/>
                </a:p>
              </p:txBody>
            </p:sp>
            <p:sp>
              <p:nvSpPr>
                <p:cNvPr id="140" name="Freeform 2520"/>
                <p:cNvSpPr>
                  <a:spLocks/>
                </p:cNvSpPr>
                <p:nvPr/>
              </p:nvSpPr>
              <p:spPr bwMode="auto">
                <a:xfrm>
                  <a:off x="2246" y="2102"/>
                  <a:ext cx="1354" cy="172"/>
                </a:xfrm>
                <a:custGeom>
                  <a:avLst/>
                  <a:gdLst>
                    <a:gd name="T0" fmla="*/ 0 w 1673"/>
                    <a:gd name="T1" fmla="*/ 0 h 220"/>
                    <a:gd name="T2" fmla="*/ 1096 w 1673"/>
                    <a:gd name="T3" fmla="*/ 134 h 220"/>
                    <a:gd name="T4" fmla="*/ 0 60000 65536"/>
                    <a:gd name="T5" fmla="*/ 0 60000 65536"/>
                    <a:gd name="T6" fmla="*/ 0 w 1673"/>
                    <a:gd name="T7" fmla="*/ 0 h 220"/>
                    <a:gd name="T8" fmla="*/ 1673 w 1673"/>
                    <a:gd name="T9" fmla="*/ 220 h 220"/>
                  </a:gdLst>
                  <a:ahLst/>
                  <a:cxnLst>
                    <a:cxn ang="T4">
                      <a:pos x="T0" y="T1"/>
                    </a:cxn>
                    <a:cxn ang="T5">
                      <a:pos x="T2" y="T3"/>
                    </a:cxn>
                  </a:cxnLst>
                  <a:rect l="T6" t="T7" r="T8" b="T9"/>
                  <a:pathLst>
                    <a:path w="1673" h="220">
                      <a:moveTo>
                        <a:pt x="0" y="0"/>
                      </a:moveTo>
                      <a:lnTo>
                        <a:pt x="1673" y="220"/>
                      </a:lnTo>
                    </a:path>
                  </a:pathLst>
                </a:custGeom>
                <a:noFill/>
                <a:ln w="28575">
                  <a:solidFill>
                    <a:srgbClr val="000000"/>
                  </a:solidFill>
                  <a:round/>
                  <a:headEnd/>
                  <a:tailEnd/>
                </a:ln>
              </p:spPr>
              <p:txBody>
                <a:bodyPr/>
                <a:lstStyle/>
                <a:p>
                  <a:endParaRPr lang="en-US"/>
                </a:p>
              </p:txBody>
            </p:sp>
            <p:sp>
              <p:nvSpPr>
                <p:cNvPr id="141" name="Line 2521"/>
                <p:cNvSpPr>
                  <a:spLocks noChangeShapeType="1"/>
                </p:cNvSpPr>
                <p:nvPr/>
              </p:nvSpPr>
              <p:spPr bwMode="auto">
                <a:xfrm flipV="1">
                  <a:off x="2252" y="1629"/>
                  <a:ext cx="1340" cy="14"/>
                </a:xfrm>
                <a:prstGeom prst="line">
                  <a:avLst/>
                </a:prstGeom>
                <a:noFill/>
                <a:ln w="3175">
                  <a:solidFill>
                    <a:srgbClr val="B2B2B2"/>
                  </a:solidFill>
                  <a:round/>
                  <a:headEnd/>
                  <a:tailEnd/>
                </a:ln>
              </p:spPr>
              <p:txBody>
                <a:bodyPr/>
                <a:lstStyle/>
                <a:p>
                  <a:endParaRPr lang="en-US"/>
                </a:p>
              </p:txBody>
            </p:sp>
            <p:sp>
              <p:nvSpPr>
                <p:cNvPr id="142" name="Freeform 2522"/>
                <p:cNvSpPr>
                  <a:spLocks/>
                </p:cNvSpPr>
                <p:nvPr/>
              </p:nvSpPr>
              <p:spPr bwMode="auto">
                <a:xfrm>
                  <a:off x="2238" y="2109"/>
                  <a:ext cx="1369" cy="172"/>
                </a:xfrm>
                <a:custGeom>
                  <a:avLst/>
                  <a:gdLst>
                    <a:gd name="T0" fmla="*/ 0 w 1691"/>
                    <a:gd name="T1" fmla="*/ 0 h 219"/>
                    <a:gd name="T2" fmla="*/ 1108 w 1691"/>
                    <a:gd name="T3" fmla="*/ 135 h 219"/>
                    <a:gd name="T4" fmla="*/ 0 60000 65536"/>
                    <a:gd name="T5" fmla="*/ 0 60000 65536"/>
                    <a:gd name="T6" fmla="*/ 0 w 1691"/>
                    <a:gd name="T7" fmla="*/ 0 h 219"/>
                    <a:gd name="T8" fmla="*/ 1691 w 1691"/>
                    <a:gd name="T9" fmla="*/ 219 h 219"/>
                  </a:gdLst>
                  <a:ahLst/>
                  <a:cxnLst>
                    <a:cxn ang="T4">
                      <a:pos x="T0" y="T1"/>
                    </a:cxn>
                    <a:cxn ang="T5">
                      <a:pos x="T2" y="T3"/>
                    </a:cxn>
                  </a:cxnLst>
                  <a:rect l="T6" t="T7" r="T8" b="T9"/>
                  <a:pathLst>
                    <a:path w="1691" h="219">
                      <a:moveTo>
                        <a:pt x="0" y="0"/>
                      </a:moveTo>
                      <a:lnTo>
                        <a:pt x="1691" y="219"/>
                      </a:lnTo>
                    </a:path>
                  </a:pathLst>
                </a:custGeom>
                <a:noFill/>
                <a:ln w="3175">
                  <a:solidFill>
                    <a:srgbClr val="B2B2B2"/>
                  </a:solidFill>
                  <a:round/>
                  <a:headEnd/>
                  <a:tailEnd/>
                </a:ln>
              </p:spPr>
              <p:txBody>
                <a:bodyPr/>
                <a:lstStyle/>
                <a:p>
                  <a:endParaRPr lang="en-US"/>
                </a:p>
              </p:txBody>
            </p:sp>
            <p:sp>
              <p:nvSpPr>
                <p:cNvPr id="143" name="Line 2523"/>
                <p:cNvSpPr>
                  <a:spLocks noChangeShapeType="1"/>
                </p:cNvSpPr>
                <p:nvPr/>
              </p:nvSpPr>
              <p:spPr bwMode="auto">
                <a:xfrm>
                  <a:off x="2258" y="2630"/>
                  <a:ext cx="1348" cy="323"/>
                </a:xfrm>
                <a:prstGeom prst="line">
                  <a:avLst/>
                </a:prstGeom>
                <a:noFill/>
                <a:ln w="28575">
                  <a:solidFill>
                    <a:srgbClr val="B2B2B2"/>
                  </a:solidFill>
                  <a:round/>
                  <a:headEnd/>
                  <a:tailEnd/>
                </a:ln>
              </p:spPr>
              <p:txBody>
                <a:bodyPr/>
                <a:lstStyle/>
                <a:p>
                  <a:endParaRPr lang="en-US"/>
                </a:p>
              </p:txBody>
            </p:sp>
            <p:sp>
              <p:nvSpPr>
                <p:cNvPr id="144" name="Line 2524"/>
                <p:cNvSpPr>
                  <a:spLocks noChangeShapeType="1"/>
                </p:cNvSpPr>
                <p:nvPr/>
              </p:nvSpPr>
              <p:spPr bwMode="auto">
                <a:xfrm>
                  <a:off x="2238" y="2790"/>
                  <a:ext cx="1377" cy="379"/>
                </a:xfrm>
                <a:prstGeom prst="line">
                  <a:avLst/>
                </a:prstGeom>
                <a:noFill/>
                <a:ln w="9525">
                  <a:solidFill>
                    <a:srgbClr val="000000"/>
                  </a:solidFill>
                  <a:round/>
                  <a:headEnd/>
                  <a:tailEnd/>
                </a:ln>
              </p:spPr>
              <p:txBody>
                <a:bodyPr/>
                <a:lstStyle/>
                <a:p>
                  <a:endParaRPr lang="en-US"/>
                </a:p>
              </p:txBody>
            </p:sp>
            <p:sp>
              <p:nvSpPr>
                <p:cNvPr id="145" name="Line 2525"/>
                <p:cNvSpPr>
                  <a:spLocks noChangeShapeType="1"/>
                </p:cNvSpPr>
                <p:nvPr/>
              </p:nvSpPr>
              <p:spPr bwMode="auto">
                <a:xfrm>
                  <a:off x="2238" y="2461"/>
                  <a:ext cx="1370" cy="287"/>
                </a:xfrm>
                <a:prstGeom prst="line">
                  <a:avLst/>
                </a:prstGeom>
                <a:noFill/>
                <a:ln w="19050">
                  <a:solidFill>
                    <a:srgbClr val="000000"/>
                  </a:solidFill>
                  <a:round/>
                  <a:headEnd/>
                  <a:tailEnd/>
                </a:ln>
              </p:spPr>
              <p:txBody>
                <a:bodyPr/>
                <a:lstStyle/>
                <a:p>
                  <a:endParaRPr lang="en-US"/>
                </a:p>
              </p:txBody>
            </p:sp>
            <p:sp>
              <p:nvSpPr>
                <p:cNvPr id="146" name="Line 2526"/>
                <p:cNvSpPr>
                  <a:spLocks noChangeShapeType="1"/>
                </p:cNvSpPr>
                <p:nvPr/>
              </p:nvSpPr>
              <p:spPr bwMode="auto">
                <a:xfrm flipV="1">
                  <a:off x="2251" y="1408"/>
                  <a:ext cx="1371" cy="72"/>
                </a:xfrm>
                <a:prstGeom prst="line">
                  <a:avLst/>
                </a:prstGeom>
                <a:noFill/>
                <a:ln w="12700">
                  <a:solidFill>
                    <a:srgbClr val="B2B2B2"/>
                  </a:solidFill>
                  <a:round/>
                  <a:headEnd/>
                  <a:tailEnd/>
                </a:ln>
              </p:spPr>
              <p:txBody>
                <a:bodyPr/>
                <a:lstStyle/>
                <a:p>
                  <a:endParaRPr lang="en-US"/>
                </a:p>
              </p:txBody>
            </p:sp>
            <p:sp>
              <p:nvSpPr>
                <p:cNvPr id="147" name="Line 2527"/>
                <p:cNvSpPr>
                  <a:spLocks noChangeShapeType="1"/>
                </p:cNvSpPr>
                <p:nvPr/>
              </p:nvSpPr>
              <p:spPr bwMode="auto">
                <a:xfrm>
                  <a:off x="2252" y="1815"/>
                  <a:ext cx="1348" cy="50"/>
                </a:xfrm>
                <a:prstGeom prst="line">
                  <a:avLst/>
                </a:prstGeom>
                <a:noFill/>
                <a:ln w="12700">
                  <a:solidFill>
                    <a:srgbClr val="B2B2B2"/>
                  </a:solidFill>
                  <a:round/>
                  <a:headEnd/>
                  <a:tailEnd/>
                </a:ln>
              </p:spPr>
              <p:txBody>
                <a:bodyPr/>
                <a:lstStyle/>
                <a:p>
                  <a:endParaRPr lang="en-US"/>
                </a:p>
              </p:txBody>
            </p:sp>
            <p:sp>
              <p:nvSpPr>
                <p:cNvPr id="148" name="Freeform 2528"/>
                <p:cNvSpPr>
                  <a:spLocks/>
                </p:cNvSpPr>
                <p:nvPr/>
              </p:nvSpPr>
              <p:spPr bwMode="auto">
                <a:xfrm>
                  <a:off x="2360" y="1446"/>
                  <a:ext cx="403" cy="406"/>
                </a:xfrm>
                <a:custGeom>
                  <a:avLst/>
                  <a:gdLst>
                    <a:gd name="T0" fmla="*/ 0 w 562"/>
                    <a:gd name="T1" fmla="*/ 294 h 499"/>
                    <a:gd name="T2" fmla="*/ 21 w 562"/>
                    <a:gd name="T3" fmla="*/ 329 h 499"/>
                    <a:gd name="T4" fmla="*/ 289 w 562"/>
                    <a:gd name="T5" fmla="*/ 330 h 499"/>
                    <a:gd name="T6" fmla="*/ 289 w 562"/>
                    <a:gd name="T7" fmla="*/ 40 h 499"/>
                    <a:gd name="T8" fmla="*/ 212 w 562"/>
                    <a:gd name="T9" fmla="*/ 0 h 499"/>
                    <a:gd name="T10" fmla="*/ 0 w 562"/>
                    <a:gd name="T11" fmla="*/ 294 h 499"/>
                    <a:gd name="T12" fmla="*/ 0 60000 65536"/>
                    <a:gd name="T13" fmla="*/ 0 60000 65536"/>
                    <a:gd name="T14" fmla="*/ 0 60000 65536"/>
                    <a:gd name="T15" fmla="*/ 0 60000 65536"/>
                    <a:gd name="T16" fmla="*/ 0 60000 65536"/>
                    <a:gd name="T17" fmla="*/ 0 60000 65536"/>
                    <a:gd name="T18" fmla="*/ 0 w 562"/>
                    <a:gd name="T19" fmla="*/ 0 h 499"/>
                    <a:gd name="T20" fmla="*/ 562 w 562"/>
                    <a:gd name="T21" fmla="*/ 499 h 499"/>
                  </a:gdLst>
                  <a:ahLst/>
                  <a:cxnLst>
                    <a:cxn ang="T12">
                      <a:pos x="T0" y="T1"/>
                    </a:cxn>
                    <a:cxn ang="T13">
                      <a:pos x="T2" y="T3"/>
                    </a:cxn>
                    <a:cxn ang="T14">
                      <a:pos x="T4" y="T5"/>
                    </a:cxn>
                    <a:cxn ang="T15">
                      <a:pos x="T6" y="T7"/>
                    </a:cxn>
                    <a:cxn ang="T16">
                      <a:pos x="T8" y="T9"/>
                    </a:cxn>
                    <a:cxn ang="T17">
                      <a:pos x="T10" y="T11"/>
                    </a:cxn>
                  </a:cxnLst>
                  <a:rect l="T18" t="T19" r="T20" b="T21"/>
                  <a:pathLst>
                    <a:path w="562" h="499">
                      <a:moveTo>
                        <a:pt x="0" y="444"/>
                      </a:moveTo>
                      <a:lnTo>
                        <a:pt x="40" y="496"/>
                      </a:lnTo>
                      <a:lnTo>
                        <a:pt x="562" y="499"/>
                      </a:lnTo>
                      <a:lnTo>
                        <a:pt x="562" y="60"/>
                      </a:lnTo>
                      <a:lnTo>
                        <a:pt x="412" y="0"/>
                      </a:lnTo>
                      <a:lnTo>
                        <a:pt x="0" y="444"/>
                      </a:lnTo>
                      <a:close/>
                    </a:path>
                  </a:pathLst>
                </a:custGeom>
                <a:solidFill>
                  <a:srgbClr val="000000"/>
                </a:solidFill>
                <a:ln w="9525">
                  <a:noFill/>
                  <a:round/>
                  <a:headEnd/>
                  <a:tailEnd/>
                </a:ln>
              </p:spPr>
              <p:txBody>
                <a:bodyPr/>
                <a:lstStyle/>
                <a:p>
                  <a:endParaRPr lang="en-US"/>
                </a:p>
              </p:txBody>
            </p:sp>
            <p:sp>
              <p:nvSpPr>
                <p:cNvPr id="149" name="Freeform 2529"/>
                <p:cNvSpPr>
                  <a:spLocks/>
                </p:cNvSpPr>
                <p:nvPr/>
              </p:nvSpPr>
              <p:spPr bwMode="auto">
                <a:xfrm>
                  <a:off x="2417" y="1420"/>
                  <a:ext cx="282" cy="508"/>
                </a:xfrm>
                <a:custGeom>
                  <a:avLst/>
                  <a:gdLst>
                    <a:gd name="T0" fmla="*/ 300 w 265"/>
                    <a:gd name="T1" fmla="*/ 28 h 501"/>
                    <a:gd name="T2" fmla="*/ 299 w 265"/>
                    <a:gd name="T3" fmla="*/ 498 h 501"/>
                    <a:gd name="T4" fmla="*/ 109 w 265"/>
                    <a:gd name="T5" fmla="*/ 515 h 501"/>
                    <a:gd name="T6" fmla="*/ 68 w 265"/>
                    <a:gd name="T7" fmla="*/ 498 h 501"/>
                    <a:gd name="T8" fmla="*/ 0 w 265"/>
                    <a:gd name="T9" fmla="*/ 16 h 501"/>
                    <a:gd name="T10" fmla="*/ 109 w 265"/>
                    <a:gd name="T11" fmla="*/ 0 h 501"/>
                    <a:gd name="T12" fmla="*/ 300 w 265"/>
                    <a:gd name="T13" fmla="*/ 28 h 501"/>
                    <a:gd name="T14" fmla="*/ 0 60000 65536"/>
                    <a:gd name="T15" fmla="*/ 0 60000 65536"/>
                    <a:gd name="T16" fmla="*/ 0 60000 65536"/>
                    <a:gd name="T17" fmla="*/ 0 60000 65536"/>
                    <a:gd name="T18" fmla="*/ 0 60000 65536"/>
                    <a:gd name="T19" fmla="*/ 0 60000 65536"/>
                    <a:gd name="T20" fmla="*/ 0 60000 65536"/>
                    <a:gd name="T21" fmla="*/ 0 w 265"/>
                    <a:gd name="T22" fmla="*/ 0 h 501"/>
                    <a:gd name="T23" fmla="*/ 265 w 265"/>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501">
                      <a:moveTo>
                        <a:pt x="265" y="28"/>
                      </a:moveTo>
                      <a:lnTo>
                        <a:pt x="264" y="484"/>
                      </a:lnTo>
                      <a:lnTo>
                        <a:pt x="96" y="501"/>
                      </a:lnTo>
                      <a:lnTo>
                        <a:pt x="60" y="484"/>
                      </a:lnTo>
                      <a:lnTo>
                        <a:pt x="0" y="16"/>
                      </a:lnTo>
                      <a:lnTo>
                        <a:pt x="96" y="0"/>
                      </a:lnTo>
                      <a:lnTo>
                        <a:pt x="265" y="28"/>
                      </a:lnTo>
                      <a:close/>
                    </a:path>
                  </a:pathLst>
                </a:custGeom>
                <a:solidFill>
                  <a:srgbClr val="4D4D4D"/>
                </a:solidFill>
                <a:ln w="9525">
                  <a:noFill/>
                  <a:round/>
                  <a:headEnd/>
                  <a:tailEnd/>
                </a:ln>
              </p:spPr>
              <p:txBody>
                <a:bodyPr/>
                <a:lstStyle/>
                <a:p>
                  <a:endParaRPr lang="en-US"/>
                </a:p>
              </p:txBody>
            </p:sp>
            <p:sp>
              <p:nvSpPr>
                <p:cNvPr id="150" name="Freeform 2530"/>
                <p:cNvSpPr>
                  <a:spLocks/>
                </p:cNvSpPr>
                <p:nvPr/>
              </p:nvSpPr>
              <p:spPr bwMode="auto">
                <a:xfrm>
                  <a:off x="2245" y="1422"/>
                  <a:ext cx="272" cy="514"/>
                </a:xfrm>
                <a:custGeom>
                  <a:avLst/>
                  <a:gdLst>
                    <a:gd name="T0" fmla="*/ 301 w 246"/>
                    <a:gd name="T1" fmla="*/ 0 h 500"/>
                    <a:gd name="T2" fmla="*/ 3 w 246"/>
                    <a:gd name="T3" fmla="*/ 9 h 500"/>
                    <a:gd name="T4" fmla="*/ 0 w 246"/>
                    <a:gd name="T5" fmla="*/ 108 h 500"/>
                    <a:gd name="T6" fmla="*/ 0 w 246"/>
                    <a:gd name="T7" fmla="*/ 218 h 500"/>
                    <a:gd name="T8" fmla="*/ 0 w 246"/>
                    <a:gd name="T9" fmla="*/ 310 h 500"/>
                    <a:gd name="T10" fmla="*/ 12 w 246"/>
                    <a:gd name="T11" fmla="*/ 524 h 500"/>
                    <a:gd name="T12" fmla="*/ 301 w 246"/>
                    <a:gd name="T13" fmla="*/ 528 h 500"/>
                    <a:gd name="T14" fmla="*/ 289 w 246"/>
                    <a:gd name="T15" fmla="*/ 332 h 500"/>
                    <a:gd name="T16" fmla="*/ 289 w 246"/>
                    <a:gd name="T17" fmla="*/ 192 h 500"/>
                    <a:gd name="T18" fmla="*/ 293 w 246"/>
                    <a:gd name="T19" fmla="*/ 100 h 500"/>
                    <a:gd name="T20" fmla="*/ 301 w 246"/>
                    <a:gd name="T21" fmla="*/ 0 h 5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6"/>
                    <a:gd name="T34" fmla="*/ 0 h 500"/>
                    <a:gd name="T35" fmla="*/ 246 w 246"/>
                    <a:gd name="T36" fmla="*/ 500 h 5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6" h="500">
                      <a:moveTo>
                        <a:pt x="246" y="0"/>
                      </a:moveTo>
                      <a:lnTo>
                        <a:pt x="3" y="9"/>
                      </a:lnTo>
                      <a:lnTo>
                        <a:pt x="0" y="102"/>
                      </a:lnTo>
                      <a:lnTo>
                        <a:pt x="0" y="206"/>
                      </a:lnTo>
                      <a:lnTo>
                        <a:pt x="0" y="294"/>
                      </a:lnTo>
                      <a:lnTo>
                        <a:pt x="10" y="496"/>
                      </a:lnTo>
                      <a:lnTo>
                        <a:pt x="246" y="500"/>
                      </a:lnTo>
                      <a:lnTo>
                        <a:pt x="236" y="314"/>
                      </a:lnTo>
                      <a:lnTo>
                        <a:pt x="236" y="182"/>
                      </a:lnTo>
                      <a:lnTo>
                        <a:pt x="240" y="94"/>
                      </a:lnTo>
                      <a:lnTo>
                        <a:pt x="246" y="0"/>
                      </a:lnTo>
                      <a:close/>
                    </a:path>
                  </a:pathLst>
                </a:custGeom>
                <a:gradFill rotWithShape="1">
                  <a:gsLst>
                    <a:gs pos="0">
                      <a:srgbClr val="B6B6B6"/>
                    </a:gs>
                    <a:gs pos="100000">
                      <a:srgbClr val="808080"/>
                    </a:gs>
                  </a:gsLst>
                  <a:lin ang="5400000" scaled="1"/>
                </a:gradFill>
                <a:ln w="9525">
                  <a:noFill/>
                  <a:round/>
                  <a:headEnd/>
                  <a:tailEnd/>
                </a:ln>
              </p:spPr>
              <p:txBody>
                <a:bodyPr/>
                <a:lstStyle/>
                <a:p>
                  <a:endParaRPr lang="en-US"/>
                </a:p>
              </p:txBody>
            </p:sp>
            <p:sp>
              <p:nvSpPr>
                <p:cNvPr id="151" name="Line 2531"/>
                <p:cNvSpPr>
                  <a:spLocks noChangeShapeType="1"/>
                </p:cNvSpPr>
                <p:nvPr/>
              </p:nvSpPr>
              <p:spPr bwMode="auto">
                <a:xfrm flipV="1">
                  <a:off x="1232" y="2204"/>
                  <a:ext cx="806" cy="78"/>
                </a:xfrm>
                <a:prstGeom prst="line">
                  <a:avLst/>
                </a:prstGeom>
                <a:noFill/>
                <a:ln w="9525">
                  <a:solidFill>
                    <a:srgbClr val="DDDDDD"/>
                  </a:solidFill>
                  <a:round/>
                  <a:headEnd/>
                  <a:tailEnd/>
                </a:ln>
              </p:spPr>
              <p:txBody>
                <a:bodyPr/>
                <a:lstStyle/>
                <a:p>
                  <a:endParaRPr lang="en-US"/>
                </a:p>
              </p:txBody>
            </p:sp>
            <p:sp>
              <p:nvSpPr>
                <p:cNvPr id="152" name="AutoShape 2532"/>
                <p:cNvSpPr>
                  <a:spLocks noChangeArrowheads="1"/>
                </p:cNvSpPr>
                <p:nvPr/>
              </p:nvSpPr>
              <p:spPr bwMode="auto">
                <a:xfrm rot="19397952" flipV="1">
                  <a:off x="2277" y="1704"/>
                  <a:ext cx="37" cy="31"/>
                </a:xfrm>
                <a:prstGeom prst="can">
                  <a:avLst>
                    <a:gd name="adj" fmla="val 25000"/>
                  </a:avLst>
                </a:prstGeom>
                <a:gradFill rotWithShape="1">
                  <a:gsLst>
                    <a:gs pos="0">
                      <a:srgbClr val="000000"/>
                    </a:gs>
                    <a:gs pos="50000">
                      <a:srgbClr val="7D7D7D"/>
                    </a:gs>
                    <a:gs pos="100000">
                      <a:srgbClr val="000000"/>
                    </a:gs>
                  </a:gsLst>
                  <a:lin ang="0" scaled="1"/>
                </a:gradFill>
                <a:ln w="9525">
                  <a:noFill/>
                  <a:round/>
                  <a:headEnd/>
                  <a:tailEnd/>
                </a:ln>
              </p:spPr>
              <p:txBody>
                <a:bodyPr wrap="none" anchor="ctr"/>
                <a:lstStyle/>
                <a:p>
                  <a:endParaRPr lang="fa-IR"/>
                </a:p>
              </p:txBody>
            </p:sp>
            <p:sp>
              <p:nvSpPr>
                <p:cNvPr id="153" name="Freeform 2533"/>
                <p:cNvSpPr>
                  <a:spLocks/>
                </p:cNvSpPr>
                <p:nvPr/>
              </p:nvSpPr>
              <p:spPr bwMode="auto">
                <a:xfrm>
                  <a:off x="339" y="2810"/>
                  <a:ext cx="2288" cy="668"/>
                </a:xfrm>
                <a:custGeom>
                  <a:avLst/>
                  <a:gdLst>
                    <a:gd name="T0" fmla="*/ 0 w 2288"/>
                    <a:gd name="T1" fmla="*/ 0 h 668"/>
                    <a:gd name="T2" fmla="*/ 0 w 2288"/>
                    <a:gd name="T3" fmla="*/ 66 h 668"/>
                    <a:gd name="T4" fmla="*/ 739 w 2288"/>
                    <a:gd name="T5" fmla="*/ 557 h 668"/>
                    <a:gd name="T6" fmla="*/ 1181 w 2288"/>
                    <a:gd name="T7" fmla="*/ 668 h 668"/>
                    <a:gd name="T8" fmla="*/ 2288 w 2288"/>
                    <a:gd name="T9" fmla="*/ 279 h 668"/>
                    <a:gd name="T10" fmla="*/ 2284 w 2288"/>
                    <a:gd name="T11" fmla="*/ 217 h 668"/>
                    <a:gd name="T12" fmla="*/ 0 w 2288"/>
                    <a:gd name="T13" fmla="*/ 0 h 668"/>
                    <a:gd name="T14" fmla="*/ 0 60000 65536"/>
                    <a:gd name="T15" fmla="*/ 0 60000 65536"/>
                    <a:gd name="T16" fmla="*/ 0 60000 65536"/>
                    <a:gd name="T17" fmla="*/ 0 60000 65536"/>
                    <a:gd name="T18" fmla="*/ 0 60000 65536"/>
                    <a:gd name="T19" fmla="*/ 0 60000 65536"/>
                    <a:gd name="T20" fmla="*/ 0 60000 65536"/>
                    <a:gd name="T21" fmla="*/ 0 w 2288"/>
                    <a:gd name="T22" fmla="*/ 0 h 668"/>
                    <a:gd name="T23" fmla="*/ 2288 w 2288"/>
                    <a:gd name="T24" fmla="*/ 668 h 6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8" h="668">
                      <a:moveTo>
                        <a:pt x="0" y="0"/>
                      </a:moveTo>
                      <a:lnTo>
                        <a:pt x="0" y="66"/>
                      </a:lnTo>
                      <a:lnTo>
                        <a:pt x="739" y="557"/>
                      </a:lnTo>
                      <a:lnTo>
                        <a:pt x="1181" y="668"/>
                      </a:lnTo>
                      <a:lnTo>
                        <a:pt x="2288" y="279"/>
                      </a:lnTo>
                      <a:lnTo>
                        <a:pt x="2284" y="217"/>
                      </a:lnTo>
                      <a:lnTo>
                        <a:pt x="0" y="0"/>
                      </a:lnTo>
                      <a:close/>
                    </a:path>
                  </a:pathLst>
                </a:custGeom>
                <a:solidFill>
                  <a:srgbClr val="5F5F5F"/>
                </a:solidFill>
                <a:ln w="9525">
                  <a:noFill/>
                  <a:round/>
                  <a:headEnd/>
                  <a:tailEnd/>
                </a:ln>
              </p:spPr>
              <p:txBody>
                <a:bodyPr/>
                <a:lstStyle/>
                <a:p>
                  <a:endParaRPr lang="en-US"/>
                </a:p>
              </p:txBody>
            </p:sp>
            <p:sp>
              <p:nvSpPr>
                <p:cNvPr id="154" name="Freeform 2534"/>
                <p:cNvSpPr>
                  <a:spLocks/>
                </p:cNvSpPr>
                <p:nvPr/>
              </p:nvSpPr>
              <p:spPr bwMode="auto">
                <a:xfrm>
                  <a:off x="376" y="2710"/>
                  <a:ext cx="2206" cy="657"/>
                </a:xfrm>
                <a:custGeom>
                  <a:avLst/>
                  <a:gdLst>
                    <a:gd name="T0" fmla="*/ 0 w 3318"/>
                    <a:gd name="T1" fmla="*/ 62 h 1020"/>
                    <a:gd name="T2" fmla="*/ 772 w 3318"/>
                    <a:gd name="T3" fmla="*/ 0 h 1020"/>
                    <a:gd name="T4" fmla="*/ 1467 w 3318"/>
                    <a:gd name="T5" fmla="*/ 202 h 1020"/>
                    <a:gd name="T6" fmla="*/ 745 w 3318"/>
                    <a:gd name="T7" fmla="*/ 423 h 1020"/>
                    <a:gd name="T8" fmla="*/ 453 w 3318"/>
                    <a:gd name="T9" fmla="*/ 359 h 1020"/>
                    <a:gd name="T10" fmla="*/ 0 w 3318"/>
                    <a:gd name="T11" fmla="*/ 62 h 1020"/>
                    <a:gd name="T12" fmla="*/ 0 60000 65536"/>
                    <a:gd name="T13" fmla="*/ 0 60000 65536"/>
                    <a:gd name="T14" fmla="*/ 0 60000 65536"/>
                    <a:gd name="T15" fmla="*/ 0 60000 65536"/>
                    <a:gd name="T16" fmla="*/ 0 60000 65536"/>
                    <a:gd name="T17" fmla="*/ 0 60000 65536"/>
                    <a:gd name="T18" fmla="*/ 0 w 3318"/>
                    <a:gd name="T19" fmla="*/ 0 h 1020"/>
                    <a:gd name="T20" fmla="*/ 3318 w 3318"/>
                    <a:gd name="T21" fmla="*/ 1020 h 1020"/>
                  </a:gdLst>
                  <a:ahLst/>
                  <a:cxnLst>
                    <a:cxn ang="T12">
                      <a:pos x="T0" y="T1"/>
                    </a:cxn>
                    <a:cxn ang="T13">
                      <a:pos x="T2" y="T3"/>
                    </a:cxn>
                    <a:cxn ang="T14">
                      <a:pos x="T4" y="T5"/>
                    </a:cxn>
                    <a:cxn ang="T15">
                      <a:pos x="T6" y="T7"/>
                    </a:cxn>
                    <a:cxn ang="T16">
                      <a:pos x="T8" y="T9"/>
                    </a:cxn>
                    <a:cxn ang="T17">
                      <a:pos x="T10" y="T11"/>
                    </a:cxn>
                  </a:cxnLst>
                  <a:rect l="T18" t="T19" r="T20" b="T21"/>
                  <a:pathLst>
                    <a:path w="3318" h="1020">
                      <a:moveTo>
                        <a:pt x="0" y="150"/>
                      </a:moveTo>
                      <a:lnTo>
                        <a:pt x="1746" y="0"/>
                      </a:lnTo>
                      <a:lnTo>
                        <a:pt x="3318" y="486"/>
                      </a:lnTo>
                      <a:lnTo>
                        <a:pt x="1686" y="1020"/>
                      </a:lnTo>
                      <a:lnTo>
                        <a:pt x="1026" y="864"/>
                      </a:lnTo>
                      <a:lnTo>
                        <a:pt x="0" y="150"/>
                      </a:lnTo>
                      <a:close/>
                    </a:path>
                  </a:pathLst>
                </a:custGeom>
                <a:solidFill>
                  <a:srgbClr val="5F5F5F"/>
                </a:solidFill>
                <a:ln w="9525">
                  <a:solidFill>
                    <a:srgbClr val="DDDDDD"/>
                  </a:solidFill>
                  <a:round/>
                  <a:headEnd/>
                  <a:tailEnd/>
                </a:ln>
              </p:spPr>
              <p:txBody>
                <a:bodyPr/>
                <a:lstStyle/>
                <a:p>
                  <a:endParaRPr lang="en-US"/>
                </a:p>
              </p:txBody>
            </p:sp>
            <p:sp>
              <p:nvSpPr>
                <p:cNvPr id="155" name="Freeform 2535"/>
                <p:cNvSpPr>
                  <a:spLocks/>
                </p:cNvSpPr>
                <p:nvPr/>
              </p:nvSpPr>
              <p:spPr bwMode="auto">
                <a:xfrm>
                  <a:off x="898" y="2890"/>
                  <a:ext cx="1594" cy="460"/>
                </a:xfrm>
                <a:custGeom>
                  <a:avLst/>
                  <a:gdLst>
                    <a:gd name="T0" fmla="*/ 14 w 1594"/>
                    <a:gd name="T1" fmla="*/ 255 h 460"/>
                    <a:gd name="T2" fmla="*/ 0 w 1594"/>
                    <a:gd name="T3" fmla="*/ 236 h 460"/>
                    <a:gd name="T4" fmla="*/ 1104 w 1594"/>
                    <a:gd name="T5" fmla="*/ 0 h 460"/>
                    <a:gd name="T6" fmla="*/ 1594 w 1594"/>
                    <a:gd name="T7" fmla="*/ 146 h 460"/>
                    <a:gd name="T8" fmla="*/ 626 w 1594"/>
                    <a:gd name="T9" fmla="*/ 460 h 460"/>
                    <a:gd name="T10" fmla="*/ 204 w 1594"/>
                    <a:gd name="T11" fmla="*/ 367 h 460"/>
                    <a:gd name="T12" fmla="*/ 14 w 1594"/>
                    <a:gd name="T13" fmla="*/ 255 h 460"/>
                    <a:gd name="T14" fmla="*/ 0 60000 65536"/>
                    <a:gd name="T15" fmla="*/ 0 60000 65536"/>
                    <a:gd name="T16" fmla="*/ 0 60000 65536"/>
                    <a:gd name="T17" fmla="*/ 0 60000 65536"/>
                    <a:gd name="T18" fmla="*/ 0 60000 65536"/>
                    <a:gd name="T19" fmla="*/ 0 60000 65536"/>
                    <a:gd name="T20" fmla="*/ 0 60000 65536"/>
                    <a:gd name="T21" fmla="*/ 0 w 1594"/>
                    <a:gd name="T22" fmla="*/ 0 h 460"/>
                    <a:gd name="T23" fmla="*/ 1594 w 1594"/>
                    <a:gd name="T24" fmla="*/ 460 h 4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4" h="460">
                      <a:moveTo>
                        <a:pt x="14" y="255"/>
                      </a:moveTo>
                      <a:lnTo>
                        <a:pt x="0" y="236"/>
                      </a:lnTo>
                      <a:lnTo>
                        <a:pt x="1104" y="0"/>
                      </a:lnTo>
                      <a:lnTo>
                        <a:pt x="1594" y="146"/>
                      </a:lnTo>
                      <a:lnTo>
                        <a:pt x="626" y="460"/>
                      </a:lnTo>
                      <a:lnTo>
                        <a:pt x="204" y="367"/>
                      </a:lnTo>
                      <a:lnTo>
                        <a:pt x="14" y="255"/>
                      </a:lnTo>
                      <a:close/>
                    </a:path>
                  </a:pathLst>
                </a:custGeom>
                <a:solidFill>
                  <a:srgbClr val="333333"/>
                </a:solidFill>
                <a:ln w="9525">
                  <a:noFill/>
                  <a:round/>
                  <a:headEnd/>
                  <a:tailEnd/>
                </a:ln>
              </p:spPr>
              <p:txBody>
                <a:bodyPr/>
                <a:lstStyle/>
                <a:p>
                  <a:endParaRPr lang="en-US"/>
                </a:p>
              </p:txBody>
            </p:sp>
            <p:sp>
              <p:nvSpPr>
                <p:cNvPr id="156" name="Freeform 2536"/>
                <p:cNvSpPr>
                  <a:spLocks/>
                </p:cNvSpPr>
                <p:nvPr/>
              </p:nvSpPr>
              <p:spPr bwMode="auto">
                <a:xfrm>
                  <a:off x="376" y="2727"/>
                  <a:ext cx="555" cy="397"/>
                </a:xfrm>
                <a:custGeom>
                  <a:avLst/>
                  <a:gdLst>
                    <a:gd name="T0" fmla="*/ 7 w 835"/>
                    <a:gd name="T1" fmla="*/ 43 h 616"/>
                    <a:gd name="T2" fmla="*/ 367 w 835"/>
                    <a:gd name="T3" fmla="*/ 256 h 616"/>
                    <a:gd name="T4" fmla="*/ 369 w 835"/>
                    <a:gd name="T5" fmla="*/ 198 h 616"/>
                    <a:gd name="T6" fmla="*/ 0 w 835"/>
                    <a:gd name="T7" fmla="*/ 0 h 616"/>
                    <a:gd name="T8" fmla="*/ 7 w 835"/>
                    <a:gd name="T9" fmla="*/ 43 h 616"/>
                    <a:gd name="T10" fmla="*/ 0 60000 65536"/>
                    <a:gd name="T11" fmla="*/ 0 60000 65536"/>
                    <a:gd name="T12" fmla="*/ 0 60000 65536"/>
                    <a:gd name="T13" fmla="*/ 0 60000 65536"/>
                    <a:gd name="T14" fmla="*/ 0 60000 65536"/>
                    <a:gd name="T15" fmla="*/ 0 w 835"/>
                    <a:gd name="T16" fmla="*/ 0 h 616"/>
                    <a:gd name="T17" fmla="*/ 835 w 835"/>
                    <a:gd name="T18" fmla="*/ 616 h 616"/>
                  </a:gdLst>
                  <a:ahLst/>
                  <a:cxnLst>
                    <a:cxn ang="T10">
                      <a:pos x="T0" y="T1"/>
                    </a:cxn>
                    <a:cxn ang="T11">
                      <a:pos x="T2" y="T3"/>
                    </a:cxn>
                    <a:cxn ang="T12">
                      <a:pos x="T4" y="T5"/>
                    </a:cxn>
                    <a:cxn ang="T13">
                      <a:pos x="T6" y="T7"/>
                    </a:cxn>
                    <a:cxn ang="T14">
                      <a:pos x="T8" y="T9"/>
                    </a:cxn>
                  </a:cxnLst>
                  <a:rect l="T15" t="T16" r="T17" b="T18"/>
                  <a:pathLst>
                    <a:path w="835" h="616">
                      <a:moveTo>
                        <a:pt x="15" y="104"/>
                      </a:moveTo>
                      <a:lnTo>
                        <a:pt x="831" y="616"/>
                      </a:lnTo>
                      <a:lnTo>
                        <a:pt x="835" y="476"/>
                      </a:lnTo>
                      <a:lnTo>
                        <a:pt x="0" y="0"/>
                      </a:lnTo>
                      <a:lnTo>
                        <a:pt x="15" y="104"/>
                      </a:lnTo>
                      <a:close/>
                    </a:path>
                  </a:pathLst>
                </a:custGeom>
                <a:solidFill>
                  <a:srgbClr val="333333"/>
                </a:solidFill>
                <a:ln w="9525">
                  <a:noFill/>
                  <a:round/>
                  <a:headEnd/>
                  <a:tailEnd/>
                </a:ln>
              </p:spPr>
              <p:txBody>
                <a:bodyPr wrap="none" anchor="ctr"/>
                <a:lstStyle/>
                <a:p>
                  <a:endParaRPr lang="en-US"/>
                </a:p>
              </p:txBody>
            </p:sp>
            <p:sp>
              <p:nvSpPr>
                <p:cNvPr id="157" name="Freeform 2537"/>
                <p:cNvSpPr>
                  <a:spLocks/>
                </p:cNvSpPr>
                <p:nvPr/>
              </p:nvSpPr>
              <p:spPr bwMode="auto">
                <a:xfrm>
                  <a:off x="1814" y="1399"/>
                  <a:ext cx="213" cy="1539"/>
                </a:xfrm>
                <a:custGeom>
                  <a:avLst/>
                  <a:gdLst>
                    <a:gd name="T0" fmla="*/ 1 w 197"/>
                    <a:gd name="T1" fmla="*/ 0 h 1516"/>
                    <a:gd name="T2" fmla="*/ 229 w 197"/>
                    <a:gd name="T3" fmla="*/ 31 h 1516"/>
                    <a:gd name="T4" fmla="*/ 230 w 197"/>
                    <a:gd name="T5" fmla="*/ 1520 h 1516"/>
                    <a:gd name="T6" fmla="*/ 0 w 197"/>
                    <a:gd name="T7" fmla="*/ 1562 h 1516"/>
                    <a:gd name="T8" fmla="*/ 0 w 197"/>
                    <a:gd name="T9" fmla="*/ 832 h 1516"/>
                    <a:gd name="T10" fmla="*/ 1 w 197"/>
                    <a:gd name="T11" fmla="*/ 0 h 1516"/>
                    <a:gd name="T12" fmla="*/ 0 60000 65536"/>
                    <a:gd name="T13" fmla="*/ 0 60000 65536"/>
                    <a:gd name="T14" fmla="*/ 0 60000 65536"/>
                    <a:gd name="T15" fmla="*/ 0 60000 65536"/>
                    <a:gd name="T16" fmla="*/ 0 60000 65536"/>
                    <a:gd name="T17" fmla="*/ 0 60000 65536"/>
                    <a:gd name="T18" fmla="*/ 0 w 197"/>
                    <a:gd name="T19" fmla="*/ 0 h 1516"/>
                    <a:gd name="T20" fmla="*/ 197 w 197"/>
                    <a:gd name="T21" fmla="*/ 1516 h 1516"/>
                  </a:gdLst>
                  <a:ahLst/>
                  <a:cxnLst>
                    <a:cxn ang="T12">
                      <a:pos x="T0" y="T1"/>
                    </a:cxn>
                    <a:cxn ang="T13">
                      <a:pos x="T2" y="T3"/>
                    </a:cxn>
                    <a:cxn ang="T14">
                      <a:pos x="T4" y="T5"/>
                    </a:cxn>
                    <a:cxn ang="T15">
                      <a:pos x="T6" y="T7"/>
                    </a:cxn>
                    <a:cxn ang="T16">
                      <a:pos x="T8" y="T9"/>
                    </a:cxn>
                    <a:cxn ang="T17">
                      <a:pos x="T10" y="T11"/>
                    </a:cxn>
                  </a:cxnLst>
                  <a:rect l="T18" t="T19" r="T20" b="T21"/>
                  <a:pathLst>
                    <a:path w="197" h="1516">
                      <a:moveTo>
                        <a:pt x="1" y="0"/>
                      </a:moveTo>
                      <a:lnTo>
                        <a:pt x="196" y="31"/>
                      </a:lnTo>
                      <a:lnTo>
                        <a:pt x="197" y="1475"/>
                      </a:lnTo>
                      <a:lnTo>
                        <a:pt x="0" y="1516"/>
                      </a:lnTo>
                      <a:lnTo>
                        <a:pt x="0" y="808"/>
                      </a:lnTo>
                      <a:lnTo>
                        <a:pt x="1" y="0"/>
                      </a:lnTo>
                      <a:close/>
                    </a:path>
                  </a:pathLst>
                </a:custGeom>
                <a:gradFill rotWithShape="1">
                  <a:gsLst>
                    <a:gs pos="0">
                      <a:srgbClr val="787878"/>
                    </a:gs>
                    <a:gs pos="100000">
                      <a:srgbClr val="4D4D4D"/>
                    </a:gs>
                  </a:gsLst>
                  <a:lin ang="0" scaled="1"/>
                </a:gradFill>
                <a:ln w="3175" cmpd="sng">
                  <a:noFill/>
                  <a:round/>
                  <a:headEnd/>
                  <a:tailEnd/>
                </a:ln>
              </p:spPr>
              <p:txBody>
                <a:bodyPr/>
                <a:lstStyle/>
                <a:p>
                  <a:endParaRPr lang="en-US"/>
                </a:p>
              </p:txBody>
            </p:sp>
            <p:sp>
              <p:nvSpPr>
                <p:cNvPr id="158" name="Freeform 2538"/>
                <p:cNvSpPr>
                  <a:spLocks/>
                </p:cNvSpPr>
                <p:nvPr/>
              </p:nvSpPr>
              <p:spPr bwMode="auto">
                <a:xfrm rot="421876">
                  <a:off x="458" y="2795"/>
                  <a:ext cx="365" cy="200"/>
                </a:xfrm>
                <a:custGeom>
                  <a:avLst/>
                  <a:gdLst>
                    <a:gd name="T0" fmla="*/ 0 w 744"/>
                    <a:gd name="T1" fmla="*/ 15 h 432"/>
                    <a:gd name="T2" fmla="*/ 1 w 744"/>
                    <a:gd name="T3" fmla="*/ 0 h 432"/>
                    <a:gd name="T4" fmla="*/ 179 w 744"/>
                    <a:gd name="T5" fmla="*/ 66 h 432"/>
                    <a:gd name="T6" fmla="*/ 178 w 744"/>
                    <a:gd name="T7" fmla="*/ 93 h 432"/>
                    <a:gd name="T8" fmla="*/ 0 w 744"/>
                    <a:gd name="T9" fmla="*/ 15 h 432"/>
                    <a:gd name="T10" fmla="*/ 0 60000 65536"/>
                    <a:gd name="T11" fmla="*/ 0 60000 65536"/>
                    <a:gd name="T12" fmla="*/ 0 60000 65536"/>
                    <a:gd name="T13" fmla="*/ 0 60000 65536"/>
                    <a:gd name="T14" fmla="*/ 0 60000 65536"/>
                    <a:gd name="T15" fmla="*/ 0 w 744"/>
                    <a:gd name="T16" fmla="*/ 0 h 432"/>
                    <a:gd name="T17" fmla="*/ 744 w 744"/>
                    <a:gd name="T18" fmla="*/ 432 h 432"/>
                  </a:gdLst>
                  <a:ahLst/>
                  <a:cxnLst>
                    <a:cxn ang="T10">
                      <a:pos x="T0" y="T1"/>
                    </a:cxn>
                    <a:cxn ang="T11">
                      <a:pos x="T2" y="T3"/>
                    </a:cxn>
                    <a:cxn ang="T12">
                      <a:pos x="T4" y="T5"/>
                    </a:cxn>
                    <a:cxn ang="T13">
                      <a:pos x="T6" y="T7"/>
                    </a:cxn>
                    <a:cxn ang="T14">
                      <a:pos x="T8" y="T9"/>
                    </a:cxn>
                  </a:cxnLst>
                  <a:rect l="T15" t="T16" r="T17" b="T18"/>
                  <a:pathLst>
                    <a:path w="744" h="432">
                      <a:moveTo>
                        <a:pt x="0" y="72"/>
                      </a:moveTo>
                      <a:lnTo>
                        <a:pt x="6" y="0"/>
                      </a:lnTo>
                      <a:lnTo>
                        <a:pt x="744" y="306"/>
                      </a:lnTo>
                      <a:lnTo>
                        <a:pt x="738" y="432"/>
                      </a:lnTo>
                      <a:lnTo>
                        <a:pt x="0" y="72"/>
                      </a:lnTo>
                      <a:close/>
                    </a:path>
                  </a:pathLst>
                </a:custGeom>
                <a:solidFill>
                  <a:srgbClr val="5F5F5F"/>
                </a:solidFill>
                <a:ln w="9525">
                  <a:noFill/>
                  <a:round/>
                  <a:headEnd/>
                  <a:tailEnd/>
                </a:ln>
              </p:spPr>
              <p:txBody>
                <a:bodyPr wrap="none" anchor="ctr"/>
                <a:lstStyle/>
                <a:p>
                  <a:endParaRPr lang="en-US"/>
                </a:p>
              </p:txBody>
            </p:sp>
            <p:sp>
              <p:nvSpPr>
                <p:cNvPr id="159" name="Freeform 2539"/>
                <p:cNvSpPr>
                  <a:spLocks/>
                </p:cNvSpPr>
                <p:nvPr/>
              </p:nvSpPr>
              <p:spPr bwMode="auto">
                <a:xfrm>
                  <a:off x="294" y="1926"/>
                  <a:ext cx="680" cy="1220"/>
                </a:xfrm>
                <a:custGeom>
                  <a:avLst/>
                  <a:gdLst>
                    <a:gd name="T0" fmla="*/ 633 w 680"/>
                    <a:gd name="T1" fmla="*/ 99 h 1220"/>
                    <a:gd name="T2" fmla="*/ 12 w 680"/>
                    <a:gd name="T3" fmla="*/ 0 h 1220"/>
                    <a:gd name="T4" fmla="*/ 3 w 680"/>
                    <a:gd name="T5" fmla="*/ 102 h 1220"/>
                    <a:gd name="T6" fmla="*/ 0 w 680"/>
                    <a:gd name="T7" fmla="*/ 263 h 1220"/>
                    <a:gd name="T8" fmla="*/ 6 w 680"/>
                    <a:gd name="T9" fmla="*/ 479 h 1220"/>
                    <a:gd name="T10" fmla="*/ 19 w 680"/>
                    <a:gd name="T11" fmla="*/ 610 h 1220"/>
                    <a:gd name="T12" fmla="*/ 44 w 680"/>
                    <a:gd name="T13" fmla="*/ 738 h 1220"/>
                    <a:gd name="T14" fmla="*/ 73 w 680"/>
                    <a:gd name="T15" fmla="*/ 747 h 1220"/>
                    <a:gd name="T16" fmla="*/ 76 w 680"/>
                    <a:gd name="T17" fmla="*/ 875 h 1220"/>
                    <a:gd name="T18" fmla="*/ 628 w 680"/>
                    <a:gd name="T19" fmla="*/ 1220 h 1220"/>
                    <a:gd name="T20" fmla="*/ 680 w 680"/>
                    <a:gd name="T21" fmla="*/ 597 h 1220"/>
                    <a:gd name="T22" fmla="*/ 633 w 680"/>
                    <a:gd name="T23" fmla="*/ 99 h 1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0"/>
                    <a:gd name="T37" fmla="*/ 0 h 1220"/>
                    <a:gd name="T38" fmla="*/ 680 w 680"/>
                    <a:gd name="T39" fmla="*/ 1220 h 1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0" h="1220">
                      <a:moveTo>
                        <a:pt x="633" y="99"/>
                      </a:moveTo>
                      <a:lnTo>
                        <a:pt x="12" y="0"/>
                      </a:lnTo>
                      <a:lnTo>
                        <a:pt x="3" y="102"/>
                      </a:lnTo>
                      <a:lnTo>
                        <a:pt x="0" y="263"/>
                      </a:lnTo>
                      <a:lnTo>
                        <a:pt x="6" y="479"/>
                      </a:lnTo>
                      <a:lnTo>
                        <a:pt x="19" y="610"/>
                      </a:lnTo>
                      <a:lnTo>
                        <a:pt x="44" y="738"/>
                      </a:lnTo>
                      <a:lnTo>
                        <a:pt x="73" y="747"/>
                      </a:lnTo>
                      <a:lnTo>
                        <a:pt x="76" y="875"/>
                      </a:lnTo>
                      <a:lnTo>
                        <a:pt x="628" y="1220"/>
                      </a:lnTo>
                      <a:lnTo>
                        <a:pt x="680" y="597"/>
                      </a:lnTo>
                      <a:lnTo>
                        <a:pt x="633" y="99"/>
                      </a:lnTo>
                      <a:close/>
                    </a:path>
                  </a:pathLst>
                </a:custGeom>
                <a:gradFill rotWithShape="1">
                  <a:gsLst>
                    <a:gs pos="0">
                      <a:srgbClr val="646464"/>
                    </a:gs>
                    <a:gs pos="100000">
                      <a:srgbClr val="333333"/>
                    </a:gs>
                  </a:gsLst>
                  <a:lin ang="5400000" scaled="1"/>
                </a:gradFill>
                <a:ln w="3175" cmpd="sng">
                  <a:noFill/>
                  <a:round/>
                  <a:headEnd/>
                  <a:tailEnd/>
                </a:ln>
              </p:spPr>
              <p:txBody>
                <a:bodyPr wrap="none" anchor="ctr"/>
                <a:lstStyle/>
                <a:p>
                  <a:endParaRPr lang="en-US"/>
                </a:p>
              </p:txBody>
            </p:sp>
            <p:sp>
              <p:nvSpPr>
                <p:cNvPr id="160" name="Freeform 2540"/>
                <p:cNvSpPr>
                  <a:spLocks/>
                </p:cNvSpPr>
                <p:nvPr/>
              </p:nvSpPr>
              <p:spPr bwMode="auto">
                <a:xfrm>
                  <a:off x="273" y="1266"/>
                  <a:ext cx="723" cy="764"/>
                </a:xfrm>
                <a:custGeom>
                  <a:avLst/>
                  <a:gdLst>
                    <a:gd name="T0" fmla="*/ 700 w 666"/>
                    <a:gd name="T1" fmla="*/ 0 h 753"/>
                    <a:gd name="T2" fmla="*/ 26 w 666"/>
                    <a:gd name="T3" fmla="*/ 85 h 753"/>
                    <a:gd name="T4" fmla="*/ 10 w 666"/>
                    <a:gd name="T5" fmla="*/ 161 h 753"/>
                    <a:gd name="T6" fmla="*/ 2 w 666"/>
                    <a:gd name="T7" fmla="*/ 238 h 753"/>
                    <a:gd name="T8" fmla="*/ 0 w 666"/>
                    <a:gd name="T9" fmla="*/ 289 h 753"/>
                    <a:gd name="T10" fmla="*/ 2 w 666"/>
                    <a:gd name="T11" fmla="*/ 340 h 753"/>
                    <a:gd name="T12" fmla="*/ 8 w 666"/>
                    <a:gd name="T13" fmla="*/ 411 h 753"/>
                    <a:gd name="T14" fmla="*/ 20 w 666"/>
                    <a:gd name="T15" fmla="*/ 471 h 753"/>
                    <a:gd name="T16" fmla="*/ 39 w 666"/>
                    <a:gd name="T17" fmla="*/ 547 h 753"/>
                    <a:gd name="T18" fmla="*/ 64 w 666"/>
                    <a:gd name="T19" fmla="*/ 541 h 753"/>
                    <a:gd name="T20" fmla="*/ 64 w 666"/>
                    <a:gd name="T21" fmla="*/ 667 h 753"/>
                    <a:gd name="T22" fmla="*/ 785 w 666"/>
                    <a:gd name="T23" fmla="*/ 775 h 753"/>
                    <a:gd name="T24" fmla="*/ 701 w 666"/>
                    <a:gd name="T25" fmla="*/ 311 h 753"/>
                    <a:gd name="T26" fmla="*/ 700 w 666"/>
                    <a:gd name="T27" fmla="*/ 0 h 7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6"/>
                    <a:gd name="T43" fmla="*/ 0 h 753"/>
                    <a:gd name="T44" fmla="*/ 666 w 666"/>
                    <a:gd name="T45" fmla="*/ 753 h 7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6" h="753">
                      <a:moveTo>
                        <a:pt x="594" y="0"/>
                      </a:moveTo>
                      <a:lnTo>
                        <a:pt x="22" y="83"/>
                      </a:lnTo>
                      <a:lnTo>
                        <a:pt x="8" y="157"/>
                      </a:lnTo>
                      <a:lnTo>
                        <a:pt x="2" y="232"/>
                      </a:lnTo>
                      <a:lnTo>
                        <a:pt x="0" y="281"/>
                      </a:lnTo>
                      <a:lnTo>
                        <a:pt x="2" y="330"/>
                      </a:lnTo>
                      <a:lnTo>
                        <a:pt x="6" y="399"/>
                      </a:lnTo>
                      <a:lnTo>
                        <a:pt x="17" y="457"/>
                      </a:lnTo>
                      <a:lnTo>
                        <a:pt x="33" y="531"/>
                      </a:lnTo>
                      <a:lnTo>
                        <a:pt x="54" y="525"/>
                      </a:lnTo>
                      <a:lnTo>
                        <a:pt x="54" y="648"/>
                      </a:lnTo>
                      <a:lnTo>
                        <a:pt x="666" y="753"/>
                      </a:lnTo>
                      <a:lnTo>
                        <a:pt x="595" y="303"/>
                      </a:lnTo>
                      <a:lnTo>
                        <a:pt x="594" y="0"/>
                      </a:lnTo>
                      <a:close/>
                    </a:path>
                  </a:pathLst>
                </a:custGeom>
                <a:gradFill rotWithShape="1">
                  <a:gsLst>
                    <a:gs pos="0">
                      <a:srgbClr val="7D7D7D"/>
                    </a:gs>
                    <a:gs pos="100000">
                      <a:srgbClr val="333333"/>
                    </a:gs>
                  </a:gsLst>
                  <a:lin ang="5400000" scaled="1"/>
                </a:gradFill>
                <a:ln w="3175" cmpd="sng">
                  <a:noFill/>
                  <a:round/>
                  <a:headEnd/>
                  <a:tailEnd/>
                </a:ln>
              </p:spPr>
              <p:txBody>
                <a:bodyPr wrap="none" anchor="ctr"/>
                <a:lstStyle/>
                <a:p>
                  <a:endParaRPr lang="en-US"/>
                </a:p>
              </p:txBody>
            </p:sp>
            <p:sp>
              <p:nvSpPr>
                <p:cNvPr id="161" name="Freeform 2541"/>
                <p:cNvSpPr>
                  <a:spLocks/>
                </p:cNvSpPr>
                <p:nvPr/>
              </p:nvSpPr>
              <p:spPr bwMode="auto">
                <a:xfrm>
                  <a:off x="878" y="1263"/>
                  <a:ext cx="278" cy="761"/>
                </a:xfrm>
                <a:custGeom>
                  <a:avLst/>
                  <a:gdLst>
                    <a:gd name="T0" fmla="*/ 134 w 256"/>
                    <a:gd name="T1" fmla="*/ 767 h 750"/>
                    <a:gd name="T2" fmla="*/ 43 w 256"/>
                    <a:gd name="T3" fmla="*/ 772 h 750"/>
                    <a:gd name="T4" fmla="*/ 40 w 256"/>
                    <a:gd name="T5" fmla="*/ 633 h 750"/>
                    <a:gd name="T6" fmla="*/ 40 w 256"/>
                    <a:gd name="T7" fmla="*/ 606 h 750"/>
                    <a:gd name="T8" fmla="*/ 5 w 256"/>
                    <a:gd name="T9" fmla="*/ 605 h 750"/>
                    <a:gd name="T10" fmla="*/ 5 w 256"/>
                    <a:gd name="T11" fmla="*/ 496 h 750"/>
                    <a:gd name="T12" fmla="*/ 0 w 256"/>
                    <a:gd name="T13" fmla="*/ 397 h 750"/>
                    <a:gd name="T14" fmla="*/ 0 w 256"/>
                    <a:gd name="T15" fmla="*/ 286 h 750"/>
                    <a:gd name="T16" fmla="*/ 5 w 256"/>
                    <a:gd name="T17" fmla="*/ 172 h 750"/>
                    <a:gd name="T18" fmla="*/ 18 w 256"/>
                    <a:gd name="T19" fmla="*/ 69 h 750"/>
                    <a:gd name="T20" fmla="*/ 29 w 256"/>
                    <a:gd name="T21" fmla="*/ 0 h 750"/>
                    <a:gd name="T22" fmla="*/ 122 w 256"/>
                    <a:gd name="T23" fmla="*/ 2 h 750"/>
                    <a:gd name="T24" fmla="*/ 302 w 256"/>
                    <a:gd name="T25" fmla="*/ 517 h 750"/>
                    <a:gd name="T26" fmla="*/ 134 w 256"/>
                    <a:gd name="T27" fmla="*/ 767 h 7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750"/>
                    <a:gd name="T44" fmla="*/ 256 w 256"/>
                    <a:gd name="T45" fmla="*/ 750 h 7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750">
                      <a:moveTo>
                        <a:pt x="113" y="745"/>
                      </a:moveTo>
                      <a:lnTo>
                        <a:pt x="37" y="750"/>
                      </a:lnTo>
                      <a:lnTo>
                        <a:pt x="34" y="615"/>
                      </a:lnTo>
                      <a:lnTo>
                        <a:pt x="34" y="588"/>
                      </a:lnTo>
                      <a:lnTo>
                        <a:pt x="5" y="587"/>
                      </a:lnTo>
                      <a:lnTo>
                        <a:pt x="5" y="482"/>
                      </a:lnTo>
                      <a:lnTo>
                        <a:pt x="0" y="385"/>
                      </a:lnTo>
                      <a:lnTo>
                        <a:pt x="0" y="278"/>
                      </a:lnTo>
                      <a:lnTo>
                        <a:pt x="5" y="168"/>
                      </a:lnTo>
                      <a:lnTo>
                        <a:pt x="16" y="67"/>
                      </a:lnTo>
                      <a:lnTo>
                        <a:pt x="25" y="0"/>
                      </a:lnTo>
                      <a:lnTo>
                        <a:pt x="103" y="2"/>
                      </a:lnTo>
                      <a:lnTo>
                        <a:pt x="256" y="503"/>
                      </a:lnTo>
                      <a:lnTo>
                        <a:pt x="113" y="745"/>
                      </a:lnTo>
                      <a:close/>
                    </a:path>
                  </a:pathLst>
                </a:custGeom>
                <a:gradFill rotWithShape="1">
                  <a:gsLst>
                    <a:gs pos="0">
                      <a:srgbClr val="575757"/>
                    </a:gs>
                    <a:gs pos="100000">
                      <a:srgbClr val="333333"/>
                    </a:gs>
                  </a:gsLst>
                  <a:lin ang="5400000" scaled="1"/>
                </a:gradFill>
                <a:ln w="3175" cmpd="sng">
                  <a:noFill/>
                  <a:round/>
                  <a:headEnd/>
                  <a:tailEnd/>
                </a:ln>
              </p:spPr>
              <p:txBody>
                <a:bodyPr wrap="none" anchor="ctr"/>
                <a:lstStyle/>
                <a:p>
                  <a:endParaRPr lang="en-US"/>
                </a:p>
              </p:txBody>
            </p:sp>
            <p:sp>
              <p:nvSpPr>
                <p:cNvPr id="162" name="Line 2542"/>
                <p:cNvSpPr>
                  <a:spLocks noChangeShapeType="1"/>
                </p:cNvSpPr>
                <p:nvPr/>
              </p:nvSpPr>
              <p:spPr bwMode="auto">
                <a:xfrm>
                  <a:off x="315" y="1804"/>
                  <a:ext cx="579" cy="53"/>
                </a:xfrm>
                <a:prstGeom prst="line">
                  <a:avLst/>
                </a:prstGeom>
                <a:noFill/>
                <a:ln w="9525">
                  <a:solidFill>
                    <a:srgbClr val="333333"/>
                  </a:solidFill>
                  <a:round/>
                  <a:headEnd/>
                  <a:tailEnd/>
                </a:ln>
              </p:spPr>
              <p:txBody>
                <a:bodyPr/>
                <a:lstStyle/>
                <a:p>
                  <a:endParaRPr lang="en-US"/>
                </a:p>
              </p:txBody>
            </p:sp>
            <p:sp>
              <p:nvSpPr>
                <p:cNvPr id="163" name="Freeform 2543"/>
                <p:cNvSpPr>
                  <a:spLocks/>
                </p:cNvSpPr>
                <p:nvPr/>
              </p:nvSpPr>
              <p:spPr bwMode="auto">
                <a:xfrm>
                  <a:off x="990" y="1257"/>
                  <a:ext cx="837" cy="781"/>
                </a:xfrm>
                <a:custGeom>
                  <a:avLst/>
                  <a:gdLst>
                    <a:gd name="T0" fmla="*/ 12 w 772"/>
                    <a:gd name="T1" fmla="*/ 780 h 770"/>
                    <a:gd name="T2" fmla="*/ 900 w 772"/>
                    <a:gd name="T3" fmla="*/ 792 h 770"/>
                    <a:gd name="T4" fmla="*/ 907 w 772"/>
                    <a:gd name="T5" fmla="*/ 144 h 770"/>
                    <a:gd name="T6" fmla="*/ 0 w 772"/>
                    <a:gd name="T7" fmla="*/ 0 h 770"/>
                    <a:gd name="T8" fmla="*/ 12 w 772"/>
                    <a:gd name="T9" fmla="*/ 780 h 770"/>
                    <a:gd name="T10" fmla="*/ 0 60000 65536"/>
                    <a:gd name="T11" fmla="*/ 0 60000 65536"/>
                    <a:gd name="T12" fmla="*/ 0 60000 65536"/>
                    <a:gd name="T13" fmla="*/ 0 60000 65536"/>
                    <a:gd name="T14" fmla="*/ 0 60000 65536"/>
                    <a:gd name="T15" fmla="*/ 0 w 772"/>
                    <a:gd name="T16" fmla="*/ 0 h 770"/>
                    <a:gd name="T17" fmla="*/ 772 w 772"/>
                    <a:gd name="T18" fmla="*/ 770 h 770"/>
                  </a:gdLst>
                  <a:ahLst/>
                  <a:cxnLst>
                    <a:cxn ang="T10">
                      <a:pos x="T0" y="T1"/>
                    </a:cxn>
                    <a:cxn ang="T11">
                      <a:pos x="T2" y="T3"/>
                    </a:cxn>
                    <a:cxn ang="T12">
                      <a:pos x="T4" y="T5"/>
                    </a:cxn>
                    <a:cxn ang="T13">
                      <a:pos x="T6" y="T7"/>
                    </a:cxn>
                    <a:cxn ang="T14">
                      <a:pos x="T8" y="T9"/>
                    </a:cxn>
                  </a:cxnLst>
                  <a:rect l="T15" t="T16" r="T17" b="T18"/>
                  <a:pathLst>
                    <a:path w="772" h="770">
                      <a:moveTo>
                        <a:pt x="10" y="758"/>
                      </a:moveTo>
                      <a:lnTo>
                        <a:pt x="766" y="770"/>
                      </a:lnTo>
                      <a:lnTo>
                        <a:pt x="772" y="140"/>
                      </a:lnTo>
                      <a:lnTo>
                        <a:pt x="0" y="0"/>
                      </a:lnTo>
                      <a:lnTo>
                        <a:pt x="10" y="758"/>
                      </a:lnTo>
                      <a:close/>
                    </a:path>
                  </a:pathLst>
                </a:custGeom>
                <a:gradFill rotWithShape="1">
                  <a:gsLst>
                    <a:gs pos="0">
                      <a:srgbClr val="757575"/>
                    </a:gs>
                    <a:gs pos="100000">
                      <a:srgbClr val="000000"/>
                    </a:gs>
                  </a:gsLst>
                  <a:lin ang="5400000" scaled="1"/>
                </a:gradFill>
                <a:ln w="9525">
                  <a:noFill/>
                  <a:round/>
                  <a:headEnd/>
                  <a:tailEnd/>
                </a:ln>
              </p:spPr>
              <p:txBody>
                <a:bodyPr/>
                <a:lstStyle/>
                <a:p>
                  <a:endParaRPr lang="en-US"/>
                </a:p>
              </p:txBody>
            </p:sp>
            <p:sp>
              <p:nvSpPr>
                <p:cNvPr id="164" name="Freeform 2544"/>
                <p:cNvSpPr>
                  <a:spLocks/>
                </p:cNvSpPr>
                <p:nvPr/>
              </p:nvSpPr>
              <p:spPr bwMode="auto">
                <a:xfrm>
                  <a:off x="997" y="1284"/>
                  <a:ext cx="728" cy="131"/>
                </a:xfrm>
                <a:custGeom>
                  <a:avLst/>
                  <a:gdLst>
                    <a:gd name="T0" fmla="*/ 0 w 728"/>
                    <a:gd name="T1" fmla="*/ 0 h 131"/>
                    <a:gd name="T2" fmla="*/ 728 w 728"/>
                    <a:gd name="T3" fmla="*/ 131 h 131"/>
                    <a:gd name="T4" fmla="*/ 0 60000 65536"/>
                    <a:gd name="T5" fmla="*/ 0 60000 65536"/>
                    <a:gd name="T6" fmla="*/ 0 w 728"/>
                    <a:gd name="T7" fmla="*/ 0 h 131"/>
                    <a:gd name="T8" fmla="*/ 728 w 728"/>
                    <a:gd name="T9" fmla="*/ 131 h 131"/>
                  </a:gdLst>
                  <a:ahLst/>
                  <a:cxnLst>
                    <a:cxn ang="T4">
                      <a:pos x="T0" y="T1"/>
                    </a:cxn>
                    <a:cxn ang="T5">
                      <a:pos x="T2" y="T3"/>
                    </a:cxn>
                  </a:cxnLst>
                  <a:rect l="T6" t="T7" r="T8" b="T9"/>
                  <a:pathLst>
                    <a:path w="728" h="131">
                      <a:moveTo>
                        <a:pt x="0" y="0"/>
                      </a:moveTo>
                      <a:lnTo>
                        <a:pt x="728" y="131"/>
                      </a:lnTo>
                    </a:path>
                  </a:pathLst>
                </a:custGeom>
                <a:noFill/>
                <a:ln w="28575">
                  <a:solidFill>
                    <a:srgbClr val="000000"/>
                  </a:solidFill>
                  <a:round/>
                  <a:headEnd/>
                  <a:tailEnd/>
                </a:ln>
              </p:spPr>
              <p:txBody>
                <a:bodyPr/>
                <a:lstStyle/>
                <a:p>
                  <a:endParaRPr lang="en-US"/>
                </a:p>
              </p:txBody>
            </p:sp>
            <p:grpSp>
              <p:nvGrpSpPr>
                <p:cNvPr id="30" name="Group 2545"/>
                <p:cNvGrpSpPr>
                  <a:grpSpLocks/>
                </p:cNvGrpSpPr>
                <p:nvPr/>
              </p:nvGrpSpPr>
              <p:grpSpPr bwMode="auto">
                <a:xfrm>
                  <a:off x="1008" y="1328"/>
                  <a:ext cx="984" cy="160"/>
                  <a:chOff x="1008" y="1208"/>
                  <a:chExt cx="984" cy="160"/>
                </a:xfrm>
              </p:grpSpPr>
              <p:sp>
                <p:nvSpPr>
                  <p:cNvPr id="481" name="Line 2546"/>
                  <p:cNvSpPr>
                    <a:spLocks noChangeShapeType="1"/>
                  </p:cNvSpPr>
                  <p:nvPr/>
                </p:nvSpPr>
                <p:spPr bwMode="auto">
                  <a:xfrm>
                    <a:off x="1008" y="1208"/>
                    <a:ext cx="984" cy="152"/>
                  </a:xfrm>
                  <a:prstGeom prst="line">
                    <a:avLst/>
                  </a:prstGeom>
                  <a:noFill/>
                  <a:ln w="9525">
                    <a:solidFill>
                      <a:schemeClr val="tx1"/>
                    </a:solidFill>
                    <a:round/>
                    <a:headEnd/>
                    <a:tailEnd/>
                  </a:ln>
                </p:spPr>
                <p:txBody>
                  <a:bodyPr/>
                  <a:lstStyle/>
                  <a:p>
                    <a:endParaRPr lang="en-US"/>
                  </a:p>
                </p:txBody>
              </p:sp>
              <p:sp>
                <p:nvSpPr>
                  <p:cNvPr id="482" name="Line 2547"/>
                  <p:cNvSpPr>
                    <a:spLocks noChangeShapeType="1"/>
                  </p:cNvSpPr>
                  <p:nvPr/>
                </p:nvSpPr>
                <p:spPr bwMode="auto">
                  <a:xfrm>
                    <a:off x="1008" y="1216"/>
                    <a:ext cx="984" cy="152"/>
                  </a:xfrm>
                  <a:prstGeom prst="line">
                    <a:avLst/>
                  </a:prstGeom>
                  <a:noFill/>
                  <a:ln w="9525">
                    <a:solidFill>
                      <a:srgbClr val="969696"/>
                    </a:solidFill>
                    <a:round/>
                    <a:headEnd/>
                    <a:tailEnd/>
                  </a:ln>
                </p:spPr>
                <p:txBody>
                  <a:bodyPr/>
                  <a:lstStyle/>
                  <a:p>
                    <a:endParaRPr lang="en-US"/>
                  </a:p>
                </p:txBody>
              </p:sp>
            </p:grpSp>
            <p:sp>
              <p:nvSpPr>
                <p:cNvPr id="166" name="Freeform 2548"/>
                <p:cNvSpPr>
                  <a:spLocks/>
                </p:cNvSpPr>
                <p:nvPr/>
              </p:nvSpPr>
              <p:spPr bwMode="auto">
                <a:xfrm>
                  <a:off x="994" y="1284"/>
                  <a:ext cx="810" cy="147"/>
                </a:xfrm>
                <a:custGeom>
                  <a:avLst/>
                  <a:gdLst>
                    <a:gd name="T0" fmla="*/ 0 w 810"/>
                    <a:gd name="T1" fmla="*/ 0 h 147"/>
                    <a:gd name="T2" fmla="*/ 810 w 810"/>
                    <a:gd name="T3" fmla="*/ 147 h 147"/>
                    <a:gd name="T4" fmla="*/ 0 60000 65536"/>
                    <a:gd name="T5" fmla="*/ 0 60000 65536"/>
                    <a:gd name="T6" fmla="*/ 0 w 810"/>
                    <a:gd name="T7" fmla="*/ 0 h 147"/>
                    <a:gd name="T8" fmla="*/ 810 w 810"/>
                    <a:gd name="T9" fmla="*/ 147 h 147"/>
                  </a:gdLst>
                  <a:ahLst/>
                  <a:cxnLst>
                    <a:cxn ang="T4">
                      <a:pos x="T0" y="T1"/>
                    </a:cxn>
                    <a:cxn ang="T5">
                      <a:pos x="T2" y="T3"/>
                    </a:cxn>
                  </a:cxnLst>
                  <a:rect l="T6" t="T7" r="T8" b="T9"/>
                  <a:pathLst>
                    <a:path w="810" h="147">
                      <a:moveTo>
                        <a:pt x="0" y="0"/>
                      </a:moveTo>
                      <a:lnTo>
                        <a:pt x="810" y="147"/>
                      </a:lnTo>
                    </a:path>
                  </a:pathLst>
                </a:custGeom>
                <a:noFill/>
                <a:ln w="6350">
                  <a:solidFill>
                    <a:srgbClr val="B2B2B2"/>
                  </a:solidFill>
                  <a:round/>
                  <a:headEnd/>
                  <a:tailEnd/>
                </a:ln>
              </p:spPr>
              <p:txBody>
                <a:bodyPr/>
                <a:lstStyle/>
                <a:p>
                  <a:endParaRPr lang="en-US"/>
                </a:p>
              </p:txBody>
            </p:sp>
            <p:sp>
              <p:nvSpPr>
                <p:cNvPr id="167" name="Line 2549"/>
                <p:cNvSpPr>
                  <a:spLocks noChangeShapeType="1"/>
                </p:cNvSpPr>
                <p:nvPr/>
              </p:nvSpPr>
              <p:spPr bwMode="auto">
                <a:xfrm>
                  <a:off x="1006" y="1806"/>
                  <a:ext cx="810" cy="31"/>
                </a:xfrm>
                <a:prstGeom prst="line">
                  <a:avLst/>
                </a:prstGeom>
                <a:noFill/>
                <a:ln w="28575">
                  <a:solidFill>
                    <a:srgbClr val="000000"/>
                  </a:solidFill>
                  <a:round/>
                  <a:headEnd/>
                  <a:tailEnd/>
                </a:ln>
              </p:spPr>
              <p:txBody>
                <a:bodyPr/>
                <a:lstStyle/>
                <a:p>
                  <a:endParaRPr lang="en-US"/>
                </a:p>
              </p:txBody>
            </p:sp>
            <p:sp>
              <p:nvSpPr>
                <p:cNvPr id="168" name="Freeform 2550"/>
                <p:cNvSpPr>
                  <a:spLocks/>
                </p:cNvSpPr>
                <p:nvPr/>
              </p:nvSpPr>
              <p:spPr bwMode="auto">
                <a:xfrm>
                  <a:off x="332" y="1389"/>
                  <a:ext cx="223" cy="109"/>
                </a:xfrm>
                <a:custGeom>
                  <a:avLst/>
                  <a:gdLst>
                    <a:gd name="T0" fmla="*/ 0 w 206"/>
                    <a:gd name="T1" fmla="*/ 111 h 107"/>
                    <a:gd name="T2" fmla="*/ 1 w 206"/>
                    <a:gd name="T3" fmla="*/ 29 h 107"/>
                    <a:gd name="T4" fmla="*/ 241 w 206"/>
                    <a:gd name="T5" fmla="*/ 0 h 107"/>
                    <a:gd name="T6" fmla="*/ 241 w 206"/>
                    <a:gd name="T7" fmla="*/ 104 h 107"/>
                    <a:gd name="T8" fmla="*/ 0 w 206"/>
                    <a:gd name="T9" fmla="*/ 111 h 107"/>
                    <a:gd name="T10" fmla="*/ 0 60000 65536"/>
                    <a:gd name="T11" fmla="*/ 0 60000 65536"/>
                    <a:gd name="T12" fmla="*/ 0 60000 65536"/>
                    <a:gd name="T13" fmla="*/ 0 60000 65536"/>
                    <a:gd name="T14" fmla="*/ 0 60000 65536"/>
                    <a:gd name="T15" fmla="*/ 0 w 206"/>
                    <a:gd name="T16" fmla="*/ 0 h 107"/>
                    <a:gd name="T17" fmla="*/ 206 w 206"/>
                    <a:gd name="T18" fmla="*/ 107 h 107"/>
                  </a:gdLst>
                  <a:ahLst/>
                  <a:cxnLst>
                    <a:cxn ang="T10">
                      <a:pos x="T0" y="T1"/>
                    </a:cxn>
                    <a:cxn ang="T11">
                      <a:pos x="T2" y="T3"/>
                    </a:cxn>
                    <a:cxn ang="T12">
                      <a:pos x="T4" y="T5"/>
                    </a:cxn>
                    <a:cxn ang="T13">
                      <a:pos x="T6" y="T7"/>
                    </a:cxn>
                    <a:cxn ang="T14">
                      <a:pos x="T8" y="T9"/>
                    </a:cxn>
                  </a:cxnLst>
                  <a:rect l="T15" t="T16" r="T17" b="T18"/>
                  <a:pathLst>
                    <a:path w="206" h="107">
                      <a:moveTo>
                        <a:pt x="0" y="107"/>
                      </a:moveTo>
                      <a:lnTo>
                        <a:pt x="1" y="27"/>
                      </a:lnTo>
                      <a:lnTo>
                        <a:pt x="206" y="0"/>
                      </a:lnTo>
                      <a:lnTo>
                        <a:pt x="206" y="100"/>
                      </a:lnTo>
                      <a:lnTo>
                        <a:pt x="0" y="107"/>
                      </a:lnTo>
                      <a:close/>
                    </a:path>
                  </a:pathLst>
                </a:custGeom>
                <a:solidFill>
                  <a:srgbClr val="00CC00"/>
                </a:solidFill>
                <a:ln w="6350" cmpd="sng">
                  <a:solidFill>
                    <a:srgbClr val="000000"/>
                  </a:solidFill>
                  <a:round/>
                  <a:headEnd/>
                  <a:tailEnd/>
                </a:ln>
              </p:spPr>
              <p:txBody>
                <a:bodyPr/>
                <a:lstStyle/>
                <a:p>
                  <a:endParaRPr lang="en-US"/>
                </a:p>
              </p:txBody>
            </p:sp>
            <p:sp>
              <p:nvSpPr>
                <p:cNvPr id="169" name="Freeform 2551"/>
                <p:cNvSpPr>
                  <a:spLocks/>
                </p:cNvSpPr>
                <p:nvPr/>
              </p:nvSpPr>
              <p:spPr bwMode="auto">
                <a:xfrm>
                  <a:off x="336" y="1486"/>
                  <a:ext cx="217" cy="6"/>
                </a:xfrm>
                <a:custGeom>
                  <a:avLst/>
                  <a:gdLst>
                    <a:gd name="T0" fmla="*/ 0 w 200"/>
                    <a:gd name="T1" fmla="*/ 6 h 6"/>
                    <a:gd name="T2" fmla="*/ 235 w 200"/>
                    <a:gd name="T3" fmla="*/ 0 h 6"/>
                    <a:gd name="T4" fmla="*/ 0 60000 65536"/>
                    <a:gd name="T5" fmla="*/ 0 60000 65536"/>
                    <a:gd name="T6" fmla="*/ 0 w 200"/>
                    <a:gd name="T7" fmla="*/ 0 h 6"/>
                    <a:gd name="T8" fmla="*/ 200 w 200"/>
                    <a:gd name="T9" fmla="*/ 6 h 6"/>
                  </a:gdLst>
                  <a:ahLst/>
                  <a:cxnLst>
                    <a:cxn ang="T4">
                      <a:pos x="T0" y="T1"/>
                    </a:cxn>
                    <a:cxn ang="T5">
                      <a:pos x="T2" y="T3"/>
                    </a:cxn>
                  </a:cxnLst>
                  <a:rect l="T6" t="T7" r="T8" b="T9"/>
                  <a:pathLst>
                    <a:path w="200" h="6">
                      <a:moveTo>
                        <a:pt x="0" y="6"/>
                      </a:moveTo>
                      <a:lnTo>
                        <a:pt x="200" y="0"/>
                      </a:lnTo>
                    </a:path>
                  </a:pathLst>
                </a:custGeom>
                <a:solidFill>
                  <a:srgbClr val="00CC00"/>
                </a:solidFill>
                <a:ln w="6350" cmpd="sng">
                  <a:solidFill>
                    <a:srgbClr val="FFFFFF"/>
                  </a:solidFill>
                  <a:round/>
                  <a:headEnd/>
                  <a:tailEnd/>
                </a:ln>
              </p:spPr>
              <p:txBody>
                <a:bodyPr/>
                <a:lstStyle/>
                <a:p>
                  <a:endParaRPr lang="en-US"/>
                </a:p>
              </p:txBody>
            </p:sp>
            <p:sp>
              <p:nvSpPr>
                <p:cNvPr id="170" name="Freeform 2552"/>
                <p:cNvSpPr>
                  <a:spLocks/>
                </p:cNvSpPr>
                <p:nvPr/>
              </p:nvSpPr>
              <p:spPr bwMode="auto">
                <a:xfrm>
                  <a:off x="880" y="2018"/>
                  <a:ext cx="295" cy="1104"/>
                </a:xfrm>
                <a:custGeom>
                  <a:avLst/>
                  <a:gdLst>
                    <a:gd name="T0" fmla="*/ 140 w 279"/>
                    <a:gd name="T1" fmla="*/ 1103 h 1087"/>
                    <a:gd name="T2" fmla="*/ 50 w 279"/>
                    <a:gd name="T3" fmla="*/ 1121 h 1087"/>
                    <a:gd name="T4" fmla="*/ 47 w 279"/>
                    <a:gd name="T5" fmla="*/ 922 h 1087"/>
                    <a:gd name="T6" fmla="*/ 11 w 279"/>
                    <a:gd name="T7" fmla="*/ 928 h 1087"/>
                    <a:gd name="T8" fmla="*/ 3 w 279"/>
                    <a:gd name="T9" fmla="*/ 836 h 1087"/>
                    <a:gd name="T10" fmla="*/ 0 w 279"/>
                    <a:gd name="T11" fmla="*/ 739 h 1087"/>
                    <a:gd name="T12" fmla="*/ 0 w 279"/>
                    <a:gd name="T13" fmla="*/ 576 h 1087"/>
                    <a:gd name="T14" fmla="*/ 6 w 279"/>
                    <a:gd name="T15" fmla="*/ 414 h 1087"/>
                    <a:gd name="T16" fmla="*/ 23 w 279"/>
                    <a:gd name="T17" fmla="*/ 257 h 1087"/>
                    <a:gd name="T18" fmla="*/ 36 w 279"/>
                    <a:gd name="T19" fmla="*/ 106 h 1087"/>
                    <a:gd name="T20" fmla="*/ 50 w 279"/>
                    <a:gd name="T21" fmla="*/ 6 h 1087"/>
                    <a:gd name="T22" fmla="*/ 140 w 279"/>
                    <a:gd name="T23" fmla="*/ 0 h 1087"/>
                    <a:gd name="T24" fmla="*/ 312 w 279"/>
                    <a:gd name="T25" fmla="*/ 753 h 1087"/>
                    <a:gd name="T26" fmla="*/ 140 w 279"/>
                    <a:gd name="T27" fmla="*/ 1103 h 10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9"/>
                    <a:gd name="T43" fmla="*/ 0 h 1087"/>
                    <a:gd name="T44" fmla="*/ 279 w 279"/>
                    <a:gd name="T45" fmla="*/ 1087 h 10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9" h="1087">
                      <a:moveTo>
                        <a:pt x="125" y="1069"/>
                      </a:moveTo>
                      <a:lnTo>
                        <a:pt x="44" y="1087"/>
                      </a:lnTo>
                      <a:lnTo>
                        <a:pt x="42" y="894"/>
                      </a:lnTo>
                      <a:lnTo>
                        <a:pt x="9" y="900"/>
                      </a:lnTo>
                      <a:lnTo>
                        <a:pt x="3" y="810"/>
                      </a:lnTo>
                      <a:lnTo>
                        <a:pt x="0" y="717"/>
                      </a:lnTo>
                      <a:lnTo>
                        <a:pt x="0" y="558"/>
                      </a:lnTo>
                      <a:lnTo>
                        <a:pt x="6" y="402"/>
                      </a:lnTo>
                      <a:lnTo>
                        <a:pt x="21" y="249"/>
                      </a:lnTo>
                      <a:lnTo>
                        <a:pt x="32" y="102"/>
                      </a:lnTo>
                      <a:lnTo>
                        <a:pt x="44" y="6"/>
                      </a:lnTo>
                      <a:lnTo>
                        <a:pt x="125" y="0"/>
                      </a:lnTo>
                      <a:lnTo>
                        <a:pt x="279" y="730"/>
                      </a:lnTo>
                      <a:lnTo>
                        <a:pt x="125" y="1069"/>
                      </a:lnTo>
                      <a:close/>
                    </a:path>
                  </a:pathLst>
                </a:custGeom>
                <a:gradFill rotWithShape="1">
                  <a:gsLst>
                    <a:gs pos="0">
                      <a:srgbClr val="575757"/>
                    </a:gs>
                    <a:gs pos="100000">
                      <a:srgbClr val="333333"/>
                    </a:gs>
                  </a:gsLst>
                  <a:lin ang="5400000" scaled="1"/>
                </a:gradFill>
                <a:ln w="3175" cmpd="sng">
                  <a:noFill/>
                  <a:round/>
                  <a:headEnd/>
                  <a:tailEnd/>
                </a:ln>
              </p:spPr>
              <p:txBody>
                <a:bodyPr wrap="none" anchor="ctr"/>
                <a:lstStyle/>
                <a:p>
                  <a:endParaRPr lang="en-US"/>
                </a:p>
              </p:txBody>
            </p:sp>
            <p:sp>
              <p:nvSpPr>
                <p:cNvPr id="171" name="Freeform 2553"/>
                <p:cNvSpPr>
                  <a:spLocks/>
                </p:cNvSpPr>
                <p:nvPr/>
              </p:nvSpPr>
              <p:spPr bwMode="auto">
                <a:xfrm>
                  <a:off x="999" y="2013"/>
                  <a:ext cx="1028" cy="1091"/>
                </a:xfrm>
                <a:custGeom>
                  <a:avLst/>
                  <a:gdLst>
                    <a:gd name="T0" fmla="*/ 4 w 1545"/>
                    <a:gd name="T1" fmla="*/ 0 h 1691"/>
                    <a:gd name="T2" fmla="*/ 684 w 1545"/>
                    <a:gd name="T3" fmla="*/ 4 h 1691"/>
                    <a:gd name="T4" fmla="*/ 684 w 1545"/>
                    <a:gd name="T5" fmla="*/ 574 h 1691"/>
                    <a:gd name="T6" fmla="*/ 0 w 1545"/>
                    <a:gd name="T7" fmla="*/ 704 h 1691"/>
                    <a:gd name="T8" fmla="*/ 4 w 1545"/>
                    <a:gd name="T9" fmla="*/ 0 h 1691"/>
                    <a:gd name="T10" fmla="*/ 0 60000 65536"/>
                    <a:gd name="T11" fmla="*/ 0 60000 65536"/>
                    <a:gd name="T12" fmla="*/ 0 60000 65536"/>
                    <a:gd name="T13" fmla="*/ 0 60000 65536"/>
                    <a:gd name="T14" fmla="*/ 0 60000 65536"/>
                    <a:gd name="T15" fmla="*/ 0 w 1545"/>
                    <a:gd name="T16" fmla="*/ 0 h 1691"/>
                    <a:gd name="T17" fmla="*/ 1545 w 1545"/>
                    <a:gd name="T18" fmla="*/ 1691 h 1691"/>
                  </a:gdLst>
                  <a:ahLst/>
                  <a:cxnLst>
                    <a:cxn ang="T10">
                      <a:pos x="T0" y="T1"/>
                    </a:cxn>
                    <a:cxn ang="T11">
                      <a:pos x="T2" y="T3"/>
                    </a:cxn>
                    <a:cxn ang="T12">
                      <a:pos x="T4" y="T5"/>
                    </a:cxn>
                    <a:cxn ang="T13">
                      <a:pos x="T6" y="T7"/>
                    </a:cxn>
                    <a:cxn ang="T14">
                      <a:pos x="T8" y="T9"/>
                    </a:cxn>
                  </a:cxnLst>
                  <a:rect l="T15" t="T16" r="T17" b="T18"/>
                  <a:pathLst>
                    <a:path w="1545" h="1691">
                      <a:moveTo>
                        <a:pt x="9" y="0"/>
                      </a:moveTo>
                      <a:lnTo>
                        <a:pt x="1545" y="9"/>
                      </a:lnTo>
                      <a:lnTo>
                        <a:pt x="1545" y="1380"/>
                      </a:lnTo>
                      <a:lnTo>
                        <a:pt x="0" y="1691"/>
                      </a:lnTo>
                      <a:lnTo>
                        <a:pt x="9" y="0"/>
                      </a:lnTo>
                      <a:close/>
                    </a:path>
                  </a:pathLst>
                </a:custGeom>
                <a:gradFill rotWithShape="1">
                  <a:gsLst>
                    <a:gs pos="0">
                      <a:srgbClr val="7D7D7D"/>
                    </a:gs>
                    <a:gs pos="100000">
                      <a:srgbClr val="000000"/>
                    </a:gs>
                  </a:gsLst>
                  <a:lin ang="5400000" scaled="1"/>
                </a:gradFill>
                <a:ln w="9525">
                  <a:noFill/>
                  <a:round/>
                  <a:headEnd/>
                  <a:tailEnd/>
                </a:ln>
              </p:spPr>
              <p:txBody>
                <a:bodyPr/>
                <a:lstStyle/>
                <a:p>
                  <a:endParaRPr lang="en-US"/>
                </a:p>
              </p:txBody>
            </p:sp>
            <p:sp>
              <p:nvSpPr>
                <p:cNvPr id="172" name="Oval 2554"/>
                <p:cNvSpPr>
                  <a:spLocks noChangeArrowheads="1"/>
                </p:cNvSpPr>
                <p:nvPr/>
              </p:nvSpPr>
              <p:spPr bwMode="auto">
                <a:xfrm rot="180767" flipH="1">
                  <a:off x="2320" y="1770"/>
                  <a:ext cx="105" cy="132"/>
                </a:xfrm>
                <a:prstGeom prst="ellipse">
                  <a:avLst/>
                </a:prstGeom>
                <a:solidFill>
                  <a:srgbClr val="4D4D4D"/>
                </a:solidFill>
                <a:ln w="9525">
                  <a:noFill/>
                  <a:round/>
                  <a:headEnd/>
                  <a:tailEnd/>
                </a:ln>
              </p:spPr>
              <p:txBody>
                <a:bodyPr wrap="none" anchor="ctr"/>
                <a:lstStyle/>
                <a:p>
                  <a:endParaRPr lang="fa-IR"/>
                </a:p>
              </p:txBody>
            </p:sp>
            <p:sp>
              <p:nvSpPr>
                <p:cNvPr id="173" name="AutoShape 2555"/>
                <p:cNvSpPr>
                  <a:spLocks noChangeArrowheads="1"/>
                </p:cNvSpPr>
                <p:nvPr/>
              </p:nvSpPr>
              <p:spPr bwMode="auto">
                <a:xfrm rot="1007856">
                  <a:off x="2294" y="1836"/>
                  <a:ext cx="36" cy="36"/>
                </a:xfrm>
                <a:prstGeom prst="can">
                  <a:avLst>
                    <a:gd name="adj" fmla="val 50000"/>
                  </a:avLst>
                </a:prstGeom>
                <a:gradFill rotWithShape="1">
                  <a:gsLst>
                    <a:gs pos="0">
                      <a:srgbClr val="000000"/>
                    </a:gs>
                    <a:gs pos="50000">
                      <a:srgbClr val="7D7D7D"/>
                    </a:gs>
                    <a:gs pos="100000">
                      <a:srgbClr val="000000"/>
                    </a:gs>
                  </a:gsLst>
                  <a:lin ang="0" scaled="1"/>
                </a:gradFill>
                <a:ln w="9525">
                  <a:noFill/>
                  <a:round/>
                  <a:headEnd/>
                  <a:tailEnd/>
                </a:ln>
              </p:spPr>
              <p:txBody>
                <a:bodyPr wrap="none" anchor="ctr"/>
                <a:lstStyle/>
                <a:p>
                  <a:endParaRPr lang="fa-IR"/>
                </a:p>
              </p:txBody>
            </p:sp>
            <p:sp>
              <p:nvSpPr>
                <p:cNvPr id="174" name="AutoShape 2556"/>
                <p:cNvSpPr>
                  <a:spLocks noChangeArrowheads="1"/>
                </p:cNvSpPr>
                <p:nvPr/>
              </p:nvSpPr>
              <p:spPr bwMode="auto">
                <a:xfrm rot="-5774008">
                  <a:off x="1383" y="2149"/>
                  <a:ext cx="110" cy="400"/>
                </a:xfrm>
                <a:prstGeom prst="can">
                  <a:avLst>
                    <a:gd name="adj" fmla="val 54394"/>
                  </a:avLst>
                </a:prstGeom>
                <a:solidFill>
                  <a:srgbClr val="5F5F5F"/>
                </a:solidFill>
                <a:ln w="9525">
                  <a:noFill/>
                  <a:round/>
                  <a:headEnd/>
                  <a:tailEnd/>
                </a:ln>
              </p:spPr>
              <p:txBody>
                <a:bodyPr wrap="none" anchor="ctr"/>
                <a:lstStyle/>
                <a:p>
                  <a:endParaRPr lang="fa-IR"/>
                </a:p>
              </p:txBody>
            </p:sp>
            <p:sp>
              <p:nvSpPr>
                <p:cNvPr id="175" name="Oval 2557"/>
                <p:cNvSpPr>
                  <a:spLocks noChangeArrowheads="1"/>
                </p:cNvSpPr>
                <p:nvPr/>
              </p:nvSpPr>
              <p:spPr bwMode="auto">
                <a:xfrm>
                  <a:off x="1391" y="2303"/>
                  <a:ext cx="44" cy="101"/>
                </a:xfrm>
                <a:prstGeom prst="ellipse">
                  <a:avLst/>
                </a:prstGeom>
                <a:solidFill>
                  <a:srgbClr val="777777"/>
                </a:solidFill>
                <a:ln w="9525">
                  <a:noFill/>
                  <a:round/>
                  <a:headEnd/>
                  <a:tailEnd/>
                </a:ln>
              </p:spPr>
              <p:txBody>
                <a:bodyPr wrap="none" anchor="ctr"/>
                <a:lstStyle/>
                <a:p>
                  <a:endParaRPr lang="fa-IR"/>
                </a:p>
              </p:txBody>
            </p:sp>
            <p:sp>
              <p:nvSpPr>
                <p:cNvPr id="176" name="Line 2558"/>
                <p:cNvSpPr>
                  <a:spLocks noChangeShapeType="1"/>
                </p:cNvSpPr>
                <p:nvPr/>
              </p:nvSpPr>
              <p:spPr bwMode="auto">
                <a:xfrm flipV="1">
                  <a:off x="1430" y="2329"/>
                  <a:ext cx="188" cy="18"/>
                </a:xfrm>
                <a:prstGeom prst="line">
                  <a:avLst/>
                </a:prstGeom>
                <a:noFill/>
                <a:ln w="38100">
                  <a:solidFill>
                    <a:srgbClr val="4D4D4D"/>
                  </a:solidFill>
                  <a:round/>
                  <a:headEnd/>
                  <a:tailEnd/>
                </a:ln>
              </p:spPr>
              <p:txBody>
                <a:bodyPr/>
                <a:lstStyle/>
                <a:p>
                  <a:endParaRPr lang="en-US"/>
                </a:p>
              </p:txBody>
            </p:sp>
            <p:sp>
              <p:nvSpPr>
                <p:cNvPr id="177" name="Oval 2559"/>
                <p:cNvSpPr>
                  <a:spLocks noChangeArrowheads="1"/>
                </p:cNvSpPr>
                <p:nvPr/>
              </p:nvSpPr>
              <p:spPr bwMode="auto">
                <a:xfrm>
                  <a:off x="1405" y="2300"/>
                  <a:ext cx="45" cy="100"/>
                </a:xfrm>
                <a:prstGeom prst="ellipse">
                  <a:avLst/>
                </a:prstGeom>
                <a:solidFill>
                  <a:srgbClr val="777777"/>
                </a:solidFill>
                <a:ln w="9525">
                  <a:noFill/>
                  <a:round/>
                  <a:headEnd/>
                  <a:tailEnd/>
                </a:ln>
              </p:spPr>
              <p:txBody>
                <a:bodyPr wrap="none" anchor="ctr"/>
                <a:lstStyle/>
                <a:p>
                  <a:endParaRPr lang="fa-IR"/>
                </a:p>
              </p:txBody>
            </p:sp>
            <p:sp>
              <p:nvSpPr>
                <p:cNvPr id="178" name="Line 2560"/>
                <p:cNvSpPr>
                  <a:spLocks noChangeShapeType="1"/>
                </p:cNvSpPr>
                <p:nvPr/>
              </p:nvSpPr>
              <p:spPr bwMode="auto">
                <a:xfrm flipV="1">
                  <a:off x="1002" y="2066"/>
                  <a:ext cx="1016" cy="37"/>
                </a:xfrm>
                <a:prstGeom prst="line">
                  <a:avLst/>
                </a:prstGeom>
                <a:noFill/>
                <a:ln w="28575">
                  <a:solidFill>
                    <a:srgbClr val="000000"/>
                  </a:solidFill>
                  <a:round/>
                  <a:headEnd/>
                  <a:tailEnd/>
                </a:ln>
              </p:spPr>
              <p:txBody>
                <a:bodyPr/>
                <a:lstStyle/>
                <a:p>
                  <a:endParaRPr lang="en-US"/>
                </a:p>
              </p:txBody>
            </p:sp>
            <p:sp>
              <p:nvSpPr>
                <p:cNvPr id="179" name="Line 2561"/>
                <p:cNvSpPr>
                  <a:spLocks noChangeShapeType="1"/>
                </p:cNvSpPr>
                <p:nvPr/>
              </p:nvSpPr>
              <p:spPr bwMode="auto">
                <a:xfrm flipV="1">
                  <a:off x="1005" y="2073"/>
                  <a:ext cx="1024" cy="35"/>
                </a:xfrm>
                <a:prstGeom prst="line">
                  <a:avLst/>
                </a:prstGeom>
                <a:noFill/>
                <a:ln w="6350">
                  <a:solidFill>
                    <a:srgbClr val="DDDDDD"/>
                  </a:solidFill>
                  <a:round/>
                  <a:headEnd/>
                  <a:tailEnd/>
                </a:ln>
              </p:spPr>
              <p:txBody>
                <a:bodyPr/>
                <a:lstStyle/>
                <a:p>
                  <a:endParaRPr lang="en-US"/>
                </a:p>
              </p:txBody>
            </p:sp>
            <p:sp>
              <p:nvSpPr>
                <p:cNvPr id="180" name="Freeform 2562"/>
                <p:cNvSpPr>
                  <a:spLocks/>
                </p:cNvSpPr>
                <p:nvPr/>
              </p:nvSpPr>
              <p:spPr bwMode="auto">
                <a:xfrm>
                  <a:off x="1139" y="2175"/>
                  <a:ext cx="963" cy="882"/>
                </a:xfrm>
                <a:custGeom>
                  <a:avLst/>
                  <a:gdLst>
                    <a:gd name="T0" fmla="*/ 1 w 1448"/>
                    <a:gd name="T1" fmla="*/ 42 h 1370"/>
                    <a:gd name="T2" fmla="*/ 639 w 1448"/>
                    <a:gd name="T3" fmla="*/ 0 h 1370"/>
                    <a:gd name="T4" fmla="*/ 640 w 1448"/>
                    <a:gd name="T5" fmla="*/ 450 h 1370"/>
                    <a:gd name="T6" fmla="*/ 0 w 1448"/>
                    <a:gd name="T7" fmla="*/ 568 h 1370"/>
                    <a:gd name="T8" fmla="*/ 1 w 1448"/>
                    <a:gd name="T9" fmla="*/ 42 h 1370"/>
                    <a:gd name="T10" fmla="*/ 0 60000 65536"/>
                    <a:gd name="T11" fmla="*/ 0 60000 65536"/>
                    <a:gd name="T12" fmla="*/ 0 60000 65536"/>
                    <a:gd name="T13" fmla="*/ 0 60000 65536"/>
                    <a:gd name="T14" fmla="*/ 0 60000 65536"/>
                    <a:gd name="T15" fmla="*/ 0 w 1448"/>
                    <a:gd name="T16" fmla="*/ 0 h 1370"/>
                    <a:gd name="T17" fmla="*/ 1448 w 1448"/>
                    <a:gd name="T18" fmla="*/ 1370 h 1370"/>
                  </a:gdLst>
                  <a:ahLst/>
                  <a:cxnLst>
                    <a:cxn ang="T10">
                      <a:pos x="T0" y="T1"/>
                    </a:cxn>
                    <a:cxn ang="T11">
                      <a:pos x="T2" y="T3"/>
                    </a:cxn>
                    <a:cxn ang="T12">
                      <a:pos x="T4" y="T5"/>
                    </a:cxn>
                    <a:cxn ang="T13">
                      <a:pos x="T6" y="T7"/>
                    </a:cxn>
                    <a:cxn ang="T14">
                      <a:pos x="T8" y="T9"/>
                    </a:cxn>
                  </a:cxnLst>
                  <a:rect l="T15" t="T16" r="T17" b="T18"/>
                  <a:pathLst>
                    <a:path w="1448" h="1370">
                      <a:moveTo>
                        <a:pt x="1" y="101"/>
                      </a:moveTo>
                      <a:lnTo>
                        <a:pt x="1445" y="0"/>
                      </a:lnTo>
                      <a:lnTo>
                        <a:pt x="1448" y="1086"/>
                      </a:lnTo>
                      <a:lnTo>
                        <a:pt x="0" y="1370"/>
                      </a:lnTo>
                      <a:lnTo>
                        <a:pt x="1" y="101"/>
                      </a:lnTo>
                      <a:close/>
                    </a:path>
                  </a:pathLst>
                </a:custGeom>
                <a:gradFill rotWithShape="1">
                  <a:gsLst>
                    <a:gs pos="0">
                      <a:srgbClr val="2C2C2C"/>
                    </a:gs>
                    <a:gs pos="100000">
                      <a:srgbClr val="5F5F5F">
                        <a:alpha val="20000"/>
                      </a:srgbClr>
                    </a:gs>
                  </a:gsLst>
                  <a:lin ang="18900000" scaled="1"/>
                </a:gradFill>
                <a:ln w="9525">
                  <a:solidFill>
                    <a:srgbClr val="000000"/>
                  </a:solidFill>
                  <a:round/>
                  <a:headEnd/>
                  <a:tailEnd/>
                </a:ln>
              </p:spPr>
              <p:txBody>
                <a:bodyPr/>
                <a:lstStyle/>
                <a:p>
                  <a:endParaRPr lang="en-US"/>
                </a:p>
              </p:txBody>
            </p:sp>
            <p:sp>
              <p:nvSpPr>
                <p:cNvPr id="181" name="Freeform 2563"/>
                <p:cNvSpPr>
                  <a:spLocks/>
                </p:cNvSpPr>
                <p:nvPr/>
              </p:nvSpPr>
              <p:spPr bwMode="auto">
                <a:xfrm>
                  <a:off x="1057" y="2149"/>
                  <a:ext cx="1045" cy="90"/>
                </a:xfrm>
                <a:custGeom>
                  <a:avLst/>
                  <a:gdLst>
                    <a:gd name="T0" fmla="*/ 57 w 1572"/>
                    <a:gd name="T1" fmla="*/ 58 h 140"/>
                    <a:gd name="T2" fmla="*/ 0 w 1572"/>
                    <a:gd name="T3" fmla="*/ 38 h 140"/>
                    <a:gd name="T4" fmla="*/ 643 w 1572"/>
                    <a:gd name="T5" fmla="*/ 0 h 140"/>
                    <a:gd name="T6" fmla="*/ 695 w 1572"/>
                    <a:gd name="T7" fmla="*/ 15 h 140"/>
                    <a:gd name="T8" fmla="*/ 57 w 1572"/>
                    <a:gd name="T9" fmla="*/ 58 h 140"/>
                    <a:gd name="T10" fmla="*/ 0 60000 65536"/>
                    <a:gd name="T11" fmla="*/ 0 60000 65536"/>
                    <a:gd name="T12" fmla="*/ 0 60000 65536"/>
                    <a:gd name="T13" fmla="*/ 0 60000 65536"/>
                    <a:gd name="T14" fmla="*/ 0 60000 65536"/>
                    <a:gd name="T15" fmla="*/ 0 w 1572"/>
                    <a:gd name="T16" fmla="*/ 0 h 140"/>
                    <a:gd name="T17" fmla="*/ 1572 w 1572"/>
                    <a:gd name="T18" fmla="*/ 140 h 140"/>
                  </a:gdLst>
                  <a:ahLst/>
                  <a:cxnLst>
                    <a:cxn ang="T10">
                      <a:pos x="T0" y="T1"/>
                    </a:cxn>
                    <a:cxn ang="T11">
                      <a:pos x="T2" y="T3"/>
                    </a:cxn>
                    <a:cxn ang="T12">
                      <a:pos x="T4" y="T5"/>
                    </a:cxn>
                    <a:cxn ang="T13">
                      <a:pos x="T6" y="T7"/>
                    </a:cxn>
                    <a:cxn ang="T14">
                      <a:pos x="T8" y="T9"/>
                    </a:cxn>
                  </a:cxnLst>
                  <a:rect l="T15" t="T16" r="T17" b="T18"/>
                  <a:pathLst>
                    <a:path w="1572" h="140">
                      <a:moveTo>
                        <a:pt x="128" y="140"/>
                      </a:moveTo>
                      <a:lnTo>
                        <a:pt x="0" y="92"/>
                      </a:lnTo>
                      <a:lnTo>
                        <a:pt x="1456" y="0"/>
                      </a:lnTo>
                      <a:lnTo>
                        <a:pt x="1572" y="36"/>
                      </a:lnTo>
                      <a:lnTo>
                        <a:pt x="128" y="140"/>
                      </a:lnTo>
                      <a:close/>
                    </a:path>
                  </a:pathLst>
                </a:custGeom>
                <a:solidFill>
                  <a:srgbClr val="333333"/>
                </a:solidFill>
                <a:ln w="9525">
                  <a:noFill/>
                  <a:round/>
                  <a:headEnd/>
                  <a:tailEnd/>
                </a:ln>
              </p:spPr>
              <p:txBody>
                <a:bodyPr/>
                <a:lstStyle/>
                <a:p>
                  <a:endParaRPr lang="en-US"/>
                </a:p>
              </p:txBody>
            </p:sp>
            <p:sp>
              <p:nvSpPr>
                <p:cNvPr id="182" name="Freeform 2564"/>
                <p:cNvSpPr>
                  <a:spLocks/>
                </p:cNvSpPr>
                <p:nvPr/>
              </p:nvSpPr>
              <p:spPr bwMode="auto">
                <a:xfrm>
                  <a:off x="1057" y="2209"/>
                  <a:ext cx="85" cy="848"/>
                </a:xfrm>
                <a:custGeom>
                  <a:avLst/>
                  <a:gdLst>
                    <a:gd name="T0" fmla="*/ 0 w 128"/>
                    <a:gd name="T1" fmla="*/ 0 h 1316"/>
                    <a:gd name="T2" fmla="*/ 3 w 128"/>
                    <a:gd name="T3" fmla="*/ 525 h 1316"/>
                    <a:gd name="T4" fmla="*/ 56 w 128"/>
                    <a:gd name="T5" fmla="*/ 546 h 1316"/>
                    <a:gd name="T6" fmla="*/ 56 w 128"/>
                    <a:gd name="T7" fmla="*/ 18 h 1316"/>
                    <a:gd name="T8" fmla="*/ 0 w 128"/>
                    <a:gd name="T9" fmla="*/ 0 h 1316"/>
                    <a:gd name="T10" fmla="*/ 0 60000 65536"/>
                    <a:gd name="T11" fmla="*/ 0 60000 65536"/>
                    <a:gd name="T12" fmla="*/ 0 60000 65536"/>
                    <a:gd name="T13" fmla="*/ 0 60000 65536"/>
                    <a:gd name="T14" fmla="*/ 0 60000 65536"/>
                    <a:gd name="T15" fmla="*/ 0 w 128"/>
                    <a:gd name="T16" fmla="*/ 0 h 1316"/>
                    <a:gd name="T17" fmla="*/ 128 w 128"/>
                    <a:gd name="T18" fmla="*/ 1316 h 1316"/>
                  </a:gdLst>
                  <a:ahLst/>
                  <a:cxnLst>
                    <a:cxn ang="T10">
                      <a:pos x="T0" y="T1"/>
                    </a:cxn>
                    <a:cxn ang="T11">
                      <a:pos x="T2" y="T3"/>
                    </a:cxn>
                    <a:cxn ang="T12">
                      <a:pos x="T4" y="T5"/>
                    </a:cxn>
                    <a:cxn ang="T13">
                      <a:pos x="T6" y="T7"/>
                    </a:cxn>
                    <a:cxn ang="T14">
                      <a:pos x="T8" y="T9"/>
                    </a:cxn>
                  </a:cxnLst>
                  <a:rect l="T15" t="T16" r="T17" b="T18"/>
                  <a:pathLst>
                    <a:path w="128" h="1316">
                      <a:moveTo>
                        <a:pt x="0" y="0"/>
                      </a:moveTo>
                      <a:lnTo>
                        <a:pt x="8" y="1264"/>
                      </a:lnTo>
                      <a:lnTo>
                        <a:pt x="128" y="1316"/>
                      </a:lnTo>
                      <a:lnTo>
                        <a:pt x="128" y="44"/>
                      </a:lnTo>
                      <a:lnTo>
                        <a:pt x="0" y="0"/>
                      </a:lnTo>
                      <a:close/>
                    </a:path>
                  </a:pathLst>
                </a:custGeom>
                <a:solidFill>
                  <a:srgbClr val="333333"/>
                </a:solidFill>
                <a:ln w="9525">
                  <a:noFill/>
                  <a:round/>
                  <a:headEnd/>
                  <a:tailEnd/>
                </a:ln>
              </p:spPr>
              <p:txBody>
                <a:bodyPr/>
                <a:lstStyle/>
                <a:p>
                  <a:endParaRPr lang="en-US"/>
                </a:p>
              </p:txBody>
            </p:sp>
            <p:sp>
              <p:nvSpPr>
                <p:cNvPr id="183" name="Freeform 2565"/>
                <p:cNvSpPr>
                  <a:spLocks/>
                </p:cNvSpPr>
                <p:nvPr/>
              </p:nvSpPr>
              <p:spPr bwMode="auto">
                <a:xfrm>
                  <a:off x="2020" y="2173"/>
                  <a:ext cx="84" cy="714"/>
                </a:xfrm>
                <a:custGeom>
                  <a:avLst/>
                  <a:gdLst>
                    <a:gd name="T0" fmla="*/ 0 w 128"/>
                    <a:gd name="T1" fmla="*/ 3 h 1108"/>
                    <a:gd name="T2" fmla="*/ 52 w 128"/>
                    <a:gd name="T3" fmla="*/ 0 h 1108"/>
                    <a:gd name="T4" fmla="*/ 55 w 128"/>
                    <a:gd name="T5" fmla="*/ 450 h 1108"/>
                    <a:gd name="T6" fmla="*/ 2 w 128"/>
                    <a:gd name="T7" fmla="*/ 460 h 1108"/>
                    <a:gd name="T8" fmla="*/ 0 w 128"/>
                    <a:gd name="T9" fmla="*/ 3 h 1108"/>
                    <a:gd name="T10" fmla="*/ 0 60000 65536"/>
                    <a:gd name="T11" fmla="*/ 0 60000 65536"/>
                    <a:gd name="T12" fmla="*/ 0 60000 65536"/>
                    <a:gd name="T13" fmla="*/ 0 60000 65536"/>
                    <a:gd name="T14" fmla="*/ 0 60000 65536"/>
                    <a:gd name="T15" fmla="*/ 0 w 128"/>
                    <a:gd name="T16" fmla="*/ 0 h 1108"/>
                    <a:gd name="T17" fmla="*/ 128 w 128"/>
                    <a:gd name="T18" fmla="*/ 1108 h 1108"/>
                  </a:gdLst>
                  <a:ahLst/>
                  <a:cxnLst>
                    <a:cxn ang="T10">
                      <a:pos x="T0" y="T1"/>
                    </a:cxn>
                    <a:cxn ang="T11">
                      <a:pos x="T2" y="T3"/>
                    </a:cxn>
                    <a:cxn ang="T12">
                      <a:pos x="T4" y="T5"/>
                    </a:cxn>
                    <a:cxn ang="T13">
                      <a:pos x="T6" y="T7"/>
                    </a:cxn>
                    <a:cxn ang="T14">
                      <a:pos x="T8" y="T9"/>
                    </a:cxn>
                  </a:cxnLst>
                  <a:rect l="T15" t="T16" r="T17" b="T18"/>
                  <a:pathLst>
                    <a:path w="128" h="1108">
                      <a:moveTo>
                        <a:pt x="0" y="8"/>
                      </a:moveTo>
                      <a:lnTo>
                        <a:pt x="120" y="0"/>
                      </a:lnTo>
                      <a:lnTo>
                        <a:pt x="128" y="1084"/>
                      </a:lnTo>
                      <a:lnTo>
                        <a:pt x="4" y="1108"/>
                      </a:lnTo>
                      <a:lnTo>
                        <a:pt x="0" y="8"/>
                      </a:lnTo>
                      <a:close/>
                    </a:path>
                  </a:pathLst>
                </a:custGeom>
                <a:solidFill>
                  <a:srgbClr val="5F5F5F"/>
                </a:solidFill>
                <a:ln w="9525">
                  <a:noFill/>
                  <a:round/>
                  <a:headEnd/>
                  <a:tailEnd/>
                </a:ln>
              </p:spPr>
              <p:txBody>
                <a:bodyPr/>
                <a:lstStyle/>
                <a:p>
                  <a:endParaRPr lang="en-US"/>
                </a:p>
              </p:txBody>
            </p:sp>
            <p:sp>
              <p:nvSpPr>
                <p:cNvPr id="184" name="Freeform 2566"/>
                <p:cNvSpPr>
                  <a:spLocks/>
                </p:cNvSpPr>
                <p:nvPr/>
              </p:nvSpPr>
              <p:spPr bwMode="auto">
                <a:xfrm>
                  <a:off x="1142" y="2234"/>
                  <a:ext cx="69" cy="820"/>
                </a:xfrm>
                <a:custGeom>
                  <a:avLst/>
                  <a:gdLst>
                    <a:gd name="T0" fmla="*/ 0 w 104"/>
                    <a:gd name="T1" fmla="*/ 5 h 1272"/>
                    <a:gd name="T2" fmla="*/ 46 w 104"/>
                    <a:gd name="T3" fmla="*/ 0 h 1272"/>
                    <a:gd name="T4" fmla="*/ 46 w 104"/>
                    <a:gd name="T5" fmla="*/ 520 h 1272"/>
                    <a:gd name="T6" fmla="*/ 0 w 104"/>
                    <a:gd name="T7" fmla="*/ 529 h 1272"/>
                    <a:gd name="T8" fmla="*/ 0 w 104"/>
                    <a:gd name="T9" fmla="*/ 5 h 1272"/>
                    <a:gd name="T10" fmla="*/ 0 60000 65536"/>
                    <a:gd name="T11" fmla="*/ 0 60000 65536"/>
                    <a:gd name="T12" fmla="*/ 0 60000 65536"/>
                    <a:gd name="T13" fmla="*/ 0 60000 65536"/>
                    <a:gd name="T14" fmla="*/ 0 60000 65536"/>
                    <a:gd name="T15" fmla="*/ 0 w 104"/>
                    <a:gd name="T16" fmla="*/ 0 h 1272"/>
                    <a:gd name="T17" fmla="*/ 104 w 104"/>
                    <a:gd name="T18" fmla="*/ 1272 h 1272"/>
                  </a:gdLst>
                  <a:ahLst/>
                  <a:cxnLst>
                    <a:cxn ang="T10">
                      <a:pos x="T0" y="T1"/>
                    </a:cxn>
                    <a:cxn ang="T11">
                      <a:pos x="T2" y="T3"/>
                    </a:cxn>
                    <a:cxn ang="T12">
                      <a:pos x="T4" y="T5"/>
                    </a:cxn>
                    <a:cxn ang="T13">
                      <a:pos x="T6" y="T7"/>
                    </a:cxn>
                    <a:cxn ang="T14">
                      <a:pos x="T8" y="T9"/>
                    </a:cxn>
                  </a:cxnLst>
                  <a:rect l="T15" t="T16" r="T17" b="T18"/>
                  <a:pathLst>
                    <a:path w="104" h="1272">
                      <a:moveTo>
                        <a:pt x="0" y="12"/>
                      </a:moveTo>
                      <a:lnTo>
                        <a:pt x="104" y="0"/>
                      </a:lnTo>
                      <a:lnTo>
                        <a:pt x="104" y="1252"/>
                      </a:lnTo>
                      <a:lnTo>
                        <a:pt x="0" y="1272"/>
                      </a:lnTo>
                      <a:lnTo>
                        <a:pt x="0" y="12"/>
                      </a:lnTo>
                      <a:close/>
                    </a:path>
                  </a:pathLst>
                </a:custGeom>
                <a:solidFill>
                  <a:srgbClr val="5F5F5F"/>
                </a:solidFill>
                <a:ln w="9525">
                  <a:noFill/>
                  <a:round/>
                  <a:headEnd/>
                  <a:tailEnd/>
                </a:ln>
              </p:spPr>
              <p:txBody>
                <a:bodyPr/>
                <a:lstStyle/>
                <a:p>
                  <a:endParaRPr lang="en-US"/>
                </a:p>
              </p:txBody>
            </p:sp>
            <p:sp>
              <p:nvSpPr>
                <p:cNvPr id="185" name="Oval 2567"/>
                <p:cNvSpPr>
                  <a:spLocks noChangeArrowheads="1"/>
                </p:cNvSpPr>
                <p:nvPr/>
              </p:nvSpPr>
              <p:spPr bwMode="auto">
                <a:xfrm>
                  <a:off x="1089" y="2304"/>
                  <a:ext cx="19" cy="39"/>
                </a:xfrm>
                <a:prstGeom prst="ellipse">
                  <a:avLst/>
                </a:prstGeom>
                <a:solidFill>
                  <a:srgbClr val="FFFFFF"/>
                </a:solidFill>
                <a:ln w="9525">
                  <a:solidFill>
                    <a:srgbClr val="5F5F5F"/>
                  </a:solidFill>
                  <a:round/>
                  <a:headEnd/>
                  <a:tailEnd/>
                </a:ln>
              </p:spPr>
              <p:txBody>
                <a:bodyPr wrap="none" anchor="ctr"/>
                <a:lstStyle/>
                <a:p>
                  <a:endParaRPr lang="fa-IR"/>
                </a:p>
              </p:txBody>
            </p:sp>
            <p:sp>
              <p:nvSpPr>
                <p:cNvPr id="186" name="Oval 2568"/>
                <p:cNvSpPr>
                  <a:spLocks noChangeArrowheads="1"/>
                </p:cNvSpPr>
                <p:nvPr/>
              </p:nvSpPr>
              <p:spPr bwMode="auto">
                <a:xfrm>
                  <a:off x="1089" y="2672"/>
                  <a:ext cx="19" cy="39"/>
                </a:xfrm>
                <a:prstGeom prst="ellipse">
                  <a:avLst/>
                </a:prstGeom>
                <a:solidFill>
                  <a:srgbClr val="FFFFFF"/>
                </a:solidFill>
                <a:ln w="9525">
                  <a:solidFill>
                    <a:srgbClr val="5F5F5F"/>
                  </a:solidFill>
                  <a:round/>
                  <a:headEnd/>
                  <a:tailEnd/>
                </a:ln>
              </p:spPr>
              <p:txBody>
                <a:bodyPr wrap="none" anchor="ctr"/>
                <a:lstStyle/>
                <a:p>
                  <a:endParaRPr lang="fa-IR"/>
                </a:p>
              </p:txBody>
            </p:sp>
            <p:sp>
              <p:nvSpPr>
                <p:cNvPr id="187" name="Freeform 2569"/>
                <p:cNvSpPr>
                  <a:spLocks/>
                </p:cNvSpPr>
                <p:nvPr/>
              </p:nvSpPr>
              <p:spPr bwMode="auto">
                <a:xfrm>
                  <a:off x="336" y="2800"/>
                  <a:ext cx="2286" cy="596"/>
                </a:xfrm>
                <a:custGeom>
                  <a:avLst/>
                  <a:gdLst>
                    <a:gd name="T0" fmla="*/ 0 w 2286"/>
                    <a:gd name="T1" fmla="*/ 7 h 596"/>
                    <a:gd name="T2" fmla="*/ 748 w 2286"/>
                    <a:gd name="T3" fmla="*/ 493 h 596"/>
                    <a:gd name="T4" fmla="*/ 1180 w 2286"/>
                    <a:gd name="T5" fmla="*/ 596 h 596"/>
                    <a:gd name="T6" fmla="*/ 2286 w 2286"/>
                    <a:gd name="T7" fmla="*/ 227 h 596"/>
                    <a:gd name="T8" fmla="*/ 1764 w 2286"/>
                    <a:gd name="T9" fmla="*/ 75 h 596"/>
                    <a:gd name="T10" fmla="*/ 1721 w 2286"/>
                    <a:gd name="T11" fmla="*/ 86 h 596"/>
                    <a:gd name="T12" fmla="*/ 2214 w 2286"/>
                    <a:gd name="T13" fmla="*/ 227 h 596"/>
                    <a:gd name="T14" fmla="*/ 1174 w 2286"/>
                    <a:gd name="T15" fmla="*/ 551 h 596"/>
                    <a:gd name="T16" fmla="*/ 752 w 2286"/>
                    <a:gd name="T17" fmla="*/ 448 h 596"/>
                    <a:gd name="T18" fmla="*/ 40 w 2286"/>
                    <a:gd name="T19" fmla="*/ 0 h 5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86"/>
                    <a:gd name="T31" fmla="*/ 0 h 596"/>
                    <a:gd name="T32" fmla="*/ 2286 w 2286"/>
                    <a:gd name="T33" fmla="*/ 596 h 5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86" h="596">
                      <a:moveTo>
                        <a:pt x="0" y="7"/>
                      </a:moveTo>
                      <a:lnTo>
                        <a:pt x="748" y="493"/>
                      </a:lnTo>
                      <a:lnTo>
                        <a:pt x="1180" y="596"/>
                      </a:lnTo>
                      <a:lnTo>
                        <a:pt x="2286" y="227"/>
                      </a:lnTo>
                      <a:lnTo>
                        <a:pt x="1764" y="75"/>
                      </a:lnTo>
                      <a:lnTo>
                        <a:pt x="1721" y="86"/>
                      </a:lnTo>
                      <a:lnTo>
                        <a:pt x="2214" y="227"/>
                      </a:lnTo>
                      <a:lnTo>
                        <a:pt x="1174" y="551"/>
                      </a:lnTo>
                      <a:lnTo>
                        <a:pt x="752" y="448"/>
                      </a:lnTo>
                      <a:lnTo>
                        <a:pt x="40" y="0"/>
                      </a:lnTo>
                    </a:path>
                  </a:pathLst>
                </a:custGeom>
                <a:solidFill>
                  <a:srgbClr val="808080"/>
                </a:solidFill>
                <a:ln w="9525">
                  <a:noFill/>
                  <a:round/>
                  <a:headEnd/>
                  <a:tailEnd/>
                </a:ln>
              </p:spPr>
              <p:txBody>
                <a:bodyPr/>
                <a:lstStyle/>
                <a:p>
                  <a:endParaRPr lang="en-US"/>
                </a:p>
              </p:txBody>
            </p:sp>
            <p:sp>
              <p:nvSpPr>
                <p:cNvPr id="188" name="Freeform 2570"/>
                <p:cNvSpPr>
                  <a:spLocks/>
                </p:cNvSpPr>
                <p:nvPr/>
              </p:nvSpPr>
              <p:spPr bwMode="auto">
                <a:xfrm>
                  <a:off x="1685" y="2215"/>
                  <a:ext cx="380" cy="158"/>
                </a:xfrm>
                <a:custGeom>
                  <a:avLst/>
                  <a:gdLst>
                    <a:gd name="T0" fmla="*/ 0 w 468"/>
                    <a:gd name="T1" fmla="*/ 35 h 200"/>
                    <a:gd name="T2" fmla="*/ 0 w 468"/>
                    <a:gd name="T3" fmla="*/ 125 h 200"/>
                    <a:gd name="T4" fmla="*/ 309 w 468"/>
                    <a:gd name="T5" fmla="*/ 88 h 200"/>
                    <a:gd name="T6" fmla="*/ 309 w 468"/>
                    <a:gd name="T7" fmla="*/ 0 h 200"/>
                    <a:gd name="T8" fmla="*/ 0 w 468"/>
                    <a:gd name="T9" fmla="*/ 20 h 200"/>
                    <a:gd name="T10" fmla="*/ 0 60000 65536"/>
                    <a:gd name="T11" fmla="*/ 0 60000 65536"/>
                    <a:gd name="T12" fmla="*/ 0 60000 65536"/>
                    <a:gd name="T13" fmla="*/ 0 60000 65536"/>
                    <a:gd name="T14" fmla="*/ 0 60000 65536"/>
                    <a:gd name="T15" fmla="*/ 0 w 468"/>
                    <a:gd name="T16" fmla="*/ 0 h 200"/>
                    <a:gd name="T17" fmla="*/ 468 w 468"/>
                    <a:gd name="T18" fmla="*/ 200 h 200"/>
                  </a:gdLst>
                  <a:ahLst/>
                  <a:cxnLst>
                    <a:cxn ang="T10">
                      <a:pos x="T0" y="T1"/>
                    </a:cxn>
                    <a:cxn ang="T11">
                      <a:pos x="T2" y="T3"/>
                    </a:cxn>
                    <a:cxn ang="T12">
                      <a:pos x="T4" y="T5"/>
                    </a:cxn>
                    <a:cxn ang="T13">
                      <a:pos x="T6" y="T7"/>
                    </a:cxn>
                    <a:cxn ang="T14">
                      <a:pos x="T8" y="T9"/>
                    </a:cxn>
                  </a:cxnLst>
                  <a:rect l="T15" t="T16" r="T17" b="T18"/>
                  <a:pathLst>
                    <a:path w="468" h="200">
                      <a:moveTo>
                        <a:pt x="0" y="56"/>
                      </a:moveTo>
                      <a:lnTo>
                        <a:pt x="0" y="200"/>
                      </a:lnTo>
                      <a:lnTo>
                        <a:pt x="468" y="140"/>
                      </a:lnTo>
                      <a:lnTo>
                        <a:pt x="468" y="0"/>
                      </a:lnTo>
                      <a:lnTo>
                        <a:pt x="0" y="32"/>
                      </a:lnTo>
                    </a:path>
                  </a:pathLst>
                </a:custGeom>
                <a:solidFill>
                  <a:srgbClr val="5F5F5F"/>
                </a:solidFill>
                <a:ln w="9525">
                  <a:noFill/>
                  <a:round/>
                  <a:headEnd/>
                  <a:tailEnd/>
                </a:ln>
              </p:spPr>
              <p:txBody>
                <a:bodyPr/>
                <a:lstStyle/>
                <a:p>
                  <a:endParaRPr lang="en-US"/>
                </a:p>
              </p:txBody>
            </p:sp>
            <p:sp>
              <p:nvSpPr>
                <p:cNvPr id="189" name="AutoShape 2571"/>
                <p:cNvSpPr>
                  <a:spLocks noChangeArrowheads="1"/>
                </p:cNvSpPr>
                <p:nvPr/>
              </p:nvSpPr>
              <p:spPr bwMode="auto">
                <a:xfrm rot="-5842091">
                  <a:off x="1398" y="2479"/>
                  <a:ext cx="108" cy="397"/>
                </a:xfrm>
                <a:prstGeom prst="can">
                  <a:avLst>
                    <a:gd name="adj" fmla="val 47549"/>
                  </a:avLst>
                </a:prstGeom>
                <a:solidFill>
                  <a:srgbClr val="5F5F5F">
                    <a:alpha val="52156"/>
                  </a:srgbClr>
                </a:solidFill>
                <a:ln w="9525">
                  <a:noFill/>
                  <a:round/>
                  <a:headEnd/>
                  <a:tailEnd/>
                </a:ln>
              </p:spPr>
              <p:txBody>
                <a:bodyPr wrap="none" anchor="ctr"/>
                <a:lstStyle/>
                <a:p>
                  <a:endParaRPr lang="fa-IR"/>
                </a:p>
              </p:txBody>
            </p:sp>
            <p:sp>
              <p:nvSpPr>
                <p:cNvPr id="190" name="AutoShape 2572"/>
                <p:cNvSpPr>
                  <a:spLocks noChangeArrowheads="1"/>
                </p:cNvSpPr>
                <p:nvPr/>
              </p:nvSpPr>
              <p:spPr bwMode="auto">
                <a:xfrm rot="-5786819">
                  <a:off x="1797" y="2235"/>
                  <a:ext cx="109" cy="400"/>
                </a:xfrm>
                <a:prstGeom prst="can">
                  <a:avLst>
                    <a:gd name="adj" fmla="val 47469"/>
                  </a:avLst>
                </a:prstGeom>
                <a:solidFill>
                  <a:srgbClr val="5F5F5F"/>
                </a:solidFill>
                <a:ln w="9525">
                  <a:noFill/>
                  <a:round/>
                  <a:headEnd/>
                  <a:tailEnd/>
                </a:ln>
              </p:spPr>
              <p:txBody>
                <a:bodyPr wrap="none" anchor="ctr"/>
                <a:lstStyle/>
                <a:p>
                  <a:endParaRPr lang="fa-IR"/>
                </a:p>
              </p:txBody>
            </p:sp>
            <p:sp>
              <p:nvSpPr>
                <p:cNvPr id="191" name="Oval 2573"/>
                <p:cNvSpPr>
                  <a:spLocks noChangeArrowheads="1"/>
                </p:cNvSpPr>
                <p:nvPr/>
              </p:nvSpPr>
              <p:spPr bwMode="auto">
                <a:xfrm>
                  <a:off x="1277" y="2652"/>
                  <a:ext cx="46" cy="100"/>
                </a:xfrm>
                <a:prstGeom prst="ellipse">
                  <a:avLst/>
                </a:prstGeom>
                <a:solidFill>
                  <a:srgbClr val="777777"/>
                </a:solidFill>
                <a:ln w="9525">
                  <a:noFill/>
                  <a:round/>
                  <a:headEnd/>
                  <a:tailEnd/>
                </a:ln>
              </p:spPr>
              <p:txBody>
                <a:bodyPr wrap="none" anchor="ctr"/>
                <a:lstStyle/>
                <a:p>
                  <a:endParaRPr lang="fa-IR"/>
                </a:p>
              </p:txBody>
            </p:sp>
            <p:sp>
              <p:nvSpPr>
                <p:cNvPr id="192" name="Line 2574"/>
                <p:cNvSpPr>
                  <a:spLocks noChangeShapeType="1"/>
                </p:cNvSpPr>
                <p:nvPr/>
              </p:nvSpPr>
              <p:spPr bwMode="auto">
                <a:xfrm flipV="1">
                  <a:off x="1316" y="2652"/>
                  <a:ext cx="331" cy="44"/>
                </a:xfrm>
                <a:prstGeom prst="line">
                  <a:avLst/>
                </a:prstGeom>
                <a:noFill/>
                <a:ln w="38100">
                  <a:solidFill>
                    <a:srgbClr val="4D4D4D"/>
                  </a:solidFill>
                  <a:round/>
                  <a:headEnd/>
                  <a:tailEnd/>
                </a:ln>
              </p:spPr>
              <p:txBody>
                <a:bodyPr/>
                <a:lstStyle/>
                <a:p>
                  <a:endParaRPr lang="en-US"/>
                </a:p>
              </p:txBody>
            </p:sp>
            <p:sp>
              <p:nvSpPr>
                <p:cNvPr id="193" name="Oval 2575"/>
                <p:cNvSpPr>
                  <a:spLocks noChangeArrowheads="1"/>
                </p:cNvSpPr>
                <p:nvPr/>
              </p:nvSpPr>
              <p:spPr bwMode="auto">
                <a:xfrm>
                  <a:off x="1290" y="2650"/>
                  <a:ext cx="46" cy="99"/>
                </a:xfrm>
                <a:prstGeom prst="ellipse">
                  <a:avLst/>
                </a:prstGeom>
                <a:solidFill>
                  <a:srgbClr val="777777"/>
                </a:solidFill>
                <a:ln w="9525">
                  <a:noFill/>
                  <a:round/>
                  <a:headEnd/>
                  <a:tailEnd/>
                </a:ln>
              </p:spPr>
              <p:txBody>
                <a:bodyPr wrap="none" anchor="ctr"/>
                <a:lstStyle/>
                <a:p>
                  <a:endParaRPr lang="fa-IR"/>
                </a:p>
              </p:txBody>
            </p:sp>
            <p:sp>
              <p:nvSpPr>
                <p:cNvPr id="194" name="AutoShape 2576"/>
                <p:cNvSpPr>
                  <a:spLocks noChangeArrowheads="1"/>
                </p:cNvSpPr>
                <p:nvPr/>
              </p:nvSpPr>
              <p:spPr bwMode="auto">
                <a:xfrm rot="-5999443">
                  <a:off x="1813" y="2557"/>
                  <a:ext cx="108" cy="398"/>
                </a:xfrm>
                <a:prstGeom prst="can">
                  <a:avLst>
                    <a:gd name="adj" fmla="val 47669"/>
                  </a:avLst>
                </a:prstGeom>
                <a:solidFill>
                  <a:srgbClr val="5F5F5F"/>
                </a:solidFill>
                <a:ln w="9525">
                  <a:noFill/>
                  <a:round/>
                  <a:headEnd/>
                  <a:tailEnd/>
                </a:ln>
              </p:spPr>
              <p:txBody>
                <a:bodyPr wrap="none" anchor="ctr"/>
                <a:lstStyle/>
                <a:p>
                  <a:endParaRPr lang="fa-IR"/>
                </a:p>
              </p:txBody>
            </p:sp>
            <p:sp>
              <p:nvSpPr>
                <p:cNvPr id="195" name="Line 2577"/>
                <p:cNvSpPr>
                  <a:spLocks noChangeShapeType="1"/>
                </p:cNvSpPr>
                <p:nvPr/>
              </p:nvSpPr>
              <p:spPr bwMode="auto">
                <a:xfrm flipV="1">
                  <a:off x="1142" y="2167"/>
                  <a:ext cx="955" cy="72"/>
                </a:xfrm>
                <a:prstGeom prst="line">
                  <a:avLst/>
                </a:prstGeom>
                <a:noFill/>
                <a:ln w="9525">
                  <a:solidFill>
                    <a:srgbClr val="B2B2B2"/>
                  </a:solidFill>
                  <a:round/>
                  <a:headEnd/>
                  <a:tailEnd/>
                </a:ln>
              </p:spPr>
              <p:txBody>
                <a:bodyPr/>
                <a:lstStyle/>
                <a:p>
                  <a:endParaRPr lang="en-US"/>
                </a:p>
              </p:txBody>
            </p:sp>
            <p:sp>
              <p:nvSpPr>
                <p:cNvPr id="196" name="Oval 2578"/>
                <p:cNvSpPr>
                  <a:spLocks noChangeArrowheads="1"/>
                </p:cNvSpPr>
                <p:nvPr/>
              </p:nvSpPr>
              <p:spPr bwMode="auto">
                <a:xfrm>
                  <a:off x="1806" y="2482"/>
                  <a:ext cx="55" cy="84"/>
                </a:xfrm>
                <a:prstGeom prst="ellipse">
                  <a:avLst/>
                </a:prstGeom>
                <a:solidFill>
                  <a:srgbClr val="4D4D4D"/>
                </a:solidFill>
                <a:ln w="9525">
                  <a:noFill/>
                  <a:round/>
                  <a:headEnd/>
                  <a:tailEnd/>
                </a:ln>
              </p:spPr>
              <p:txBody>
                <a:bodyPr wrap="none" anchor="ctr"/>
                <a:lstStyle/>
                <a:p>
                  <a:endParaRPr lang="fa-IR"/>
                </a:p>
              </p:txBody>
            </p:sp>
            <p:sp>
              <p:nvSpPr>
                <p:cNvPr id="197" name="Oval 2579"/>
                <p:cNvSpPr>
                  <a:spLocks noChangeArrowheads="1"/>
                </p:cNvSpPr>
                <p:nvPr/>
              </p:nvSpPr>
              <p:spPr bwMode="auto">
                <a:xfrm>
                  <a:off x="1892" y="2470"/>
                  <a:ext cx="45" cy="83"/>
                </a:xfrm>
                <a:prstGeom prst="ellipse">
                  <a:avLst/>
                </a:prstGeom>
                <a:solidFill>
                  <a:srgbClr val="4D4D4D"/>
                </a:solidFill>
                <a:ln w="3175">
                  <a:solidFill>
                    <a:srgbClr val="FFFFFF"/>
                  </a:solidFill>
                  <a:round/>
                  <a:headEnd/>
                  <a:tailEnd/>
                </a:ln>
              </p:spPr>
              <p:txBody>
                <a:bodyPr wrap="none" anchor="ctr"/>
                <a:lstStyle/>
                <a:p>
                  <a:pPr algn="ctr"/>
                  <a:endParaRPr lang="en-GB">
                    <a:solidFill>
                      <a:srgbClr val="DDDDDD"/>
                    </a:solidFill>
                  </a:endParaRPr>
                </a:p>
              </p:txBody>
            </p:sp>
            <p:sp>
              <p:nvSpPr>
                <p:cNvPr id="198" name="Freeform 2580"/>
                <p:cNvSpPr>
                  <a:spLocks/>
                </p:cNvSpPr>
                <p:nvPr/>
              </p:nvSpPr>
              <p:spPr bwMode="auto">
                <a:xfrm>
                  <a:off x="1825" y="2468"/>
                  <a:ext cx="96" cy="97"/>
                </a:xfrm>
                <a:custGeom>
                  <a:avLst/>
                  <a:gdLst>
                    <a:gd name="T0" fmla="*/ 0 w 118"/>
                    <a:gd name="T1" fmla="*/ 11 h 124"/>
                    <a:gd name="T2" fmla="*/ 76 w 118"/>
                    <a:gd name="T3" fmla="*/ 0 h 124"/>
                    <a:gd name="T4" fmla="*/ 78 w 118"/>
                    <a:gd name="T5" fmla="*/ 66 h 124"/>
                    <a:gd name="T6" fmla="*/ 7 w 118"/>
                    <a:gd name="T7" fmla="*/ 76 h 124"/>
                    <a:gd name="T8" fmla="*/ 0 w 118"/>
                    <a:gd name="T9" fmla="*/ 11 h 124"/>
                    <a:gd name="T10" fmla="*/ 0 60000 65536"/>
                    <a:gd name="T11" fmla="*/ 0 60000 65536"/>
                    <a:gd name="T12" fmla="*/ 0 60000 65536"/>
                    <a:gd name="T13" fmla="*/ 0 60000 65536"/>
                    <a:gd name="T14" fmla="*/ 0 60000 65536"/>
                    <a:gd name="T15" fmla="*/ 0 w 118"/>
                    <a:gd name="T16" fmla="*/ 0 h 124"/>
                    <a:gd name="T17" fmla="*/ 118 w 118"/>
                    <a:gd name="T18" fmla="*/ 124 h 124"/>
                  </a:gdLst>
                  <a:ahLst/>
                  <a:cxnLst>
                    <a:cxn ang="T10">
                      <a:pos x="T0" y="T1"/>
                    </a:cxn>
                    <a:cxn ang="T11">
                      <a:pos x="T2" y="T3"/>
                    </a:cxn>
                    <a:cxn ang="T12">
                      <a:pos x="T4" y="T5"/>
                    </a:cxn>
                    <a:cxn ang="T13">
                      <a:pos x="T6" y="T7"/>
                    </a:cxn>
                    <a:cxn ang="T14">
                      <a:pos x="T8" y="T9"/>
                    </a:cxn>
                  </a:cxnLst>
                  <a:rect l="T15" t="T16" r="T17" b="T18"/>
                  <a:pathLst>
                    <a:path w="118" h="124">
                      <a:moveTo>
                        <a:pt x="0" y="18"/>
                      </a:moveTo>
                      <a:lnTo>
                        <a:pt x="116" y="0"/>
                      </a:lnTo>
                      <a:lnTo>
                        <a:pt x="118" y="108"/>
                      </a:lnTo>
                      <a:lnTo>
                        <a:pt x="10" y="124"/>
                      </a:lnTo>
                      <a:lnTo>
                        <a:pt x="0" y="18"/>
                      </a:lnTo>
                      <a:close/>
                    </a:path>
                  </a:pathLst>
                </a:custGeom>
                <a:solidFill>
                  <a:srgbClr val="333333"/>
                </a:solidFill>
                <a:ln w="9525">
                  <a:noFill/>
                  <a:round/>
                  <a:headEnd/>
                  <a:tailEnd/>
                </a:ln>
              </p:spPr>
              <p:txBody>
                <a:bodyPr/>
                <a:lstStyle/>
                <a:p>
                  <a:endParaRPr lang="en-US"/>
                </a:p>
              </p:txBody>
            </p:sp>
            <p:sp>
              <p:nvSpPr>
                <p:cNvPr id="199" name="Line 2581"/>
                <p:cNvSpPr>
                  <a:spLocks noChangeShapeType="1"/>
                </p:cNvSpPr>
                <p:nvPr/>
              </p:nvSpPr>
              <p:spPr bwMode="auto">
                <a:xfrm>
                  <a:off x="927" y="2023"/>
                  <a:ext cx="1100" cy="0"/>
                </a:xfrm>
                <a:prstGeom prst="line">
                  <a:avLst/>
                </a:prstGeom>
                <a:noFill/>
                <a:ln w="6350">
                  <a:solidFill>
                    <a:srgbClr val="C0C0C0"/>
                  </a:solidFill>
                  <a:round/>
                  <a:headEnd/>
                  <a:tailEnd/>
                </a:ln>
              </p:spPr>
              <p:txBody>
                <a:bodyPr/>
                <a:lstStyle/>
                <a:p>
                  <a:endParaRPr lang="en-US"/>
                </a:p>
              </p:txBody>
            </p:sp>
            <p:sp>
              <p:nvSpPr>
                <p:cNvPr id="200" name="Line 2582"/>
                <p:cNvSpPr>
                  <a:spLocks noChangeShapeType="1"/>
                </p:cNvSpPr>
                <p:nvPr/>
              </p:nvSpPr>
              <p:spPr bwMode="auto">
                <a:xfrm>
                  <a:off x="1142" y="2239"/>
                  <a:ext cx="7" cy="808"/>
                </a:xfrm>
                <a:prstGeom prst="line">
                  <a:avLst/>
                </a:prstGeom>
                <a:noFill/>
                <a:ln w="9525">
                  <a:solidFill>
                    <a:srgbClr val="DDDDDD"/>
                  </a:solidFill>
                  <a:round/>
                  <a:headEnd/>
                  <a:tailEnd/>
                </a:ln>
              </p:spPr>
              <p:txBody>
                <a:bodyPr/>
                <a:lstStyle/>
                <a:p>
                  <a:endParaRPr lang="en-US"/>
                </a:p>
              </p:txBody>
            </p:sp>
            <p:sp>
              <p:nvSpPr>
                <p:cNvPr id="201" name="Line 2583"/>
                <p:cNvSpPr>
                  <a:spLocks noChangeShapeType="1"/>
                </p:cNvSpPr>
                <p:nvPr/>
              </p:nvSpPr>
              <p:spPr bwMode="auto">
                <a:xfrm>
                  <a:off x="1061" y="2209"/>
                  <a:ext cx="84" cy="28"/>
                </a:xfrm>
                <a:prstGeom prst="line">
                  <a:avLst/>
                </a:prstGeom>
                <a:noFill/>
                <a:ln w="9525">
                  <a:solidFill>
                    <a:srgbClr val="DDDDDD"/>
                  </a:solidFill>
                  <a:round/>
                  <a:headEnd/>
                  <a:tailEnd/>
                </a:ln>
              </p:spPr>
              <p:txBody>
                <a:bodyPr/>
                <a:lstStyle/>
                <a:p>
                  <a:endParaRPr lang="en-US"/>
                </a:p>
              </p:txBody>
            </p:sp>
            <p:sp>
              <p:nvSpPr>
                <p:cNvPr id="202" name="Freeform 2584"/>
                <p:cNvSpPr>
                  <a:spLocks/>
                </p:cNvSpPr>
                <p:nvPr/>
              </p:nvSpPr>
              <p:spPr bwMode="auto">
                <a:xfrm>
                  <a:off x="1518" y="3032"/>
                  <a:ext cx="1087" cy="362"/>
                </a:xfrm>
                <a:custGeom>
                  <a:avLst/>
                  <a:gdLst>
                    <a:gd name="T0" fmla="*/ 1087 w 1087"/>
                    <a:gd name="T1" fmla="*/ 0 h 362"/>
                    <a:gd name="T2" fmla="*/ 0 w 1087"/>
                    <a:gd name="T3" fmla="*/ 362 h 362"/>
                    <a:gd name="T4" fmla="*/ 0 60000 65536"/>
                    <a:gd name="T5" fmla="*/ 0 60000 65536"/>
                    <a:gd name="T6" fmla="*/ 0 w 1087"/>
                    <a:gd name="T7" fmla="*/ 0 h 362"/>
                    <a:gd name="T8" fmla="*/ 1087 w 1087"/>
                    <a:gd name="T9" fmla="*/ 362 h 362"/>
                  </a:gdLst>
                  <a:ahLst/>
                  <a:cxnLst>
                    <a:cxn ang="T4">
                      <a:pos x="T0" y="T1"/>
                    </a:cxn>
                    <a:cxn ang="T5">
                      <a:pos x="T2" y="T3"/>
                    </a:cxn>
                  </a:cxnLst>
                  <a:rect l="T6" t="T7" r="T8" b="T9"/>
                  <a:pathLst>
                    <a:path w="1087" h="362">
                      <a:moveTo>
                        <a:pt x="1087" y="0"/>
                      </a:moveTo>
                      <a:lnTo>
                        <a:pt x="0" y="362"/>
                      </a:lnTo>
                    </a:path>
                  </a:pathLst>
                </a:custGeom>
                <a:noFill/>
                <a:ln w="9525">
                  <a:solidFill>
                    <a:srgbClr val="969696"/>
                  </a:solidFill>
                  <a:round/>
                  <a:headEnd/>
                  <a:tailEnd/>
                </a:ln>
              </p:spPr>
              <p:txBody>
                <a:bodyPr/>
                <a:lstStyle/>
                <a:p>
                  <a:endParaRPr lang="en-US"/>
                </a:p>
              </p:txBody>
            </p:sp>
            <p:sp>
              <p:nvSpPr>
                <p:cNvPr id="203" name="Freeform 2585"/>
                <p:cNvSpPr>
                  <a:spLocks/>
                </p:cNvSpPr>
                <p:nvPr/>
              </p:nvSpPr>
              <p:spPr bwMode="auto">
                <a:xfrm>
                  <a:off x="988" y="1153"/>
                  <a:ext cx="1019" cy="306"/>
                </a:xfrm>
                <a:custGeom>
                  <a:avLst/>
                  <a:gdLst>
                    <a:gd name="T0" fmla="*/ 5 w 939"/>
                    <a:gd name="T1" fmla="*/ 163 h 269"/>
                    <a:gd name="T2" fmla="*/ 5 w 939"/>
                    <a:gd name="T3" fmla="*/ 138 h 269"/>
                    <a:gd name="T4" fmla="*/ 1106 w 939"/>
                    <a:gd name="T5" fmla="*/ 348 h 269"/>
                    <a:gd name="T6" fmla="*/ 1106 w 939"/>
                    <a:gd name="T7" fmla="*/ 282 h 269"/>
                    <a:gd name="T8" fmla="*/ 0 w 939"/>
                    <a:gd name="T9" fmla="*/ 0 h 269"/>
                    <a:gd name="T10" fmla="*/ 5 w 939"/>
                    <a:gd name="T11" fmla="*/ 163 h 269"/>
                    <a:gd name="T12" fmla="*/ 0 60000 65536"/>
                    <a:gd name="T13" fmla="*/ 0 60000 65536"/>
                    <a:gd name="T14" fmla="*/ 0 60000 65536"/>
                    <a:gd name="T15" fmla="*/ 0 60000 65536"/>
                    <a:gd name="T16" fmla="*/ 0 60000 65536"/>
                    <a:gd name="T17" fmla="*/ 0 60000 65536"/>
                    <a:gd name="T18" fmla="*/ 0 w 939"/>
                    <a:gd name="T19" fmla="*/ 0 h 269"/>
                    <a:gd name="T20" fmla="*/ 939 w 939"/>
                    <a:gd name="T21" fmla="*/ 269 h 269"/>
                  </a:gdLst>
                  <a:ahLst/>
                  <a:cxnLst>
                    <a:cxn ang="T12">
                      <a:pos x="T0" y="T1"/>
                    </a:cxn>
                    <a:cxn ang="T13">
                      <a:pos x="T2" y="T3"/>
                    </a:cxn>
                    <a:cxn ang="T14">
                      <a:pos x="T4" y="T5"/>
                    </a:cxn>
                    <a:cxn ang="T15">
                      <a:pos x="T6" y="T7"/>
                    </a:cxn>
                    <a:cxn ang="T16">
                      <a:pos x="T8" y="T9"/>
                    </a:cxn>
                    <a:cxn ang="T17">
                      <a:pos x="T10" y="T11"/>
                    </a:cxn>
                  </a:cxnLst>
                  <a:rect l="T18" t="T19" r="T20" b="T21"/>
                  <a:pathLst>
                    <a:path w="939" h="269">
                      <a:moveTo>
                        <a:pt x="5" y="126"/>
                      </a:moveTo>
                      <a:lnTo>
                        <a:pt x="5" y="106"/>
                      </a:lnTo>
                      <a:lnTo>
                        <a:pt x="939" y="269"/>
                      </a:lnTo>
                      <a:lnTo>
                        <a:pt x="939" y="218"/>
                      </a:lnTo>
                      <a:lnTo>
                        <a:pt x="0" y="0"/>
                      </a:lnTo>
                      <a:lnTo>
                        <a:pt x="5" y="126"/>
                      </a:lnTo>
                      <a:close/>
                    </a:path>
                  </a:pathLst>
                </a:custGeom>
                <a:solidFill>
                  <a:srgbClr val="000000"/>
                </a:solidFill>
                <a:ln w="9525">
                  <a:noFill/>
                  <a:round/>
                  <a:headEnd/>
                  <a:tailEnd/>
                </a:ln>
              </p:spPr>
              <p:txBody>
                <a:bodyPr/>
                <a:lstStyle/>
                <a:p>
                  <a:endParaRPr lang="en-US"/>
                </a:p>
              </p:txBody>
            </p:sp>
            <p:sp>
              <p:nvSpPr>
                <p:cNvPr id="204" name="Line 2586"/>
                <p:cNvSpPr>
                  <a:spLocks noChangeShapeType="1"/>
                </p:cNvSpPr>
                <p:nvPr/>
              </p:nvSpPr>
              <p:spPr bwMode="auto">
                <a:xfrm flipH="1">
                  <a:off x="2560" y="1427"/>
                  <a:ext cx="6" cy="494"/>
                </a:xfrm>
                <a:prstGeom prst="line">
                  <a:avLst/>
                </a:prstGeom>
                <a:noFill/>
                <a:ln w="9525">
                  <a:solidFill>
                    <a:srgbClr val="B2B2B2"/>
                  </a:solidFill>
                  <a:round/>
                  <a:headEnd/>
                  <a:tailEnd/>
                </a:ln>
              </p:spPr>
              <p:txBody>
                <a:bodyPr/>
                <a:lstStyle/>
                <a:p>
                  <a:endParaRPr lang="en-US"/>
                </a:p>
              </p:txBody>
            </p:sp>
            <p:sp>
              <p:nvSpPr>
                <p:cNvPr id="205" name="Freeform 2587"/>
                <p:cNvSpPr>
                  <a:spLocks/>
                </p:cNvSpPr>
                <p:nvPr/>
              </p:nvSpPr>
              <p:spPr bwMode="auto">
                <a:xfrm>
                  <a:off x="1335" y="2301"/>
                  <a:ext cx="139" cy="659"/>
                </a:xfrm>
                <a:custGeom>
                  <a:avLst/>
                  <a:gdLst>
                    <a:gd name="T0" fmla="*/ 0 w 173"/>
                    <a:gd name="T1" fmla="*/ 12 h 841"/>
                    <a:gd name="T2" fmla="*/ 112 w 173"/>
                    <a:gd name="T3" fmla="*/ 0 h 841"/>
                    <a:gd name="T4" fmla="*/ 112 w 173"/>
                    <a:gd name="T5" fmla="*/ 494 h 841"/>
                    <a:gd name="T6" fmla="*/ 0 w 173"/>
                    <a:gd name="T7" fmla="*/ 516 h 841"/>
                    <a:gd name="T8" fmla="*/ 0 w 173"/>
                    <a:gd name="T9" fmla="*/ 12 h 841"/>
                    <a:gd name="T10" fmla="*/ 0 60000 65536"/>
                    <a:gd name="T11" fmla="*/ 0 60000 65536"/>
                    <a:gd name="T12" fmla="*/ 0 60000 65536"/>
                    <a:gd name="T13" fmla="*/ 0 60000 65536"/>
                    <a:gd name="T14" fmla="*/ 0 60000 65536"/>
                    <a:gd name="T15" fmla="*/ 0 w 173"/>
                    <a:gd name="T16" fmla="*/ 0 h 841"/>
                    <a:gd name="T17" fmla="*/ 173 w 173"/>
                    <a:gd name="T18" fmla="*/ 841 h 841"/>
                  </a:gdLst>
                  <a:ahLst/>
                  <a:cxnLst>
                    <a:cxn ang="T10">
                      <a:pos x="T0" y="T1"/>
                    </a:cxn>
                    <a:cxn ang="T11">
                      <a:pos x="T2" y="T3"/>
                    </a:cxn>
                    <a:cxn ang="T12">
                      <a:pos x="T4" y="T5"/>
                    </a:cxn>
                    <a:cxn ang="T13">
                      <a:pos x="T6" y="T7"/>
                    </a:cxn>
                    <a:cxn ang="T14">
                      <a:pos x="T8" y="T9"/>
                    </a:cxn>
                  </a:cxnLst>
                  <a:rect l="T15" t="T16" r="T17" b="T18"/>
                  <a:pathLst>
                    <a:path w="173" h="841">
                      <a:moveTo>
                        <a:pt x="0" y="19"/>
                      </a:moveTo>
                      <a:lnTo>
                        <a:pt x="173" y="0"/>
                      </a:lnTo>
                      <a:lnTo>
                        <a:pt x="173" y="805"/>
                      </a:lnTo>
                      <a:lnTo>
                        <a:pt x="0" y="841"/>
                      </a:lnTo>
                      <a:lnTo>
                        <a:pt x="0" y="19"/>
                      </a:lnTo>
                      <a:close/>
                    </a:path>
                  </a:pathLst>
                </a:custGeom>
                <a:solidFill>
                  <a:srgbClr val="DDDDDD">
                    <a:alpha val="12941"/>
                  </a:srgbClr>
                </a:solidFill>
                <a:ln w="9525">
                  <a:noFill/>
                  <a:round/>
                  <a:headEnd/>
                  <a:tailEnd/>
                </a:ln>
              </p:spPr>
              <p:txBody>
                <a:bodyPr/>
                <a:lstStyle/>
                <a:p>
                  <a:endParaRPr lang="en-US"/>
                </a:p>
              </p:txBody>
            </p:sp>
            <p:sp>
              <p:nvSpPr>
                <p:cNvPr id="206" name="Freeform 2588"/>
                <p:cNvSpPr>
                  <a:spLocks/>
                </p:cNvSpPr>
                <p:nvPr/>
              </p:nvSpPr>
              <p:spPr bwMode="auto">
                <a:xfrm>
                  <a:off x="1513" y="2288"/>
                  <a:ext cx="88" cy="644"/>
                </a:xfrm>
                <a:custGeom>
                  <a:avLst/>
                  <a:gdLst>
                    <a:gd name="T0" fmla="*/ 0 w 110"/>
                    <a:gd name="T1" fmla="*/ 0 h 822"/>
                    <a:gd name="T2" fmla="*/ 70 w 110"/>
                    <a:gd name="T3" fmla="*/ 1 h 822"/>
                    <a:gd name="T4" fmla="*/ 65 w 110"/>
                    <a:gd name="T5" fmla="*/ 483 h 822"/>
                    <a:gd name="T6" fmla="*/ 0 w 110"/>
                    <a:gd name="T7" fmla="*/ 505 h 822"/>
                    <a:gd name="T8" fmla="*/ 0 w 110"/>
                    <a:gd name="T9" fmla="*/ 0 h 822"/>
                    <a:gd name="T10" fmla="*/ 0 60000 65536"/>
                    <a:gd name="T11" fmla="*/ 0 60000 65536"/>
                    <a:gd name="T12" fmla="*/ 0 60000 65536"/>
                    <a:gd name="T13" fmla="*/ 0 60000 65536"/>
                    <a:gd name="T14" fmla="*/ 0 60000 65536"/>
                    <a:gd name="T15" fmla="*/ 0 w 110"/>
                    <a:gd name="T16" fmla="*/ 0 h 822"/>
                    <a:gd name="T17" fmla="*/ 110 w 110"/>
                    <a:gd name="T18" fmla="*/ 822 h 822"/>
                  </a:gdLst>
                  <a:ahLst/>
                  <a:cxnLst>
                    <a:cxn ang="T10">
                      <a:pos x="T0" y="T1"/>
                    </a:cxn>
                    <a:cxn ang="T11">
                      <a:pos x="T2" y="T3"/>
                    </a:cxn>
                    <a:cxn ang="T12">
                      <a:pos x="T4" y="T5"/>
                    </a:cxn>
                    <a:cxn ang="T13">
                      <a:pos x="T6" y="T7"/>
                    </a:cxn>
                    <a:cxn ang="T14">
                      <a:pos x="T8" y="T9"/>
                    </a:cxn>
                  </a:cxnLst>
                  <a:rect l="T15" t="T16" r="T17" b="T18"/>
                  <a:pathLst>
                    <a:path w="110" h="822">
                      <a:moveTo>
                        <a:pt x="0" y="0"/>
                      </a:moveTo>
                      <a:lnTo>
                        <a:pt x="110" y="1"/>
                      </a:lnTo>
                      <a:lnTo>
                        <a:pt x="101" y="788"/>
                      </a:lnTo>
                      <a:lnTo>
                        <a:pt x="0" y="822"/>
                      </a:lnTo>
                      <a:lnTo>
                        <a:pt x="0" y="0"/>
                      </a:lnTo>
                      <a:close/>
                    </a:path>
                  </a:pathLst>
                </a:custGeom>
                <a:solidFill>
                  <a:srgbClr val="DDDDDD">
                    <a:alpha val="12941"/>
                  </a:srgbClr>
                </a:solidFill>
                <a:ln w="9525">
                  <a:noFill/>
                  <a:round/>
                  <a:headEnd/>
                  <a:tailEnd/>
                </a:ln>
              </p:spPr>
              <p:txBody>
                <a:bodyPr/>
                <a:lstStyle/>
                <a:p>
                  <a:endParaRPr lang="en-US"/>
                </a:p>
              </p:txBody>
            </p:sp>
            <p:grpSp>
              <p:nvGrpSpPr>
                <p:cNvPr id="31" name="Group 2589"/>
                <p:cNvGrpSpPr>
                  <a:grpSpLocks/>
                </p:cNvGrpSpPr>
                <p:nvPr/>
              </p:nvGrpSpPr>
              <p:grpSpPr bwMode="auto">
                <a:xfrm>
                  <a:off x="1365" y="2574"/>
                  <a:ext cx="131" cy="101"/>
                  <a:chOff x="1940" y="2446"/>
                  <a:chExt cx="162" cy="126"/>
                </a:xfrm>
              </p:grpSpPr>
              <p:sp>
                <p:nvSpPr>
                  <p:cNvPr id="478" name="Oval 2590"/>
                  <p:cNvSpPr>
                    <a:spLocks noChangeArrowheads="1"/>
                  </p:cNvSpPr>
                  <p:nvPr/>
                </p:nvSpPr>
                <p:spPr bwMode="auto">
                  <a:xfrm>
                    <a:off x="1940" y="2464"/>
                    <a:ext cx="68" cy="108"/>
                  </a:xfrm>
                  <a:prstGeom prst="ellipse">
                    <a:avLst/>
                  </a:prstGeom>
                  <a:solidFill>
                    <a:srgbClr val="333333"/>
                  </a:solidFill>
                  <a:ln w="9525">
                    <a:noFill/>
                    <a:round/>
                    <a:headEnd/>
                    <a:tailEnd/>
                  </a:ln>
                </p:spPr>
                <p:txBody>
                  <a:bodyPr wrap="none" anchor="ctr"/>
                  <a:lstStyle/>
                  <a:p>
                    <a:endParaRPr lang="fa-IR"/>
                  </a:p>
                </p:txBody>
              </p:sp>
              <p:sp>
                <p:nvSpPr>
                  <p:cNvPr id="479" name="Oval 2591"/>
                  <p:cNvSpPr>
                    <a:spLocks noChangeArrowheads="1"/>
                  </p:cNvSpPr>
                  <p:nvPr/>
                </p:nvSpPr>
                <p:spPr bwMode="auto">
                  <a:xfrm>
                    <a:off x="2046" y="2448"/>
                    <a:ext cx="56" cy="108"/>
                  </a:xfrm>
                  <a:prstGeom prst="ellipse">
                    <a:avLst/>
                  </a:prstGeom>
                  <a:solidFill>
                    <a:srgbClr val="333333"/>
                  </a:solidFill>
                  <a:ln w="3175">
                    <a:solidFill>
                      <a:srgbClr val="FFFFFF"/>
                    </a:solidFill>
                    <a:round/>
                    <a:headEnd/>
                    <a:tailEnd/>
                  </a:ln>
                </p:spPr>
                <p:txBody>
                  <a:bodyPr wrap="none" anchor="ctr"/>
                  <a:lstStyle/>
                  <a:p>
                    <a:pPr algn="ctr"/>
                    <a:endParaRPr lang="en-GB">
                      <a:solidFill>
                        <a:srgbClr val="DDDDDD"/>
                      </a:solidFill>
                    </a:endParaRPr>
                  </a:p>
                </p:txBody>
              </p:sp>
              <p:sp>
                <p:nvSpPr>
                  <p:cNvPr id="480" name="Freeform 2592"/>
                  <p:cNvSpPr>
                    <a:spLocks/>
                  </p:cNvSpPr>
                  <p:nvPr/>
                </p:nvSpPr>
                <p:spPr bwMode="auto">
                  <a:xfrm>
                    <a:off x="1964" y="2446"/>
                    <a:ext cx="118" cy="124"/>
                  </a:xfrm>
                  <a:custGeom>
                    <a:avLst/>
                    <a:gdLst>
                      <a:gd name="T0" fmla="*/ 0 w 118"/>
                      <a:gd name="T1" fmla="*/ 18 h 124"/>
                      <a:gd name="T2" fmla="*/ 116 w 118"/>
                      <a:gd name="T3" fmla="*/ 0 h 124"/>
                      <a:gd name="T4" fmla="*/ 118 w 118"/>
                      <a:gd name="T5" fmla="*/ 108 h 124"/>
                      <a:gd name="T6" fmla="*/ 10 w 118"/>
                      <a:gd name="T7" fmla="*/ 124 h 124"/>
                      <a:gd name="T8" fmla="*/ 0 w 118"/>
                      <a:gd name="T9" fmla="*/ 18 h 124"/>
                      <a:gd name="T10" fmla="*/ 0 60000 65536"/>
                      <a:gd name="T11" fmla="*/ 0 60000 65536"/>
                      <a:gd name="T12" fmla="*/ 0 60000 65536"/>
                      <a:gd name="T13" fmla="*/ 0 60000 65536"/>
                      <a:gd name="T14" fmla="*/ 0 60000 65536"/>
                      <a:gd name="T15" fmla="*/ 0 w 118"/>
                      <a:gd name="T16" fmla="*/ 0 h 124"/>
                      <a:gd name="T17" fmla="*/ 118 w 118"/>
                      <a:gd name="T18" fmla="*/ 124 h 124"/>
                    </a:gdLst>
                    <a:ahLst/>
                    <a:cxnLst>
                      <a:cxn ang="T10">
                        <a:pos x="T0" y="T1"/>
                      </a:cxn>
                      <a:cxn ang="T11">
                        <a:pos x="T2" y="T3"/>
                      </a:cxn>
                      <a:cxn ang="T12">
                        <a:pos x="T4" y="T5"/>
                      </a:cxn>
                      <a:cxn ang="T13">
                        <a:pos x="T6" y="T7"/>
                      </a:cxn>
                      <a:cxn ang="T14">
                        <a:pos x="T8" y="T9"/>
                      </a:cxn>
                    </a:cxnLst>
                    <a:rect l="T15" t="T16" r="T17" b="T18"/>
                    <a:pathLst>
                      <a:path w="118" h="124">
                        <a:moveTo>
                          <a:pt x="0" y="18"/>
                        </a:moveTo>
                        <a:lnTo>
                          <a:pt x="116" y="0"/>
                        </a:lnTo>
                        <a:lnTo>
                          <a:pt x="118" y="108"/>
                        </a:lnTo>
                        <a:lnTo>
                          <a:pt x="10" y="124"/>
                        </a:lnTo>
                        <a:lnTo>
                          <a:pt x="0" y="18"/>
                        </a:lnTo>
                        <a:close/>
                      </a:path>
                    </a:pathLst>
                  </a:custGeom>
                  <a:solidFill>
                    <a:srgbClr val="333333"/>
                  </a:solidFill>
                  <a:ln w="9525">
                    <a:noFill/>
                    <a:round/>
                    <a:headEnd/>
                    <a:tailEnd/>
                  </a:ln>
                </p:spPr>
                <p:txBody>
                  <a:bodyPr/>
                  <a:lstStyle/>
                  <a:p>
                    <a:endParaRPr lang="en-US"/>
                  </a:p>
                </p:txBody>
              </p:sp>
            </p:grpSp>
            <p:sp>
              <p:nvSpPr>
                <p:cNvPr id="208" name="Oval 2593"/>
                <p:cNvSpPr>
                  <a:spLocks noChangeArrowheads="1"/>
                </p:cNvSpPr>
                <p:nvPr/>
              </p:nvSpPr>
              <p:spPr bwMode="auto">
                <a:xfrm>
                  <a:off x="1689" y="2504"/>
                  <a:ext cx="53" cy="101"/>
                </a:xfrm>
                <a:prstGeom prst="ellipse">
                  <a:avLst/>
                </a:prstGeom>
                <a:solidFill>
                  <a:srgbClr val="333333"/>
                </a:solidFill>
                <a:ln w="9525">
                  <a:solidFill>
                    <a:srgbClr val="DDDDDD"/>
                  </a:solidFill>
                  <a:round/>
                  <a:headEnd/>
                  <a:tailEnd/>
                </a:ln>
              </p:spPr>
              <p:txBody>
                <a:bodyPr wrap="none" anchor="ctr"/>
                <a:lstStyle/>
                <a:p>
                  <a:endParaRPr lang="fa-IR"/>
                </a:p>
              </p:txBody>
            </p:sp>
            <p:sp>
              <p:nvSpPr>
                <p:cNvPr id="209" name="Freeform 2594"/>
                <p:cNvSpPr>
                  <a:spLocks/>
                </p:cNvSpPr>
                <p:nvPr/>
              </p:nvSpPr>
              <p:spPr bwMode="auto">
                <a:xfrm>
                  <a:off x="1490" y="1895"/>
                  <a:ext cx="541" cy="710"/>
                </a:xfrm>
                <a:custGeom>
                  <a:avLst/>
                  <a:gdLst>
                    <a:gd name="T0" fmla="*/ 0 w 667"/>
                    <a:gd name="T1" fmla="*/ 556 h 906"/>
                    <a:gd name="T2" fmla="*/ 211 w 667"/>
                    <a:gd name="T3" fmla="*/ 494 h 906"/>
                    <a:gd name="T4" fmla="*/ 391 w 667"/>
                    <a:gd name="T5" fmla="*/ 203 h 906"/>
                    <a:gd name="T6" fmla="*/ 439 w 667"/>
                    <a:gd name="T7" fmla="*/ 0 h 906"/>
                    <a:gd name="T8" fmla="*/ 0 60000 65536"/>
                    <a:gd name="T9" fmla="*/ 0 60000 65536"/>
                    <a:gd name="T10" fmla="*/ 0 60000 65536"/>
                    <a:gd name="T11" fmla="*/ 0 60000 65536"/>
                    <a:gd name="T12" fmla="*/ 0 w 667"/>
                    <a:gd name="T13" fmla="*/ 0 h 906"/>
                    <a:gd name="T14" fmla="*/ 667 w 667"/>
                    <a:gd name="T15" fmla="*/ 906 h 906"/>
                  </a:gdLst>
                  <a:ahLst/>
                  <a:cxnLst>
                    <a:cxn ang="T8">
                      <a:pos x="T0" y="T1"/>
                    </a:cxn>
                    <a:cxn ang="T9">
                      <a:pos x="T2" y="T3"/>
                    </a:cxn>
                    <a:cxn ang="T10">
                      <a:pos x="T4" y="T5"/>
                    </a:cxn>
                    <a:cxn ang="T11">
                      <a:pos x="T6" y="T7"/>
                    </a:cxn>
                  </a:cxnLst>
                  <a:rect l="T12" t="T13" r="T14" b="T15"/>
                  <a:pathLst>
                    <a:path w="667" h="906">
                      <a:moveTo>
                        <a:pt x="0" y="906"/>
                      </a:moveTo>
                      <a:cubicBezTo>
                        <a:pt x="53" y="889"/>
                        <a:pt x="221" y="901"/>
                        <a:pt x="320" y="805"/>
                      </a:cubicBezTo>
                      <a:cubicBezTo>
                        <a:pt x="419" y="709"/>
                        <a:pt x="536" y="464"/>
                        <a:pt x="594" y="330"/>
                      </a:cubicBezTo>
                      <a:cubicBezTo>
                        <a:pt x="652" y="196"/>
                        <a:pt x="652" y="69"/>
                        <a:pt x="667" y="0"/>
                      </a:cubicBezTo>
                    </a:path>
                  </a:pathLst>
                </a:custGeom>
                <a:noFill/>
                <a:ln w="28575" cmpd="sng">
                  <a:solidFill>
                    <a:srgbClr val="DDDDDD"/>
                  </a:solidFill>
                  <a:round/>
                  <a:headEnd/>
                  <a:tailEnd/>
                </a:ln>
              </p:spPr>
              <p:txBody>
                <a:bodyPr/>
                <a:lstStyle/>
                <a:p>
                  <a:endParaRPr lang="en-US"/>
                </a:p>
              </p:txBody>
            </p:sp>
            <p:sp>
              <p:nvSpPr>
                <p:cNvPr id="210" name="Freeform 2595"/>
                <p:cNvSpPr>
                  <a:spLocks/>
                </p:cNvSpPr>
                <p:nvPr/>
              </p:nvSpPr>
              <p:spPr bwMode="auto">
                <a:xfrm>
                  <a:off x="1830" y="1852"/>
                  <a:ext cx="299" cy="717"/>
                </a:xfrm>
                <a:custGeom>
                  <a:avLst/>
                  <a:gdLst>
                    <a:gd name="T0" fmla="*/ 0 w 367"/>
                    <a:gd name="T1" fmla="*/ 550 h 915"/>
                    <a:gd name="T2" fmla="*/ 158 w 367"/>
                    <a:gd name="T3" fmla="*/ 538 h 915"/>
                    <a:gd name="T4" fmla="*/ 243 w 367"/>
                    <a:gd name="T5" fmla="*/ 410 h 915"/>
                    <a:gd name="T6" fmla="*/ 164 w 367"/>
                    <a:gd name="T7" fmla="*/ 0 h 915"/>
                    <a:gd name="T8" fmla="*/ 0 60000 65536"/>
                    <a:gd name="T9" fmla="*/ 0 60000 65536"/>
                    <a:gd name="T10" fmla="*/ 0 60000 65536"/>
                    <a:gd name="T11" fmla="*/ 0 60000 65536"/>
                    <a:gd name="T12" fmla="*/ 0 w 367"/>
                    <a:gd name="T13" fmla="*/ 0 h 915"/>
                    <a:gd name="T14" fmla="*/ 367 w 367"/>
                    <a:gd name="T15" fmla="*/ 915 h 915"/>
                  </a:gdLst>
                  <a:ahLst/>
                  <a:cxnLst>
                    <a:cxn ang="T8">
                      <a:pos x="T0" y="T1"/>
                    </a:cxn>
                    <a:cxn ang="T9">
                      <a:pos x="T2" y="T3"/>
                    </a:cxn>
                    <a:cxn ang="T10">
                      <a:pos x="T4" y="T5"/>
                    </a:cxn>
                    <a:cxn ang="T11">
                      <a:pos x="T6" y="T7"/>
                    </a:cxn>
                  </a:cxnLst>
                  <a:rect l="T12" t="T13" r="T14" b="T15"/>
                  <a:pathLst>
                    <a:path w="367" h="915">
                      <a:moveTo>
                        <a:pt x="0" y="896"/>
                      </a:moveTo>
                      <a:cubicBezTo>
                        <a:pt x="88" y="905"/>
                        <a:pt x="177" y="915"/>
                        <a:pt x="238" y="877"/>
                      </a:cubicBezTo>
                      <a:cubicBezTo>
                        <a:pt x="299" y="839"/>
                        <a:pt x="365" y="813"/>
                        <a:pt x="366" y="667"/>
                      </a:cubicBezTo>
                      <a:cubicBezTo>
                        <a:pt x="367" y="521"/>
                        <a:pt x="307" y="260"/>
                        <a:pt x="247" y="0"/>
                      </a:cubicBezTo>
                    </a:path>
                  </a:pathLst>
                </a:custGeom>
                <a:noFill/>
                <a:ln w="28575" cmpd="sng">
                  <a:solidFill>
                    <a:srgbClr val="DDDDDD"/>
                  </a:solidFill>
                  <a:round/>
                  <a:headEnd/>
                  <a:tailEnd/>
                </a:ln>
              </p:spPr>
              <p:txBody>
                <a:bodyPr/>
                <a:lstStyle/>
                <a:p>
                  <a:endParaRPr lang="en-US"/>
                </a:p>
              </p:txBody>
            </p:sp>
            <p:sp>
              <p:nvSpPr>
                <p:cNvPr id="211" name="Oval 2596"/>
                <p:cNvSpPr>
                  <a:spLocks noChangeArrowheads="1"/>
                </p:cNvSpPr>
                <p:nvPr/>
              </p:nvSpPr>
              <p:spPr bwMode="auto">
                <a:xfrm rot="180767" flipH="1">
                  <a:off x="2346" y="1728"/>
                  <a:ext cx="96" cy="187"/>
                </a:xfrm>
                <a:prstGeom prst="ellipse">
                  <a:avLst/>
                </a:prstGeom>
                <a:solidFill>
                  <a:srgbClr val="4D4D4D"/>
                </a:solidFill>
                <a:ln w="9525">
                  <a:noFill/>
                  <a:round/>
                  <a:headEnd/>
                  <a:tailEnd/>
                </a:ln>
              </p:spPr>
              <p:txBody>
                <a:bodyPr wrap="none" anchor="ctr"/>
                <a:lstStyle/>
                <a:p>
                  <a:endParaRPr lang="fa-IR"/>
                </a:p>
              </p:txBody>
            </p:sp>
            <p:sp>
              <p:nvSpPr>
                <p:cNvPr id="212" name="Oval 2597"/>
                <p:cNvSpPr>
                  <a:spLocks noChangeArrowheads="1"/>
                </p:cNvSpPr>
                <p:nvPr/>
              </p:nvSpPr>
              <p:spPr bwMode="auto">
                <a:xfrm rot="180767" flipH="1">
                  <a:off x="2320" y="1710"/>
                  <a:ext cx="132" cy="145"/>
                </a:xfrm>
                <a:prstGeom prst="ellipse">
                  <a:avLst/>
                </a:prstGeom>
                <a:solidFill>
                  <a:srgbClr val="B2B2B2"/>
                </a:solidFill>
                <a:ln w="9525">
                  <a:noFill/>
                  <a:round/>
                  <a:headEnd/>
                  <a:tailEnd/>
                </a:ln>
              </p:spPr>
              <p:txBody>
                <a:bodyPr wrap="none" anchor="ctr"/>
                <a:lstStyle/>
                <a:p>
                  <a:endParaRPr lang="fa-IR"/>
                </a:p>
              </p:txBody>
            </p:sp>
            <p:sp>
              <p:nvSpPr>
                <p:cNvPr id="213" name="Freeform 2598"/>
                <p:cNvSpPr>
                  <a:spLocks/>
                </p:cNvSpPr>
                <p:nvPr/>
              </p:nvSpPr>
              <p:spPr bwMode="auto">
                <a:xfrm rot="180767">
                  <a:off x="2328" y="1707"/>
                  <a:ext cx="85" cy="148"/>
                </a:xfrm>
                <a:custGeom>
                  <a:avLst/>
                  <a:gdLst>
                    <a:gd name="T0" fmla="*/ 0 w 80"/>
                    <a:gd name="T1" fmla="*/ 0 h 188"/>
                    <a:gd name="T2" fmla="*/ 72 w 80"/>
                    <a:gd name="T3" fmla="*/ 0 h 188"/>
                    <a:gd name="T4" fmla="*/ 90 w 80"/>
                    <a:gd name="T5" fmla="*/ 60 h 188"/>
                    <a:gd name="T6" fmla="*/ 63 w 80"/>
                    <a:gd name="T7" fmla="*/ 117 h 188"/>
                    <a:gd name="T8" fmla="*/ 0 w 80"/>
                    <a:gd name="T9" fmla="*/ 117 h 188"/>
                    <a:gd name="T10" fmla="*/ 0 w 80"/>
                    <a:gd name="T11" fmla="*/ 0 h 188"/>
                    <a:gd name="T12" fmla="*/ 0 60000 65536"/>
                    <a:gd name="T13" fmla="*/ 0 60000 65536"/>
                    <a:gd name="T14" fmla="*/ 0 60000 65536"/>
                    <a:gd name="T15" fmla="*/ 0 60000 65536"/>
                    <a:gd name="T16" fmla="*/ 0 60000 65536"/>
                    <a:gd name="T17" fmla="*/ 0 60000 65536"/>
                    <a:gd name="T18" fmla="*/ 0 w 80"/>
                    <a:gd name="T19" fmla="*/ 0 h 188"/>
                    <a:gd name="T20" fmla="*/ 80 w 80"/>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80" h="188">
                      <a:moveTo>
                        <a:pt x="0" y="0"/>
                      </a:moveTo>
                      <a:lnTo>
                        <a:pt x="64" y="0"/>
                      </a:lnTo>
                      <a:lnTo>
                        <a:pt x="80" y="96"/>
                      </a:lnTo>
                      <a:lnTo>
                        <a:pt x="56" y="188"/>
                      </a:lnTo>
                      <a:lnTo>
                        <a:pt x="0" y="188"/>
                      </a:lnTo>
                      <a:lnTo>
                        <a:pt x="0" y="0"/>
                      </a:lnTo>
                      <a:close/>
                    </a:path>
                  </a:pathLst>
                </a:custGeom>
                <a:solidFill>
                  <a:srgbClr val="B2B2B2"/>
                </a:solidFill>
                <a:ln w="9525">
                  <a:noFill/>
                  <a:round/>
                  <a:headEnd/>
                  <a:tailEnd/>
                </a:ln>
              </p:spPr>
              <p:txBody>
                <a:bodyPr/>
                <a:lstStyle/>
                <a:p>
                  <a:endParaRPr lang="en-US"/>
                </a:p>
              </p:txBody>
            </p:sp>
            <p:sp>
              <p:nvSpPr>
                <p:cNvPr id="214" name="Oval 2599"/>
                <p:cNvSpPr>
                  <a:spLocks noChangeArrowheads="1"/>
                </p:cNvSpPr>
                <p:nvPr/>
              </p:nvSpPr>
              <p:spPr bwMode="auto">
                <a:xfrm rot="180767" flipH="1">
                  <a:off x="2265" y="1708"/>
                  <a:ext cx="131" cy="147"/>
                </a:xfrm>
                <a:prstGeom prst="ellipse">
                  <a:avLst/>
                </a:prstGeom>
                <a:solidFill>
                  <a:srgbClr val="DDDDDD"/>
                </a:solidFill>
                <a:ln w="9525">
                  <a:noFill/>
                  <a:round/>
                  <a:headEnd/>
                  <a:tailEnd/>
                </a:ln>
              </p:spPr>
              <p:txBody>
                <a:bodyPr wrap="none" anchor="ctr"/>
                <a:lstStyle/>
                <a:p>
                  <a:endParaRPr lang="fa-IR"/>
                </a:p>
              </p:txBody>
            </p:sp>
            <p:sp>
              <p:nvSpPr>
                <p:cNvPr id="215" name="Freeform 2600"/>
                <p:cNvSpPr>
                  <a:spLocks/>
                </p:cNvSpPr>
                <p:nvPr/>
              </p:nvSpPr>
              <p:spPr bwMode="auto">
                <a:xfrm>
                  <a:off x="876" y="1282"/>
                  <a:ext cx="27" cy="569"/>
                </a:xfrm>
                <a:custGeom>
                  <a:avLst/>
                  <a:gdLst>
                    <a:gd name="T0" fmla="*/ 29 w 25"/>
                    <a:gd name="T1" fmla="*/ 0 h 561"/>
                    <a:gd name="T2" fmla="*/ 15 w 25"/>
                    <a:gd name="T3" fmla="*/ 98 h 561"/>
                    <a:gd name="T4" fmla="*/ 0 w 25"/>
                    <a:gd name="T5" fmla="*/ 252 h 561"/>
                    <a:gd name="T6" fmla="*/ 0 w 25"/>
                    <a:gd name="T7" fmla="*/ 470 h 561"/>
                    <a:gd name="T8" fmla="*/ 12 w 25"/>
                    <a:gd name="T9" fmla="*/ 577 h 561"/>
                    <a:gd name="T10" fmla="*/ 0 60000 65536"/>
                    <a:gd name="T11" fmla="*/ 0 60000 65536"/>
                    <a:gd name="T12" fmla="*/ 0 60000 65536"/>
                    <a:gd name="T13" fmla="*/ 0 60000 65536"/>
                    <a:gd name="T14" fmla="*/ 0 60000 65536"/>
                    <a:gd name="T15" fmla="*/ 0 w 25"/>
                    <a:gd name="T16" fmla="*/ 0 h 561"/>
                    <a:gd name="T17" fmla="*/ 25 w 25"/>
                    <a:gd name="T18" fmla="*/ 561 h 561"/>
                  </a:gdLst>
                  <a:ahLst/>
                  <a:cxnLst>
                    <a:cxn ang="T10">
                      <a:pos x="T0" y="T1"/>
                    </a:cxn>
                    <a:cxn ang="T11">
                      <a:pos x="T2" y="T3"/>
                    </a:cxn>
                    <a:cxn ang="T12">
                      <a:pos x="T4" y="T5"/>
                    </a:cxn>
                    <a:cxn ang="T13">
                      <a:pos x="T6" y="T7"/>
                    </a:cxn>
                    <a:cxn ang="T14">
                      <a:pos x="T8" y="T9"/>
                    </a:cxn>
                  </a:cxnLst>
                  <a:rect l="T15" t="T16" r="T17" b="T18"/>
                  <a:pathLst>
                    <a:path w="25" h="561">
                      <a:moveTo>
                        <a:pt x="25" y="0"/>
                      </a:moveTo>
                      <a:lnTo>
                        <a:pt x="13" y="96"/>
                      </a:lnTo>
                      <a:lnTo>
                        <a:pt x="0" y="245"/>
                      </a:lnTo>
                      <a:lnTo>
                        <a:pt x="0" y="456"/>
                      </a:lnTo>
                      <a:lnTo>
                        <a:pt x="10" y="561"/>
                      </a:lnTo>
                    </a:path>
                  </a:pathLst>
                </a:custGeom>
                <a:noFill/>
                <a:ln w="9525">
                  <a:solidFill>
                    <a:srgbClr val="B2B2B2"/>
                  </a:solidFill>
                  <a:round/>
                  <a:headEnd/>
                  <a:tailEnd/>
                </a:ln>
              </p:spPr>
              <p:txBody>
                <a:bodyPr/>
                <a:lstStyle/>
                <a:p>
                  <a:endParaRPr lang="en-US"/>
                </a:p>
              </p:txBody>
            </p:sp>
            <p:sp>
              <p:nvSpPr>
                <p:cNvPr id="216" name="Line 2601"/>
                <p:cNvSpPr>
                  <a:spLocks noChangeShapeType="1"/>
                </p:cNvSpPr>
                <p:nvPr/>
              </p:nvSpPr>
              <p:spPr bwMode="auto">
                <a:xfrm>
                  <a:off x="3622" y="1301"/>
                  <a:ext cx="0" cy="1956"/>
                </a:xfrm>
                <a:prstGeom prst="line">
                  <a:avLst/>
                </a:prstGeom>
                <a:noFill/>
                <a:ln w="9525">
                  <a:solidFill>
                    <a:srgbClr val="B2B2B2"/>
                  </a:solidFill>
                  <a:round/>
                  <a:headEnd/>
                  <a:tailEnd/>
                </a:ln>
              </p:spPr>
              <p:txBody>
                <a:bodyPr/>
                <a:lstStyle/>
                <a:p>
                  <a:endParaRPr lang="en-US"/>
                </a:p>
              </p:txBody>
            </p:sp>
            <p:sp>
              <p:nvSpPr>
                <p:cNvPr id="217" name="Line 2602"/>
                <p:cNvSpPr>
                  <a:spLocks noChangeShapeType="1"/>
                </p:cNvSpPr>
                <p:nvPr/>
              </p:nvSpPr>
              <p:spPr bwMode="auto">
                <a:xfrm>
                  <a:off x="3882" y="3313"/>
                  <a:ext cx="0" cy="171"/>
                </a:xfrm>
                <a:prstGeom prst="line">
                  <a:avLst/>
                </a:prstGeom>
                <a:noFill/>
                <a:ln w="9525">
                  <a:solidFill>
                    <a:srgbClr val="B2B2B2"/>
                  </a:solidFill>
                  <a:round/>
                  <a:headEnd/>
                  <a:tailEnd/>
                </a:ln>
              </p:spPr>
              <p:txBody>
                <a:bodyPr/>
                <a:lstStyle/>
                <a:p>
                  <a:endParaRPr lang="en-US"/>
                </a:p>
              </p:txBody>
            </p:sp>
            <p:sp>
              <p:nvSpPr>
                <p:cNvPr id="218" name="Oval 2603"/>
                <p:cNvSpPr>
                  <a:spLocks noChangeArrowheads="1"/>
                </p:cNvSpPr>
                <p:nvPr/>
              </p:nvSpPr>
              <p:spPr bwMode="auto">
                <a:xfrm>
                  <a:off x="3644" y="1371"/>
                  <a:ext cx="60" cy="114"/>
                </a:xfrm>
                <a:prstGeom prst="ellipse">
                  <a:avLst/>
                </a:prstGeom>
                <a:solidFill>
                  <a:srgbClr val="000000"/>
                </a:solidFill>
                <a:ln w="9525">
                  <a:solidFill>
                    <a:srgbClr val="B2B2B2"/>
                  </a:solidFill>
                  <a:round/>
                  <a:headEnd/>
                  <a:tailEnd/>
                </a:ln>
              </p:spPr>
              <p:txBody>
                <a:bodyPr wrap="none" anchor="ctr"/>
                <a:lstStyle/>
                <a:p>
                  <a:endParaRPr lang="fa-IR"/>
                </a:p>
              </p:txBody>
            </p:sp>
            <p:sp>
              <p:nvSpPr>
                <p:cNvPr id="219" name="Oval 2604"/>
                <p:cNvSpPr>
                  <a:spLocks noChangeArrowheads="1"/>
                </p:cNvSpPr>
                <p:nvPr/>
              </p:nvSpPr>
              <p:spPr bwMode="auto">
                <a:xfrm>
                  <a:off x="3618" y="1371"/>
                  <a:ext cx="60" cy="114"/>
                </a:xfrm>
                <a:prstGeom prst="ellipse">
                  <a:avLst/>
                </a:prstGeom>
                <a:solidFill>
                  <a:srgbClr val="000000"/>
                </a:solidFill>
                <a:ln w="9525">
                  <a:solidFill>
                    <a:srgbClr val="000000"/>
                  </a:solidFill>
                  <a:round/>
                  <a:headEnd/>
                  <a:tailEnd/>
                </a:ln>
              </p:spPr>
              <p:txBody>
                <a:bodyPr wrap="none" anchor="ctr"/>
                <a:lstStyle/>
                <a:p>
                  <a:endParaRPr lang="fa-IR"/>
                </a:p>
              </p:txBody>
            </p:sp>
            <p:sp>
              <p:nvSpPr>
                <p:cNvPr id="220" name="Oval 2605"/>
                <p:cNvSpPr>
                  <a:spLocks noChangeArrowheads="1"/>
                </p:cNvSpPr>
                <p:nvPr/>
              </p:nvSpPr>
              <p:spPr bwMode="auto">
                <a:xfrm>
                  <a:off x="2775" y="2582"/>
                  <a:ext cx="89" cy="44"/>
                </a:xfrm>
                <a:prstGeom prst="ellipse">
                  <a:avLst/>
                </a:prstGeom>
                <a:gradFill rotWithShape="1">
                  <a:gsLst>
                    <a:gs pos="0">
                      <a:srgbClr val="DDDDDD"/>
                    </a:gs>
                    <a:gs pos="100000">
                      <a:srgbClr val="666666"/>
                    </a:gs>
                  </a:gsLst>
                  <a:lin ang="0" scaled="1"/>
                </a:gradFill>
                <a:ln w="9525">
                  <a:noFill/>
                  <a:round/>
                  <a:headEnd/>
                  <a:tailEnd/>
                </a:ln>
              </p:spPr>
              <p:txBody>
                <a:bodyPr wrap="none" anchor="ctr"/>
                <a:lstStyle/>
                <a:p>
                  <a:endParaRPr lang="fa-IR"/>
                </a:p>
              </p:txBody>
            </p:sp>
            <p:sp>
              <p:nvSpPr>
                <p:cNvPr id="221" name="Freeform 2606"/>
                <p:cNvSpPr>
                  <a:spLocks/>
                </p:cNvSpPr>
                <p:nvPr/>
              </p:nvSpPr>
              <p:spPr bwMode="auto">
                <a:xfrm>
                  <a:off x="2693" y="2590"/>
                  <a:ext cx="231" cy="80"/>
                </a:xfrm>
                <a:custGeom>
                  <a:avLst/>
                  <a:gdLst>
                    <a:gd name="T0" fmla="*/ 188 w 284"/>
                    <a:gd name="T1" fmla="*/ 43 h 104"/>
                    <a:gd name="T2" fmla="*/ 137 w 284"/>
                    <a:gd name="T3" fmla="*/ 45 h 104"/>
                    <a:gd name="T4" fmla="*/ 66 w 284"/>
                    <a:gd name="T5" fmla="*/ 57 h 104"/>
                    <a:gd name="T6" fmla="*/ 2 w 284"/>
                    <a:gd name="T7" fmla="*/ 62 h 104"/>
                    <a:gd name="T8" fmla="*/ 0 w 284"/>
                    <a:gd name="T9" fmla="*/ 0 h 104"/>
                    <a:gd name="T10" fmla="*/ 63 w 284"/>
                    <a:gd name="T11" fmla="*/ 10 h 104"/>
                    <a:gd name="T12" fmla="*/ 188 w 284"/>
                    <a:gd name="T13" fmla="*/ 14 h 104"/>
                    <a:gd name="T14" fmla="*/ 0 60000 65536"/>
                    <a:gd name="T15" fmla="*/ 0 60000 65536"/>
                    <a:gd name="T16" fmla="*/ 0 60000 65536"/>
                    <a:gd name="T17" fmla="*/ 0 60000 65536"/>
                    <a:gd name="T18" fmla="*/ 0 60000 65536"/>
                    <a:gd name="T19" fmla="*/ 0 60000 65536"/>
                    <a:gd name="T20" fmla="*/ 0 60000 65536"/>
                    <a:gd name="T21" fmla="*/ 0 w 284"/>
                    <a:gd name="T22" fmla="*/ 0 h 104"/>
                    <a:gd name="T23" fmla="*/ 284 w 284"/>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4" h="104">
                      <a:moveTo>
                        <a:pt x="284" y="73"/>
                      </a:moveTo>
                      <a:lnTo>
                        <a:pt x="208" y="77"/>
                      </a:lnTo>
                      <a:lnTo>
                        <a:pt x="100" y="96"/>
                      </a:lnTo>
                      <a:lnTo>
                        <a:pt x="4" y="104"/>
                      </a:lnTo>
                      <a:lnTo>
                        <a:pt x="0" y="0"/>
                      </a:lnTo>
                      <a:lnTo>
                        <a:pt x="96" y="17"/>
                      </a:lnTo>
                      <a:lnTo>
                        <a:pt x="284" y="24"/>
                      </a:lnTo>
                    </a:path>
                  </a:pathLst>
                </a:custGeom>
                <a:solidFill>
                  <a:srgbClr val="000000"/>
                </a:solidFill>
                <a:ln w="9525">
                  <a:solidFill>
                    <a:srgbClr val="000000"/>
                  </a:solidFill>
                  <a:round/>
                  <a:headEnd/>
                  <a:tailEnd/>
                </a:ln>
              </p:spPr>
              <p:txBody>
                <a:bodyPr/>
                <a:lstStyle/>
                <a:p>
                  <a:endParaRPr lang="en-US"/>
                </a:p>
              </p:txBody>
            </p:sp>
            <p:sp>
              <p:nvSpPr>
                <p:cNvPr id="222" name="Freeform 2607"/>
                <p:cNvSpPr>
                  <a:spLocks/>
                </p:cNvSpPr>
                <p:nvPr/>
              </p:nvSpPr>
              <p:spPr bwMode="auto">
                <a:xfrm>
                  <a:off x="2703" y="1382"/>
                  <a:ext cx="230" cy="81"/>
                </a:xfrm>
                <a:custGeom>
                  <a:avLst/>
                  <a:gdLst>
                    <a:gd name="T0" fmla="*/ 186 w 284"/>
                    <a:gd name="T1" fmla="*/ 44 h 104"/>
                    <a:gd name="T2" fmla="*/ 136 w 284"/>
                    <a:gd name="T3" fmla="*/ 47 h 104"/>
                    <a:gd name="T4" fmla="*/ 66 w 284"/>
                    <a:gd name="T5" fmla="*/ 58 h 104"/>
                    <a:gd name="T6" fmla="*/ 2 w 284"/>
                    <a:gd name="T7" fmla="*/ 63 h 104"/>
                    <a:gd name="T8" fmla="*/ 0 w 284"/>
                    <a:gd name="T9" fmla="*/ 0 h 104"/>
                    <a:gd name="T10" fmla="*/ 63 w 284"/>
                    <a:gd name="T11" fmla="*/ 10 h 104"/>
                    <a:gd name="T12" fmla="*/ 186 w 284"/>
                    <a:gd name="T13" fmla="*/ 15 h 104"/>
                    <a:gd name="T14" fmla="*/ 0 60000 65536"/>
                    <a:gd name="T15" fmla="*/ 0 60000 65536"/>
                    <a:gd name="T16" fmla="*/ 0 60000 65536"/>
                    <a:gd name="T17" fmla="*/ 0 60000 65536"/>
                    <a:gd name="T18" fmla="*/ 0 60000 65536"/>
                    <a:gd name="T19" fmla="*/ 0 60000 65536"/>
                    <a:gd name="T20" fmla="*/ 0 60000 65536"/>
                    <a:gd name="T21" fmla="*/ 0 w 284"/>
                    <a:gd name="T22" fmla="*/ 0 h 104"/>
                    <a:gd name="T23" fmla="*/ 284 w 284"/>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4" h="104">
                      <a:moveTo>
                        <a:pt x="284" y="73"/>
                      </a:moveTo>
                      <a:lnTo>
                        <a:pt x="208" y="77"/>
                      </a:lnTo>
                      <a:lnTo>
                        <a:pt x="100" y="96"/>
                      </a:lnTo>
                      <a:lnTo>
                        <a:pt x="4" y="104"/>
                      </a:lnTo>
                      <a:lnTo>
                        <a:pt x="0" y="0"/>
                      </a:lnTo>
                      <a:lnTo>
                        <a:pt x="96" y="17"/>
                      </a:lnTo>
                      <a:lnTo>
                        <a:pt x="284" y="24"/>
                      </a:lnTo>
                    </a:path>
                  </a:pathLst>
                </a:custGeom>
                <a:solidFill>
                  <a:srgbClr val="000000"/>
                </a:solidFill>
                <a:ln w="9525">
                  <a:solidFill>
                    <a:srgbClr val="000000"/>
                  </a:solidFill>
                  <a:round/>
                  <a:headEnd/>
                  <a:tailEnd/>
                </a:ln>
              </p:spPr>
              <p:txBody>
                <a:bodyPr/>
                <a:lstStyle/>
                <a:p>
                  <a:endParaRPr lang="en-US"/>
                </a:p>
              </p:txBody>
            </p:sp>
            <p:sp>
              <p:nvSpPr>
                <p:cNvPr id="223" name="Line 2608"/>
                <p:cNvSpPr>
                  <a:spLocks noChangeShapeType="1"/>
                </p:cNvSpPr>
                <p:nvPr/>
              </p:nvSpPr>
              <p:spPr bwMode="auto">
                <a:xfrm>
                  <a:off x="2259" y="2431"/>
                  <a:ext cx="1355" cy="273"/>
                </a:xfrm>
                <a:prstGeom prst="line">
                  <a:avLst/>
                </a:prstGeom>
                <a:noFill/>
                <a:ln w="9525">
                  <a:solidFill>
                    <a:srgbClr val="B2B2B2"/>
                  </a:solidFill>
                  <a:round/>
                  <a:headEnd/>
                  <a:tailEnd/>
                </a:ln>
              </p:spPr>
              <p:txBody>
                <a:bodyPr/>
                <a:lstStyle/>
                <a:p>
                  <a:endParaRPr lang="en-US"/>
                </a:p>
              </p:txBody>
            </p:sp>
            <p:sp>
              <p:nvSpPr>
                <p:cNvPr id="224" name="Line 2609"/>
                <p:cNvSpPr>
                  <a:spLocks noChangeShapeType="1"/>
                </p:cNvSpPr>
                <p:nvPr/>
              </p:nvSpPr>
              <p:spPr bwMode="auto">
                <a:xfrm>
                  <a:off x="2252" y="2625"/>
                  <a:ext cx="1355" cy="322"/>
                </a:xfrm>
                <a:prstGeom prst="line">
                  <a:avLst/>
                </a:prstGeom>
                <a:noFill/>
                <a:ln w="9525">
                  <a:solidFill>
                    <a:srgbClr val="000000"/>
                  </a:solidFill>
                  <a:round/>
                  <a:headEnd/>
                  <a:tailEnd/>
                </a:ln>
              </p:spPr>
              <p:txBody>
                <a:bodyPr/>
                <a:lstStyle/>
                <a:p>
                  <a:endParaRPr lang="en-US"/>
                </a:p>
              </p:txBody>
            </p:sp>
            <p:sp>
              <p:nvSpPr>
                <p:cNvPr id="225" name="Line 2610"/>
                <p:cNvSpPr>
                  <a:spLocks noChangeShapeType="1"/>
                </p:cNvSpPr>
                <p:nvPr/>
              </p:nvSpPr>
              <p:spPr bwMode="auto">
                <a:xfrm>
                  <a:off x="2245" y="2474"/>
                  <a:ext cx="1369" cy="287"/>
                </a:xfrm>
                <a:prstGeom prst="line">
                  <a:avLst/>
                </a:prstGeom>
                <a:noFill/>
                <a:ln w="19050">
                  <a:solidFill>
                    <a:srgbClr val="B2B2B2"/>
                  </a:solidFill>
                  <a:round/>
                  <a:headEnd/>
                  <a:tailEnd/>
                </a:ln>
              </p:spPr>
              <p:txBody>
                <a:bodyPr/>
                <a:lstStyle/>
                <a:p>
                  <a:endParaRPr lang="en-US"/>
                </a:p>
              </p:txBody>
            </p:sp>
            <p:sp>
              <p:nvSpPr>
                <p:cNvPr id="226" name="Line 2611"/>
                <p:cNvSpPr>
                  <a:spLocks noChangeShapeType="1"/>
                </p:cNvSpPr>
                <p:nvPr/>
              </p:nvSpPr>
              <p:spPr bwMode="auto">
                <a:xfrm>
                  <a:off x="2236" y="2273"/>
                  <a:ext cx="1363" cy="235"/>
                </a:xfrm>
                <a:prstGeom prst="line">
                  <a:avLst/>
                </a:prstGeom>
                <a:noFill/>
                <a:ln w="9525">
                  <a:solidFill>
                    <a:srgbClr val="B2B2B2"/>
                  </a:solidFill>
                  <a:round/>
                  <a:headEnd/>
                  <a:tailEnd/>
                </a:ln>
              </p:spPr>
              <p:txBody>
                <a:bodyPr/>
                <a:lstStyle/>
                <a:p>
                  <a:endParaRPr lang="en-US"/>
                </a:p>
              </p:txBody>
            </p:sp>
            <p:sp>
              <p:nvSpPr>
                <p:cNvPr id="227" name="Line 2612"/>
                <p:cNvSpPr>
                  <a:spLocks noChangeShapeType="1"/>
                </p:cNvSpPr>
                <p:nvPr/>
              </p:nvSpPr>
              <p:spPr bwMode="auto">
                <a:xfrm>
                  <a:off x="2251" y="1931"/>
                  <a:ext cx="1363" cy="113"/>
                </a:xfrm>
                <a:prstGeom prst="line">
                  <a:avLst/>
                </a:prstGeom>
                <a:noFill/>
                <a:ln w="12700">
                  <a:solidFill>
                    <a:srgbClr val="B2B2B2"/>
                  </a:solidFill>
                  <a:round/>
                  <a:headEnd/>
                  <a:tailEnd/>
                </a:ln>
              </p:spPr>
              <p:txBody>
                <a:bodyPr/>
                <a:lstStyle/>
                <a:p>
                  <a:endParaRPr lang="en-US"/>
                </a:p>
              </p:txBody>
            </p:sp>
            <p:grpSp>
              <p:nvGrpSpPr>
                <p:cNvPr id="32" name="Group 2613"/>
                <p:cNvGrpSpPr>
                  <a:grpSpLocks/>
                </p:cNvGrpSpPr>
                <p:nvPr/>
              </p:nvGrpSpPr>
              <p:grpSpPr bwMode="auto">
                <a:xfrm>
                  <a:off x="2749" y="967"/>
                  <a:ext cx="135" cy="1974"/>
                  <a:chOff x="3802" y="199"/>
                  <a:chExt cx="166" cy="2524"/>
                </a:xfrm>
              </p:grpSpPr>
              <p:sp>
                <p:nvSpPr>
                  <p:cNvPr id="475" name="AutoShape 2614"/>
                  <p:cNvSpPr>
                    <a:spLocks noChangeArrowheads="1"/>
                  </p:cNvSpPr>
                  <p:nvPr/>
                </p:nvSpPr>
                <p:spPr bwMode="auto">
                  <a:xfrm flipV="1">
                    <a:off x="3803" y="199"/>
                    <a:ext cx="165" cy="211"/>
                  </a:xfrm>
                  <a:prstGeom prst="can">
                    <a:avLst>
                      <a:gd name="adj" fmla="val 31970"/>
                    </a:avLst>
                  </a:prstGeom>
                  <a:gradFill rotWithShape="1">
                    <a:gsLst>
                      <a:gs pos="0">
                        <a:srgbClr val="FF0000"/>
                      </a:gs>
                      <a:gs pos="100000">
                        <a:srgbClr val="760000"/>
                      </a:gs>
                    </a:gsLst>
                    <a:lin ang="0" scaled="1"/>
                  </a:gradFill>
                  <a:ln w="9525">
                    <a:noFill/>
                    <a:round/>
                    <a:headEnd/>
                    <a:tailEnd/>
                  </a:ln>
                </p:spPr>
                <p:txBody>
                  <a:bodyPr wrap="none" anchor="ctr"/>
                  <a:lstStyle/>
                  <a:p>
                    <a:endParaRPr lang="fa-IR"/>
                  </a:p>
                </p:txBody>
              </p:sp>
              <p:sp>
                <p:nvSpPr>
                  <p:cNvPr id="476" name="AutoShape 2615"/>
                  <p:cNvSpPr>
                    <a:spLocks noChangeArrowheads="1"/>
                  </p:cNvSpPr>
                  <p:nvPr/>
                </p:nvSpPr>
                <p:spPr bwMode="auto">
                  <a:xfrm>
                    <a:off x="3802" y="2512"/>
                    <a:ext cx="165" cy="211"/>
                  </a:xfrm>
                  <a:prstGeom prst="can">
                    <a:avLst>
                      <a:gd name="adj" fmla="val 31970"/>
                    </a:avLst>
                  </a:prstGeom>
                  <a:gradFill rotWithShape="1">
                    <a:gsLst>
                      <a:gs pos="0">
                        <a:srgbClr val="FF0000"/>
                      </a:gs>
                      <a:gs pos="100000">
                        <a:srgbClr val="760000"/>
                      </a:gs>
                    </a:gsLst>
                    <a:lin ang="0" scaled="1"/>
                  </a:gradFill>
                  <a:ln w="9525">
                    <a:noFill/>
                    <a:round/>
                    <a:headEnd/>
                    <a:tailEnd/>
                  </a:ln>
                </p:spPr>
                <p:txBody>
                  <a:bodyPr wrap="none" anchor="ctr"/>
                  <a:lstStyle/>
                  <a:p>
                    <a:endParaRPr lang="fa-IR"/>
                  </a:p>
                </p:txBody>
              </p:sp>
              <p:sp>
                <p:nvSpPr>
                  <p:cNvPr id="477" name="AutoShape 2616"/>
                  <p:cNvSpPr>
                    <a:spLocks noChangeArrowheads="1"/>
                  </p:cNvSpPr>
                  <p:nvPr/>
                </p:nvSpPr>
                <p:spPr bwMode="auto">
                  <a:xfrm flipV="1">
                    <a:off x="3828" y="396"/>
                    <a:ext cx="116" cy="2144"/>
                  </a:xfrm>
                  <a:prstGeom prst="can">
                    <a:avLst>
                      <a:gd name="adj" fmla="val 5990"/>
                    </a:avLst>
                  </a:prstGeom>
                  <a:gradFill rotWithShape="1">
                    <a:gsLst>
                      <a:gs pos="0">
                        <a:srgbClr val="DDDDDD"/>
                      </a:gs>
                      <a:gs pos="100000">
                        <a:srgbClr val="666666"/>
                      </a:gs>
                    </a:gsLst>
                    <a:lin ang="0" scaled="1"/>
                  </a:gradFill>
                  <a:ln w="9525">
                    <a:noFill/>
                    <a:round/>
                    <a:headEnd/>
                    <a:tailEnd/>
                  </a:ln>
                </p:spPr>
                <p:txBody>
                  <a:bodyPr wrap="none" anchor="ctr"/>
                  <a:lstStyle/>
                  <a:p>
                    <a:endParaRPr lang="fa-IR"/>
                  </a:p>
                </p:txBody>
              </p:sp>
            </p:grpSp>
            <p:sp>
              <p:nvSpPr>
                <p:cNvPr id="229" name="Freeform 2617"/>
                <p:cNvSpPr>
                  <a:spLocks/>
                </p:cNvSpPr>
                <p:nvPr/>
              </p:nvSpPr>
              <p:spPr bwMode="auto">
                <a:xfrm>
                  <a:off x="2851" y="1384"/>
                  <a:ext cx="136" cy="152"/>
                </a:xfrm>
                <a:custGeom>
                  <a:avLst/>
                  <a:gdLst>
                    <a:gd name="T0" fmla="*/ 57 w 168"/>
                    <a:gd name="T1" fmla="*/ 10 h 194"/>
                    <a:gd name="T2" fmla="*/ 0 w 168"/>
                    <a:gd name="T3" fmla="*/ 0 h 194"/>
                    <a:gd name="T4" fmla="*/ 5 w 168"/>
                    <a:gd name="T5" fmla="*/ 113 h 194"/>
                    <a:gd name="T6" fmla="*/ 74 w 168"/>
                    <a:gd name="T7" fmla="*/ 119 h 194"/>
                    <a:gd name="T8" fmla="*/ 110 w 168"/>
                    <a:gd name="T9" fmla="*/ 70 h 194"/>
                    <a:gd name="T10" fmla="*/ 57 w 168"/>
                    <a:gd name="T11" fmla="*/ 10 h 194"/>
                    <a:gd name="T12" fmla="*/ 0 60000 65536"/>
                    <a:gd name="T13" fmla="*/ 0 60000 65536"/>
                    <a:gd name="T14" fmla="*/ 0 60000 65536"/>
                    <a:gd name="T15" fmla="*/ 0 60000 65536"/>
                    <a:gd name="T16" fmla="*/ 0 60000 65536"/>
                    <a:gd name="T17" fmla="*/ 0 60000 65536"/>
                    <a:gd name="T18" fmla="*/ 0 w 168"/>
                    <a:gd name="T19" fmla="*/ 0 h 194"/>
                    <a:gd name="T20" fmla="*/ 168 w 168"/>
                    <a:gd name="T21" fmla="*/ 194 h 194"/>
                  </a:gdLst>
                  <a:ahLst/>
                  <a:cxnLst>
                    <a:cxn ang="T12">
                      <a:pos x="T0" y="T1"/>
                    </a:cxn>
                    <a:cxn ang="T13">
                      <a:pos x="T2" y="T3"/>
                    </a:cxn>
                    <a:cxn ang="T14">
                      <a:pos x="T4" y="T5"/>
                    </a:cxn>
                    <a:cxn ang="T15">
                      <a:pos x="T6" y="T7"/>
                    </a:cxn>
                    <a:cxn ang="T16">
                      <a:pos x="T8" y="T9"/>
                    </a:cxn>
                    <a:cxn ang="T17">
                      <a:pos x="T10" y="T11"/>
                    </a:cxn>
                  </a:cxnLst>
                  <a:rect l="T18" t="T19" r="T20" b="T21"/>
                  <a:pathLst>
                    <a:path w="168" h="194">
                      <a:moveTo>
                        <a:pt x="88" y="16"/>
                      </a:moveTo>
                      <a:lnTo>
                        <a:pt x="0" y="0"/>
                      </a:lnTo>
                      <a:lnTo>
                        <a:pt x="8" y="184"/>
                      </a:lnTo>
                      <a:lnTo>
                        <a:pt x="113" y="194"/>
                      </a:lnTo>
                      <a:lnTo>
                        <a:pt x="168" y="113"/>
                      </a:lnTo>
                      <a:lnTo>
                        <a:pt x="88" y="16"/>
                      </a:lnTo>
                      <a:close/>
                    </a:path>
                  </a:pathLst>
                </a:custGeom>
                <a:solidFill>
                  <a:srgbClr val="000000"/>
                </a:solidFill>
                <a:ln w="9525">
                  <a:solidFill>
                    <a:srgbClr val="000000"/>
                  </a:solidFill>
                  <a:round/>
                  <a:headEnd/>
                  <a:tailEnd/>
                </a:ln>
              </p:spPr>
              <p:txBody>
                <a:bodyPr/>
                <a:lstStyle/>
                <a:p>
                  <a:endParaRPr lang="en-US"/>
                </a:p>
              </p:txBody>
            </p:sp>
            <p:sp>
              <p:nvSpPr>
                <p:cNvPr id="230" name="Freeform 2618"/>
                <p:cNvSpPr>
                  <a:spLocks/>
                </p:cNvSpPr>
                <p:nvPr/>
              </p:nvSpPr>
              <p:spPr bwMode="auto">
                <a:xfrm>
                  <a:off x="2936" y="1397"/>
                  <a:ext cx="103" cy="139"/>
                </a:xfrm>
                <a:custGeom>
                  <a:avLst/>
                  <a:gdLst>
                    <a:gd name="T0" fmla="*/ 83 w 128"/>
                    <a:gd name="T1" fmla="*/ 9 h 202"/>
                    <a:gd name="T2" fmla="*/ 83 w 128"/>
                    <a:gd name="T3" fmla="*/ 87 h 202"/>
                    <a:gd name="T4" fmla="*/ 0 w 128"/>
                    <a:gd name="T5" fmla="*/ 96 h 202"/>
                    <a:gd name="T6" fmla="*/ 0 w 128"/>
                    <a:gd name="T7" fmla="*/ 0 h 202"/>
                    <a:gd name="T8" fmla="*/ 83 w 128"/>
                    <a:gd name="T9" fmla="*/ 9 h 202"/>
                    <a:gd name="T10" fmla="*/ 0 60000 65536"/>
                    <a:gd name="T11" fmla="*/ 0 60000 65536"/>
                    <a:gd name="T12" fmla="*/ 0 60000 65536"/>
                    <a:gd name="T13" fmla="*/ 0 60000 65536"/>
                    <a:gd name="T14" fmla="*/ 0 60000 65536"/>
                    <a:gd name="T15" fmla="*/ 0 w 128"/>
                    <a:gd name="T16" fmla="*/ 0 h 202"/>
                    <a:gd name="T17" fmla="*/ 128 w 128"/>
                    <a:gd name="T18" fmla="*/ 202 h 202"/>
                  </a:gdLst>
                  <a:ahLst/>
                  <a:cxnLst>
                    <a:cxn ang="T10">
                      <a:pos x="T0" y="T1"/>
                    </a:cxn>
                    <a:cxn ang="T11">
                      <a:pos x="T2" y="T3"/>
                    </a:cxn>
                    <a:cxn ang="T12">
                      <a:pos x="T4" y="T5"/>
                    </a:cxn>
                    <a:cxn ang="T13">
                      <a:pos x="T6" y="T7"/>
                    </a:cxn>
                    <a:cxn ang="T14">
                      <a:pos x="T8" y="T9"/>
                    </a:cxn>
                  </a:cxnLst>
                  <a:rect l="T15" t="T16" r="T17" b="T18"/>
                  <a:pathLst>
                    <a:path w="128" h="202">
                      <a:moveTo>
                        <a:pt x="128" y="19"/>
                      </a:moveTo>
                      <a:lnTo>
                        <a:pt x="128" y="183"/>
                      </a:lnTo>
                      <a:lnTo>
                        <a:pt x="0" y="202"/>
                      </a:lnTo>
                      <a:lnTo>
                        <a:pt x="0" y="0"/>
                      </a:lnTo>
                      <a:lnTo>
                        <a:pt x="128" y="19"/>
                      </a:lnTo>
                      <a:close/>
                    </a:path>
                  </a:pathLst>
                </a:custGeom>
                <a:solidFill>
                  <a:srgbClr val="000000"/>
                </a:solidFill>
                <a:ln w="9525">
                  <a:solidFill>
                    <a:srgbClr val="000000"/>
                  </a:solidFill>
                  <a:round/>
                  <a:headEnd/>
                  <a:tailEnd/>
                </a:ln>
              </p:spPr>
              <p:txBody>
                <a:bodyPr/>
                <a:lstStyle/>
                <a:p>
                  <a:endParaRPr lang="en-US"/>
                </a:p>
              </p:txBody>
            </p:sp>
            <p:sp>
              <p:nvSpPr>
                <p:cNvPr id="231" name="Freeform 2619"/>
                <p:cNvSpPr>
                  <a:spLocks/>
                </p:cNvSpPr>
                <p:nvPr/>
              </p:nvSpPr>
              <p:spPr bwMode="auto">
                <a:xfrm>
                  <a:off x="2803" y="1372"/>
                  <a:ext cx="208" cy="94"/>
                </a:xfrm>
                <a:custGeom>
                  <a:avLst/>
                  <a:gdLst>
                    <a:gd name="T0" fmla="*/ 162 w 256"/>
                    <a:gd name="T1" fmla="*/ 45 h 120"/>
                    <a:gd name="T2" fmla="*/ 117 w 256"/>
                    <a:gd name="T3" fmla="*/ 48 h 120"/>
                    <a:gd name="T4" fmla="*/ 53 w 256"/>
                    <a:gd name="T5" fmla="*/ 74 h 120"/>
                    <a:gd name="T6" fmla="*/ 2 w 256"/>
                    <a:gd name="T7" fmla="*/ 69 h 120"/>
                    <a:gd name="T8" fmla="*/ 0 w 256"/>
                    <a:gd name="T9" fmla="*/ 0 h 120"/>
                    <a:gd name="T10" fmla="*/ 48 w 256"/>
                    <a:gd name="T11" fmla="*/ 2 h 120"/>
                    <a:gd name="T12" fmla="*/ 169 w 256"/>
                    <a:gd name="T13" fmla="*/ 24 h 120"/>
                    <a:gd name="T14" fmla="*/ 0 60000 65536"/>
                    <a:gd name="T15" fmla="*/ 0 60000 65536"/>
                    <a:gd name="T16" fmla="*/ 0 60000 65536"/>
                    <a:gd name="T17" fmla="*/ 0 60000 65536"/>
                    <a:gd name="T18" fmla="*/ 0 60000 65536"/>
                    <a:gd name="T19" fmla="*/ 0 60000 65536"/>
                    <a:gd name="T20" fmla="*/ 0 60000 65536"/>
                    <a:gd name="T21" fmla="*/ 0 w 256"/>
                    <a:gd name="T22" fmla="*/ 0 h 120"/>
                    <a:gd name="T23" fmla="*/ 256 w 256"/>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6" h="120">
                      <a:moveTo>
                        <a:pt x="245" y="74"/>
                      </a:moveTo>
                      <a:lnTo>
                        <a:pt x="177" y="78"/>
                      </a:lnTo>
                      <a:lnTo>
                        <a:pt x="80" y="120"/>
                      </a:lnTo>
                      <a:lnTo>
                        <a:pt x="4" y="112"/>
                      </a:lnTo>
                      <a:lnTo>
                        <a:pt x="0" y="0"/>
                      </a:lnTo>
                      <a:lnTo>
                        <a:pt x="73" y="4"/>
                      </a:lnTo>
                      <a:lnTo>
                        <a:pt x="256" y="39"/>
                      </a:lnTo>
                    </a:path>
                  </a:pathLst>
                </a:custGeom>
                <a:solidFill>
                  <a:srgbClr val="000000"/>
                </a:solidFill>
                <a:ln w="9525">
                  <a:solidFill>
                    <a:srgbClr val="000000"/>
                  </a:solidFill>
                  <a:round/>
                  <a:headEnd/>
                  <a:tailEnd/>
                </a:ln>
              </p:spPr>
              <p:txBody>
                <a:bodyPr/>
                <a:lstStyle/>
                <a:p>
                  <a:endParaRPr lang="en-US"/>
                </a:p>
              </p:txBody>
            </p:sp>
            <p:sp>
              <p:nvSpPr>
                <p:cNvPr id="232" name="Line 2620"/>
                <p:cNvSpPr>
                  <a:spLocks noChangeShapeType="1"/>
                </p:cNvSpPr>
                <p:nvPr/>
              </p:nvSpPr>
              <p:spPr bwMode="auto">
                <a:xfrm>
                  <a:off x="2719" y="1400"/>
                  <a:ext cx="36" cy="6"/>
                </a:xfrm>
                <a:prstGeom prst="line">
                  <a:avLst/>
                </a:prstGeom>
                <a:noFill/>
                <a:ln w="9525">
                  <a:solidFill>
                    <a:srgbClr val="FFFFFF"/>
                  </a:solidFill>
                  <a:round/>
                  <a:headEnd/>
                  <a:tailEnd/>
                </a:ln>
              </p:spPr>
              <p:txBody>
                <a:bodyPr/>
                <a:lstStyle/>
                <a:p>
                  <a:endParaRPr lang="en-US"/>
                </a:p>
              </p:txBody>
            </p:sp>
            <p:sp>
              <p:nvSpPr>
                <p:cNvPr id="233" name="Line 2621"/>
                <p:cNvSpPr>
                  <a:spLocks noChangeShapeType="1"/>
                </p:cNvSpPr>
                <p:nvPr/>
              </p:nvSpPr>
              <p:spPr bwMode="auto">
                <a:xfrm flipV="1">
                  <a:off x="2712" y="1435"/>
                  <a:ext cx="43" cy="6"/>
                </a:xfrm>
                <a:prstGeom prst="line">
                  <a:avLst/>
                </a:prstGeom>
                <a:noFill/>
                <a:ln w="9525">
                  <a:solidFill>
                    <a:srgbClr val="FFFFFF"/>
                  </a:solidFill>
                  <a:round/>
                  <a:headEnd/>
                  <a:tailEnd/>
                </a:ln>
              </p:spPr>
              <p:txBody>
                <a:bodyPr/>
                <a:lstStyle/>
                <a:p>
                  <a:endParaRPr lang="en-US"/>
                </a:p>
              </p:txBody>
            </p:sp>
            <p:sp>
              <p:nvSpPr>
                <p:cNvPr id="234" name="Line 2622"/>
                <p:cNvSpPr>
                  <a:spLocks noChangeShapeType="1"/>
                </p:cNvSpPr>
                <p:nvPr/>
              </p:nvSpPr>
              <p:spPr bwMode="auto">
                <a:xfrm>
                  <a:off x="2838" y="1378"/>
                  <a:ext cx="0" cy="60"/>
                </a:xfrm>
                <a:prstGeom prst="line">
                  <a:avLst/>
                </a:prstGeom>
                <a:noFill/>
                <a:ln w="9525">
                  <a:solidFill>
                    <a:srgbClr val="B2B2B2"/>
                  </a:solidFill>
                  <a:round/>
                  <a:headEnd/>
                  <a:tailEnd/>
                </a:ln>
              </p:spPr>
              <p:txBody>
                <a:bodyPr/>
                <a:lstStyle/>
                <a:p>
                  <a:endParaRPr lang="en-US"/>
                </a:p>
              </p:txBody>
            </p:sp>
            <p:sp>
              <p:nvSpPr>
                <p:cNvPr id="235" name="Line 2623"/>
                <p:cNvSpPr>
                  <a:spLocks noChangeShapeType="1"/>
                </p:cNvSpPr>
                <p:nvPr/>
              </p:nvSpPr>
              <p:spPr bwMode="auto">
                <a:xfrm>
                  <a:off x="2943" y="1393"/>
                  <a:ext cx="0" cy="115"/>
                </a:xfrm>
                <a:prstGeom prst="line">
                  <a:avLst/>
                </a:prstGeom>
                <a:noFill/>
                <a:ln w="9525">
                  <a:solidFill>
                    <a:srgbClr val="B2B2B2"/>
                  </a:solidFill>
                  <a:round/>
                  <a:headEnd/>
                  <a:tailEnd/>
                </a:ln>
              </p:spPr>
              <p:txBody>
                <a:bodyPr/>
                <a:lstStyle/>
                <a:p>
                  <a:endParaRPr lang="en-US"/>
                </a:p>
              </p:txBody>
            </p:sp>
            <p:sp>
              <p:nvSpPr>
                <p:cNvPr id="236" name="Freeform 2624"/>
                <p:cNvSpPr>
                  <a:spLocks/>
                </p:cNvSpPr>
                <p:nvPr/>
              </p:nvSpPr>
              <p:spPr bwMode="auto">
                <a:xfrm>
                  <a:off x="2855" y="2595"/>
                  <a:ext cx="124" cy="149"/>
                </a:xfrm>
                <a:custGeom>
                  <a:avLst/>
                  <a:gdLst>
                    <a:gd name="T0" fmla="*/ 48 w 154"/>
                    <a:gd name="T1" fmla="*/ 7 h 190"/>
                    <a:gd name="T2" fmla="*/ 19 w 154"/>
                    <a:gd name="T3" fmla="*/ 0 h 190"/>
                    <a:gd name="T4" fmla="*/ 0 w 154"/>
                    <a:gd name="T5" fmla="*/ 113 h 190"/>
                    <a:gd name="T6" fmla="*/ 64 w 154"/>
                    <a:gd name="T7" fmla="*/ 117 h 190"/>
                    <a:gd name="T8" fmla="*/ 100 w 154"/>
                    <a:gd name="T9" fmla="*/ 67 h 190"/>
                    <a:gd name="T10" fmla="*/ 48 w 154"/>
                    <a:gd name="T11" fmla="*/ 7 h 190"/>
                    <a:gd name="T12" fmla="*/ 0 60000 65536"/>
                    <a:gd name="T13" fmla="*/ 0 60000 65536"/>
                    <a:gd name="T14" fmla="*/ 0 60000 65536"/>
                    <a:gd name="T15" fmla="*/ 0 60000 65536"/>
                    <a:gd name="T16" fmla="*/ 0 60000 65536"/>
                    <a:gd name="T17" fmla="*/ 0 60000 65536"/>
                    <a:gd name="T18" fmla="*/ 0 w 154"/>
                    <a:gd name="T19" fmla="*/ 0 h 190"/>
                    <a:gd name="T20" fmla="*/ 154 w 154"/>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154" h="190">
                      <a:moveTo>
                        <a:pt x="74" y="12"/>
                      </a:moveTo>
                      <a:lnTo>
                        <a:pt x="28" y="0"/>
                      </a:lnTo>
                      <a:lnTo>
                        <a:pt x="0" y="183"/>
                      </a:lnTo>
                      <a:lnTo>
                        <a:pt x="99" y="190"/>
                      </a:lnTo>
                      <a:lnTo>
                        <a:pt x="154" y="109"/>
                      </a:lnTo>
                      <a:lnTo>
                        <a:pt x="74" y="12"/>
                      </a:lnTo>
                      <a:close/>
                    </a:path>
                  </a:pathLst>
                </a:custGeom>
                <a:solidFill>
                  <a:srgbClr val="000000"/>
                </a:solidFill>
                <a:ln w="9525">
                  <a:solidFill>
                    <a:srgbClr val="000000"/>
                  </a:solidFill>
                  <a:round/>
                  <a:headEnd/>
                  <a:tailEnd/>
                </a:ln>
              </p:spPr>
              <p:txBody>
                <a:bodyPr/>
                <a:lstStyle/>
                <a:p>
                  <a:endParaRPr lang="en-US"/>
                </a:p>
              </p:txBody>
            </p:sp>
            <p:sp>
              <p:nvSpPr>
                <p:cNvPr id="237" name="Freeform 2625"/>
                <p:cNvSpPr>
                  <a:spLocks/>
                </p:cNvSpPr>
                <p:nvPr/>
              </p:nvSpPr>
              <p:spPr bwMode="auto">
                <a:xfrm>
                  <a:off x="2794" y="2614"/>
                  <a:ext cx="207" cy="95"/>
                </a:xfrm>
                <a:custGeom>
                  <a:avLst/>
                  <a:gdLst>
                    <a:gd name="T0" fmla="*/ 160 w 256"/>
                    <a:gd name="T1" fmla="*/ 47 h 120"/>
                    <a:gd name="T2" fmla="*/ 116 w 256"/>
                    <a:gd name="T3" fmla="*/ 49 h 120"/>
                    <a:gd name="T4" fmla="*/ 53 w 256"/>
                    <a:gd name="T5" fmla="*/ 75 h 120"/>
                    <a:gd name="T6" fmla="*/ 2 w 256"/>
                    <a:gd name="T7" fmla="*/ 70 h 120"/>
                    <a:gd name="T8" fmla="*/ 0 w 256"/>
                    <a:gd name="T9" fmla="*/ 0 h 120"/>
                    <a:gd name="T10" fmla="*/ 48 w 256"/>
                    <a:gd name="T11" fmla="*/ 2 h 120"/>
                    <a:gd name="T12" fmla="*/ 167 w 256"/>
                    <a:gd name="T13" fmla="*/ 25 h 120"/>
                    <a:gd name="T14" fmla="*/ 0 60000 65536"/>
                    <a:gd name="T15" fmla="*/ 0 60000 65536"/>
                    <a:gd name="T16" fmla="*/ 0 60000 65536"/>
                    <a:gd name="T17" fmla="*/ 0 60000 65536"/>
                    <a:gd name="T18" fmla="*/ 0 60000 65536"/>
                    <a:gd name="T19" fmla="*/ 0 60000 65536"/>
                    <a:gd name="T20" fmla="*/ 0 60000 65536"/>
                    <a:gd name="T21" fmla="*/ 0 w 256"/>
                    <a:gd name="T22" fmla="*/ 0 h 120"/>
                    <a:gd name="T23" fmla="*/ 256 w 256"/>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6" h="120">
                      <a:moveTo>
                        <a:pt x="245" y="74"/>
                      </a:moveTo>
                      <a:lnTo>
                        <a:pt x="177" y="78"/>
                      </a:lnTo>
                      <a:lnTo>
                        <a:pt x="80" y="120"/>
                      </a:lnTo>
                      <a:lnTo>
                        <a:pt x="4" y="112"/>
                      </a:lnTo>
                      <a:lnTo>
                        <a:pt x="0" y="0"/>
                      </a:lnTo>
                      <a:lnTo>
                        <a:pt x="73" y="4"/>
                      </a:lnTo>
                      <a:lnTo>
                        <a:pt x="256" y="39"/>
                      </a:lnTo>
                    </a:path>
                  </a:pathLst>
                </a:custGeom>
                <a:solidFill>
                  <a:srgbClr val="000000"/>
                </a:solidFill>
                <a:ln w="9525">
                  <a:solidFill>
                    <a:srgbClr val="000000"/>
                  </a:solidFill>
                  <a:round/>
                  <a:headEnd/>
                  <a:tailEnd/>
                </a:ln>
              </p:spPr>
              <p:txBody>
                <a:bodyPr/>
                <a:lstStyle/>
                <a:p>
                  <a:endParaRPr lang="en-US"/>
                </a:p>
              </p:txBody>
            </p:sp>
            <p:sp>
              <p:nvSpPr>
                <p:cNvPr id="238" name="Freeform 2626"/>
                <p:cNvSpPr>
                  <a:spLocks/>
                </p:cNvSpPr>
                <p:nvPr/>
              </p:nvSpPr>
              <p:spPr bwMode="auto">
                <a:xfrm>
                  <a:off x="2927" y="2605"/>
                  <a:ext cx="104" cy="139"/>
                </a:xfrm>
                <a:custGeom>
                  <a:avLst/>
                  <a:gdLst>
                    <a:gd name="T0" fmla="*/ 84 w 128"/>
                    <a:gd name="T1" fmla="*/ 9 h 202"/>
                    <a:gd name="T2" fmla="*/ 84 w 128"/>
                    <a:gd name="T3" fmla="*/ 87 h 202"/>
                    <a:gd name="T4" fmla="*/ 0 w 128"/>
                    <a:gd name="T5" fmla="*/ 96 h 202"/>
                    <a:gd name="T6" fmla="*/ 0 w 128"/>
                    <a:gd name="T7" fmla="*/ 0 h 202"/>
                    <a:gd name="T8" fmla="*/ 84 w 128"/>
                    <a:gd name="T9" fmla="*/ 9 h 202"/>
                    <a:gd name="T10" fmla="*/ 0 60000 65536"/>
                    <a:gd name="T11" fmla="*/ 0 60000 65536"/>
                    <a:gd name="T12" fmla="*/ 0 60000 65536"/>
                    <a:gd name="T13" fmla="*/ 0 60000 65536"/>
                    <a:gd name="T14" fmla="*/ 0 60000 65536"/>
                    <a:gd name="T15" fmla="*/ 0 w 128"/>
                    <a:gd name="T16" fmla="*/ 0 h 202"/>
                    <a:gd name="T17" fmla="*/ 128 w 128"/>
                    <a:gd name="T18" fmla="*/ 202 h 202"/>
                  </a:gdLst>
                  <a:ahLst/>
                  <a:cxnLst>
                    <a:cxn ang="T10">
                      <a:pos x="T0" y="T1"/>
                    </a:cxn>
                    <a:cxn ang="T11">
                      <a:pos x="T2" y="T3"/>
                    </a:cxn>
                    <a:cxn ang="T12">
                      <a:pos x="T4" y="T5"/>
                    </a:cxn>
                    <a:cxn ang="T13">
                      <a:pos x="T6" y="T7"/>
                    </a:cxn>
                    <a:cxn ang="T14">
                      <a:pos x="T8" y="T9"/>
                    </a:cxn>
                  </a:cxnLst>
                  <a:rect l="T15" t="T16" r="T17" b="T18"/>
                  <a:pathLst>
                    <a:path w="128" h="202">
                      <a:moveTo>
                        <a:pt x="128" y="19"/>
                      </a:moveTo>
                      <a:lnTo>
                        <a:pt x="128" y="183"/>
                      </a:lnTo>
                      <a:lnTo>
                        <a:pt x="0" y="202"/>
                      </a:lnTo>
                      <a:lnTo>
                        <a:pt x="0" y="0"/>
                      </a:lnTo>
                      <a:lnTo>
                        <a:pt x="128" y="19"/>
                      </a:lnTo>
                      <a:close/>
                    </a:path>
                  </a:pathLst>
                </a:custGeom>
                <a:solidFill>
                  <a:srgbClr val="000000"/>
                </a:solidFill>
                <a:ln w="9525">
                  <a:solidFill>
                    <a:srgbClr val="000000"/>
                  </a:solidFill>
                  <a:round/>
                  <a:headEnd/>
                  <a:tailEnd/>
                </a:ln>
              </p:spPr>
              <p:txBody>
                <a:bodyPr/>
                <a:lstStyle/>
                <a:p>
                  <a:endParaRPr lang="en-US"/>
                </a:p>
              </p:txBody>
            </p:sp>
            <p:sp>
              <p:nvSpPr>
                <p:cNvPr id="239" name="Line 2627"/>
                <p:cNvSpPr>
                  <a:spLocks noChangeShapeType="1"/>
                </p:cNvSpPr>
                <p:nvPr/>
              </p:nvSpPr>
              <p:spPr bwMode="auto">
                <a:xfrm>
                  <a:off x="2709" y="2608"/>
                  <a:ext cx="36" cy="5"/>
                </a:xfrm>
                <a:prstGeom prst="line">
                  <a:avLst/>
                </a:prstGeom>
                <a:noFill/>
                <a:ln w="9525">
                  <a:solidFill>
                    <a:srgbClr val="FFFFFF"/>
                  </a:solidFill>
                  <a:round/>
                  <a:headEnd/>
                  <a:tailEnd/>
                </a:ln>
              </p:spPr>
              <p:txBody>
                <a:bodyPr/>
                <a:lstStyle/>
                <a:p>
                  <a:endParaRPr lang="en-US"/>
                </a:p>
              </p:txBody>
            </p:sp>
            <p:sp>
              <p:nvSpPr>
                <p:cNvPr id="240" name="Line 2628"/>
                <p:cNvSpPr>
                  <a:spLocks noChangeShapeType="1"/>
                </p:cNvSpPr>
                <p:nvPr/>
              </p:nvSpPr>
              <p:spPr bwMode="auto">
                <a:xfrm>
                  <a:off x="2709" y="2639"/>
                  <a:ext cx="36" cy="3"/>
                </a:xfrm>
                <a:prstGeom prst="line">
                  <a:avLst/>
                </a:prstGeom>
                <a:noFill/>
                <a:ln w="9525">
                  <a:solidFill>
                    <a:srgbClr val="FFFFFF"/>
                  </a:solidFill>
                  <a:round/>
                  <a:headEnd/>
                  <a:tailEnd/>
                </a:ln>
              </p:spPr>
              <p:txBody>
                <a:bodyPr/>
                <a:lstStyle/>
                <a:p>
                  <a:endParaRPr lang="en-US"/>
                </a:p>
              </p:txBody>
            </p:sp>
            <p:sp>
              <p:nvSpPr>
                <p:cNvPr id="241" name="Line 2629"/>
                <p:cNvSpPr>
                  <a:spLocks noChangeShapeType="1"/>
                </p:cNvSpPr>
                <p:nvPr/>
              </p:nvSpPr>
              <p:spPr bwMode="auto">
                <a:xfrm>
                  <a:off x="2829" y="2610"/>
                  <a:ext cx="0" cy="59"/>
                </a:xfrm>
                <a:prstGeom prst="line">
                  <a:avLst/>
                </a:prstGeom>
                <a:noFill/>
                <a:ln w="9525">
                  <a:solidFill>
                    <a:srgbClr val="B2B2B2"/>
                  </a:solidFill>
                  <a:round/>
                  <a:headEnd/>
                  <a:tailEnd/>
                </a:ln>
              </p:spPr>
              <p:txBody>
                <a:bodyPr/>
                <a:lstStyle/>
                <a:p>
                  <a:endParaRPr lang="en-US"/>
                </a:p>
              </p:txBody>
            </p:sp>
            <p:sp>
              <p:nvSpPr>
                <p:cNvPr id="242" name="Line 2630"/>
                <p:cNvSpPr>
                  <a:spLocks noChangeShapeType="1"/>
                </p:cNvSpPr>
                <p:nvPr/>
              </p:nvSpPr>
              <p:spPr bwMode="auto">
                <a:xfrm flipH="1">
                  <a:off x="2935" y="2624"/>
                  <a:ext cx="7" cy="115"/>
                </a:xfrm>
                <a:prstGeom prst="line">
                  <a:avLst/>
                </a:prstGeom>
                <a:noFill/>
                <a:ln w="9525">
                  <a:solidFill>
                    <a:srgbClr val="B2B2B2"/>
                  </a:solidFill>
                  <a:round/>
                  <a:headEnd/>
                  <a:tailEnd/>
                </a:ln>
              </p:spPr>
              <p:txBody>
                <a:bodyPr/>
                <a:lstStyle/>
                <a:p>
                  <a:endParaRPr lang="en-US"/>
                </a:p>
              </p:txBody>
            </p:sp>
            <p:sp>
              <p:nvSpPr>
                <p:cNvPr id="243" name="Oval 2631"/>
                <p:cNvSpPr>
                  <a:spLocks noChangeArrowheads="1"/>
                </p:cNvSpPr>
                <p:nvPr/>
              </p:nvSpPr>
              <p:spPr bwMode="auto">
                <a:xfrm>
                  <a:off x="2775" y="1104"/>
                  <a:ext cx="89" cy="44"/>
                </a:xfrm>
                <a:prstGeom prst="ellipse">
                  <a:avLst/>
                </a:prstGeom>
                <a:gradFill rotWithShape="1">
                  <a:gsLst>
                    <a:gs pos="0">
                      <a:srgbClr val="DDDDDD"/>
                    </a:gs>
                    <a:gs pos="100000">
                      <a:srgbClr val="666666"/>
                    </a:gs>
                  </a:gsLst>
                  <a:lin ang="0" scaled="1"/>
                </a:gradFill>
                <a:ln w="9525">
                  <a:noFill/>
                  <a:round/>
                  <a:headEnd/>
                  <a:tailEnd/>
                </a:ln>
              </p:spPr>
              <p:txBody>
                <a:bodyPr wrap="none" anchor="ctr"/>
                <a:lstStyle/>
                <a:p>
                  <a:endParaRPr lang="fa-IR"/>
                </a:p>
              </p:txBody>
            </p:sp>
            <p:sp>
              <p:nvSpPr>
                <p:cNvPr id="244" name="Freeform 2632"/>
                <p:cNvSpPr>
                  <a:spLocks/>
                </p:cNvSpPr>
                <p:nvPr/>
              </p:nvSpPr>
              <p:spPr bwMode="auto">
                <a:xfrm>
                  <a:off x="3181" y="2871"/>
                  <a:ext cx="78" cy="155"/>
                </a:xfrm>
                <a:custGeom>
                  <a:avLst/>
                  <a:gdLst>
                    <a:gd name="T0" fmla="*/ 0 w 96"/>
                    <a:gd name="T1" fmla="*/ 4 h 198"/>
                    <a:gd name="T2" fmla="*/ 4 w 96"/>
                    <a:gd name="T3" fmla="*/ 117 h 198"/>
                    <a:gd name="T4" fmla="*/ 63 w 96"/>
                    <a:gd name="T5" fmla="*/ 121 h 198"/>
                    <a:gd name="T6" fmla="*/ 63 w 96"/>
                    <a:gd name="T7" fmla="*/ 0 h 198"/>
                    <a:gd name="T8" fmla="*/ 0 w 96"/>
                    <a:gd name="T9" fmla="*/ 4 h 198"/>
                    <a:gd name="T10" fmla="*/ 0 60000 65536"/>
                    <a:gd name="T11" fmla="*/ 0 60000 65536"/>
                    <a:gd name="T12" fmla="*/ 0 60000 65536"/>
                    <a:gd name="T13" fmla="*/ 0 60000 65536"/>
                    <a:gd name="T14" fmla="*/ 0 60000 65536"/>
                    <a:gd name="T15" fmla="*/ 0 w 96"/>
                    <a:gd name="T16" fmla="*/ 0 h 198"/>
                    <a:gd name="T17" fmla="*/ 96 w 96"/>
                    <a:gd name="T18" fmla="*/ 198 h 198"/>
                  </a:gdLst>
                  <a:ahLst/>
                  <a:cxnLst>
                    <a:cxn ang="T10">
                      <a:pos x="T0" y="T1"/>
                    </a:cxn>
                    <a:cxn ang="T11">
                      <a:pos x="T2" y="T3"/>
                    </a:cxn>
                    <a:cxn ang="T12">
                      <a:pos x="T4" y="T5"/>
                    </a:cxn>
                    <a:cxn ang="T13">
                      <a:pos x="T6" y="T7"/>
                    </a:cxn>
                    <a:cxn ang="T14">
                      <a:pos x="T8" y="T9"/>
                    </a:cxn>
                  </a:cxnLst>
                  <a:rect l="T15" t="T16" r="T17" b="T18"/>
                  <a:pathLst>
                    <a:path w="96" h="198">
                      <a:moveTo>
                        <a:pt x="0" y="6"/>
                      </a:moveTo>
                      <a:lnTo>
                        <a:pt x="6" y="192"/>
                      </a:lnTo>
                      <a:lnTo>
                        <a:pt x="96" y="198"/>
                      </a:lnTo>
                      <a:lnTo>
                        <a:pt x="96" y="0"/>
                      </a:lnTo>
                      <a:lnTo>
                        <a:pt x="0" y="6"/>
                      </a:lnTo>
                      <a:close/>
                    </a:path>
                  </a:pathLst>
                </a:custGeom>
                <a:solidFill>
                  <a:srgbClr val="4D4D4D"/>
                </a:solidFill>
                <a:ln w="9525">
                  <a:solidFill>
                    <a:srgbClr val="000000"/>
                  </a:solidFill>
                  <a:round/>
                  <a:headEnd/>
                  <a:tailEnd/>
                </a:ln>
              </p:spPr>
              <p:txBody>
                <a:bodyPr/>
                <a:lstStyle/>
                <a:p>
                  <a:endParaRPr lang="en-US"/>
                </a:p>
              </p:txBody>
            </p:sp>
            <p:sp>
              <p:nvSpPr>
                <p:cNvPr id="245" name="AutoShape 2633"/>
                <p:cNvSpPr>
                  <a:spLocks noChangeArrowheads="1"/>
                </p:cNvSpPr>
                <p:nvPr/>
              </p:nvSpPr>
              <p:spPr bwMode="auto">
                <a:xfrm rot="6427686">
                  <a:off x="3062" y="2782"/>
                  <a:ext cx="155" cy="263"/>
                </a:xfrm>
                <a:prstGeom prst="can">
                  <a:avLst>
                    <a:gd name="adj" fmla="val 67557"/>
                  </a:avLst>
                </a:prstGeom>
                <a:solidFill>
                  <a:srgbClr val="000000"/>
                </a:solidFill>
                <a:ln w="9525">
                  <a:solidFill>
                    <a:srgbClr val="000000"/>
                  </a:solidFill>
                  <a:round/>
                  <a:headEnd/>
                  <a:tailEnd/>
                </a:ln>
              </p:spPr>
              <p:txBody>
                <a:bodyPr wrap="none" anchor="ctr"/>
                <a:lstStyle/>
                <a:p>
                  <a:endParaRPr lang="fa-IR"/>
                </a:p>
              </p:txBody>
            </p:sp>
            <p:sp>
              <p:nvSpPr>
                <p:cNvPr id="246" name="Freeform 2634"/>
                <p:cNvSpPr>
                  <a:spLocks/>
                </p:cNvSpPr>
                <p:nvPr/>
              </p:nvSpPr>
              <p:spPr bwMode="auto">
                <a:xfrm>
                  <a:off x="3113" y="2637"/>
                  <a:ext cx="238" cy="268"/>
                </a:xfrm>
                <a:custGeom>
                  <a:avLst/>
                  <a:gdLst>
                    <a:gd name="T0" fmla="*/ 0 w 264"/>
                    <a:gd name="T1" fmla="*/ 0 h 342"/>
                    <a:gd name="T2" fmla="*/ 215 w 264"/>
                    <a:gd name="T3" fmla="*/ 37 h 342"/>
                    <a:gd name="T4" fmla="*/ 215 w 264"/>
                    <a:gd name="T5" fmla="*/ 210 h 342"/>
                    <a:gd name="T6" fmla="*/ 0 w 264"/>
                    <a:gd name="T7" fmla="*/ 169 h 342"/>
                    <a:gd name="T8" fmla="*/ 0 w 264"/>
                    <a:gd name="T9" fmla="*/ 0 h 342"/>
                    <a:gd name="T10" fmla="*/ 0 60000 65536"/>
                    <a:gd name="T11" fmla="*/ 0 60000 65536"/>
                    <a:gd name="T12" fmla="*/ 0 60000 65536"/>
                    <a:gd name="T13" fmla="*/ 0 60000 65536"/>
                    <a:gd name="T14" fmla="*/ 0 60000 65536"/>
                    <a:gd name="T15" fmla="*/ 0 w 264"/>
                    <a:gd name="T16" fmla="*/ 0 h 342"/>
                    <a:gd name="T17" fmla="*/ 264 w 264"/>
                    <a:gd name="T18" fmla="*/ 342 h 342"/>
                  </a:gdLst>
                  <a:ahLst/>
                  <a:cxnLst>
                    <a:cxn ang="T10">
                      <a:pos x="T0" y="T1"/>
                    </a:cxn>
                    <a:cxn ang="T11">
                      <a:pos x="T2" y="T3"/>
                    </a:cxn>
                    <a:cxn ang="T12">
                      <a:pos x="T4" y="T5"/>
                    </a:cxn>
                    <a:cxn ang="T13">
                      <a:pos x="T6" y="T7"/>
                    </a:cxn>
                    <a:cxn ang="T14">
                      <a:pos x="T8" y="T9"/>
                    </a:cxn>
                  </a:cxnLst>
                  <a:rect l="T15" t="T16" r="T17" b="T18"/>
                  <a:pathLst>
                    <a:path w="264" h="342">
                      <a:moveTo>
                        <a:pt x="0" y="0"/>
                      </a:moveTo>
                      <a:lnTo>
                        <a:pt x="264" y="60"/>
                      </a:lnTo>
                      <a:lnTo>
                        <a:pt x="264" y="342"/>
                      </a:lnTo>
                      <a:lnTo>
                        <a:pt x="0" y="276"/>
                      </a:lnTo>
                      <a:lnTo>
                        <a:pt x="0" y="0"/>
                      </a:lnTo>
                      <a:close/>
                    </a:path>
                  </a:pathLst>
                </a:custGeom>
                <a:solidFill>
                  <a:srgbClr val="000000"/>
                </a:solidFill>
                <a:ln w="9525">
                  <a:solidFill>
                    <a:srgbClr val="000000"/>
                  </a:solidFill>
                  <a:round/>
                  <a:headEnd/>
                  <a:tailEnd/>
                </a:ln>
              </p:spPr>
              <p:txBody>
                <a:bodyPr/>
                <a:lstStyle/>
                <a:p>
                  <a:endParaRPr lang="en-US"/>
                </a:p>
              </p:txBody>
            </p:sp>
            <p:sp>
              <p:nvSpPr>
                <p:cNvPr id="247" name="Freeform 2635"/>
                <p:cNvSpPr>
                  <a:spLocks/>
                </p:cNvSpPr>
                <p:nvPr/>
              </p:nvSpPr>
              <p:spPr bwMode="auto">
                <a:xfrm>
                  <a:off x="2928" y="2753"/>
                  <a:ext cx="259" cy="175"/>
                </a:xfrm>
                <a:custGeom>
                  <a:avLst/>
                  <a:gdLst>
                    <a:gd name="T0" fmla="*/ 0 w 318"/>
                    <a:gd name="T1" fmla="*/ 0 h 222"/>
                    <a:gd name="T2" fmla="*/ 4 w 318"/>
                    <a:gd name="T3" fmla="*/ 82 h 222"/>
                    <a:gd name="T4" fmla="*/ 211 w 318"/>
                    <a:gd name="T5" fmla="*/ 138 h 222"/>
                    <a:gd name="T6" fmla="*/ 211 w 318"/>
                    <a:gd name="T7" fmla="*/ 48 h 222"/>
                    <a:gd name="T8" fmla="*/ 139 w 318"/>
                    <a:gd name="T9" fmla="*/ 0 h 222"/>
                    <a:gd name="T10" fmla="*/ 0 w 318"/>
                    <a:gd name="T11" fmla="*/ 0 h 222"/>
                    <a:gd name="T12" fmla="*/ 0 60000 65536"/>
                    <a:gd name="T13" fmla="*/ 0 60000 65536"/>
                    <a:gd name="T14" fmla="*/ 0 60000 65536"/>
                    <a:gd name="T15" fmla="*/ 0 60000 65536"/>
                    <a:gd name="T16" fmla="*/ 0 60000 65536"/>
                    <a:gd name="T17" fmla="*/ 0 60000 65536"/>
                    <a:gd name="T18" fmla="*/ 0 w 318"/>
                    <a:gd name="T19" fmla="*/ 0 h 222"/>
                    <a:gd name="T20" fmla="*/ 318 w 318"/>
                    <a:gd name="T21" fmla="*/ 222 h 222"/>
                  </a:gdLst>
                  <a:ahLst/>
                  <a:cxnLst>
                    <a:cxn ang="T12">
                      <a:pos x="T0" y="T1"/>
                    </a:cxn>
                    <a:cxn ang="T13">
                      <a:pos x="T2" y="T3"/>
                    </a:cxn>
                    <a:cxn ang="T14">
                      <a:pos x="T4" y="T5"/>
                    </a:cxn>
                    <a:cxn ang="T15">
                      <a:pos x="T6" y="T7"/>
                    </a:cxn>
                    <a:cxn ang="T16">
                      <a:pos x="T8" y="T9"/>
                    </a:cxn>
                    <a:cxn ang="T17">
                      <a:pos x="T10" y="T11"/>
                    </a:cxn>
                  </a:cxnLst>
                  <a:rect l="T18" t="T19" r="T20" b="T21"/>
                  <a:pathLst>
                    <a:path w="318" h="222">
                      <a:moveTo>
                        <a:pt x="0" y="0"/>
                      </a:moveTo>
                      <a:lnTo>
                        <a:pt x="6" y="132"/>
                      </a:lnTo>
                      <a:lnTo>
                        <a:pt x="318" y="222"/>
                      </a:lnTo>
                      <a:lnTo>
                        <a:pt x="318" y="78"/>
                      </a:lnTo>
                      <a:lnTo>
                        <a:pt x="210" y="0"/>
                      </a:lnTo>
                      <a:lnTo>
                        <a:pt x="0" y="0"/>
                      </a:lnTo>
                      <a:close/>
                    </a:path>
                  </a:pathLst>
                </a:custGeom>
                <a:solidFill>
                  <a:srgbClr val="000000"/>
                </a:solidFill>
                <a:ln w="9525">
                  <a:solidFill>
                    <a:srgbClr val="000000"/>
                  </a:solidFill>
                  <a:round/>
                  <a:headEnd/>
                  <a:tailEnd/>
                </a:ln>
              </p:spPr>
              <p:txBody>
                <a:bodyPr/>
                <a:lstStyle/>
                <a:p>
                  <a:endParaRPr lang="en-US"/>
                </a:p>
              </p:txBody>
            </p:sp>
            <p:sp>
              <p:nvSpPr>
                <p:cNvPr id="248" name="Freeform 2636"/>
                <p:cNvSpPr>
                  <a:spLocks/>
                </p:cNvSpPr>
                <p:nvPr/>
              </p:nvSpPr>
              <p:spPr bwMode="auto">
                <a:xfrm>
                  <a:off x="2938" y="2716"/>
                  <a:ext cx="418" cy="99"/>
                </a:xfrm>
                <a:custGeom>
                  <a:avLst/>
                  <a:gdLst>
                    <a:gd name="T0" fmla="*/ 142 w 516"/>
                    <a:gd name="T1" fmla="*/ 0 h 126"/>
                    <a:gd name="T2" fmla="*/ 0 w 516"/>
                    <a:gd name="T3" fmla="*/ 26 h 126"/>
                    <a:gd name="T4" fmla="*/ 212 w 516"/>
                    <a:gd name="T5" fmla="*/ 78 h 126"/>
                    <a:gd name="T6" fmla="*/ 339 w 516"/>
                    <a:gd name="T7" fmla="*/ 41 h 126"/>
                    <a:gd name="T8" fmla="*/ 142 w 516"/>
                    <a:gd name="T9" fmla="*/ 0 h 126"/>
                    <a:gd name="T10" fmla="*/ 0 60000 65536"/>
                    <a:gd name="T11" fmla="*/ 0 60000 65536"/>
                    <a:gd name="T12" fmla="*/ 0 60000 65536"/>
                    <a:gd name="T13" fmla="*/ 0 60000 65536"/>
                    <a:gd name="T14" fmla="*/ 0 60000 65536"/>
                    <a:gd name="T15" fmla="*/ 0 w 516"/>
                    <a:gd name="T16" fmla="*/ 0 h 126"/>
                    <a:gd name="T17" fmla="*/ 516 w 516"/>
                    <a:gd name="T18" fmla="*/ 126 h 126"/>
                  </a:gdLst>
                  <a:ahLst/>
                  <a:cxnLst>
                    <a:cxn ang="T10">
                      <a:pos x="T0" y="T1"/>
                    </a:cxn>
                    <a:cxn ang="T11">
                      <a:pos x="T2" y="T3"/>
                    </a:cxn>
                    <a:cxn ang="T12">
                      <a:pos x="T4" y="T5"/>
                    </a:cxn>
                    <a:cxn ang="T13">
                      <a:pos x="T6" y="T7"/>
                    </a:cxn>
                    <a:cxn ang="T14">
                      <a:pos x="T8" y="T9"/>
                    </a:cxn>
                  </a:cxnLst>
                  <a:rect l="T15" t="T16" r="T17" b="T18"/>
                  <a:pathLst>
                    <a:path w="516" h="126">
                      <a:moveTo>
                        <a:pt x="216" y="0"/>
                      </a:moveTo>
                      <a:lnTo>
                        <a:pt x="0" y="42"/>
                      </a:lnTo>
                      <a:lnTo>
                        <a:pt x="324" y="126"/>
                      </a:lnTo>
                      <a:lnTo>
                        <a:pt x="516" y="66"/>
                      </a:lnTo>
                      <a:lnTo>
                        <a:pt x="216" y="0"/>
                      </a:lnTo>
                      <a:close/>
                    </a:path>
                  </a:pathLst>
                </a:custGeom>
                <a:solidFill>
                  <a:srgbClr val="4D4D4D"/>
                </a:solidFill>
                <a:ln w="9525">
                  <a:noFill/>
                  <a:round/>
                  <a:headEnd/>
                  <a:tailEnd/>
                </a:ln>
              </p:spPr>
              <p:txBody>
                <a:bodyPr/>
                <a:lstStyle/>
                <a:p>
                  <a:endParaRPr lang="en-US"/>
                </a:p>
              </p:txBody>
            </p:sp>
            <p:sp>
              <p:nvSpPr>
                <p:cNvPr id="249" name="Freeform 2637"/>
                <p:cNvSpPr>
                  <a:spLocks/>
                </p:cNvSpPr>
                <p:nvPr/>
              </p:nvSpPr>
              <p:spPr bwMode="auto">
                <a:xfrm>
                  <a:off x="3278" y="2768"/>
                  <a:ext cx="82" cy="164"/>
                </a:xfrm>
                <a:custGeom>
                  <a:avLst/>
                  <a:gdLst>
                    <a:gd name="T0" fmla="*/ 4 w 102"/>
                    <a:gd name="T1" fmla="*/ 11 h 210"/>
                    <a:gd name="T2" fmla="*/ 0 w 102"/>
                    <a:gd name="T3" fmla="*/ 128 h 210"/>
                    <a:gd name="T4" fmla="*/ 66 w 102"/>
                    <a:gd name="T5" fmla="*/ 106 h 210"/>
                    <a:gd name="T6" fmla="*/ 66 w 102"/>
                    <a:gd name="T7" fmla="*/ 0 h 210"/>
                    <a:gd name="T8" fmla="*/ 4 w 102"/>
                    <a:gd name="T9" fmla="*/ 11 h 210"/>
                    <a:gd name="T10" fmla="*/ 0 60000 65536"/>
                    <a:gd name="T11" fmla="*/ 0 60000 65536"/>
                    <a:gd name="T12" fmla="*/ 0 60000 65536"/>
                    <a:gd name="T13" fmla="*/ 0 60000 65536"/>
                    <a:gd name="T14" fmla="*/ 0 60000 65536"/>
                    <a:gd name="T15" fmla="*/ 0 w 102"/>
                    <a:gd name="T16" fmla="*/ 0 h 210"/>
                    <a:gd name="T17" fmla="*/ 102 w 102"/>
                    <a:gd name="T18" fmla="*/ 210 h 210"/>
                  </a:gdLst>
                  <a:ahLst/>
                  <a:cxnLst>
                    <a:cxn ang="T10">
                      <a:pos x="T0" y="T1"/>
                    </a:cxn>
                    <a:cxn ang="T11">
                      <a:pos x="T2" y="T3"/>
                    </a:cxn>
                    <a:cxn ang="T12">
                      <a:pos x="T4" y="T5"/>
                    </a:cxn>
                    <a:cxn ang="T13">
                      <a:pos x="T6" y="T7"/>
                    </a:cxn>
                    <a:cxn ang="T14">
                      <a:pos x="T8" y="T9"/>
                    </a:cxn>
                  </a:cxnLst>
                  <a:rect l="T15" t="T16" r="T17" b="T18"/>
                  <a:pathLst>
                    <a:path w="102" h="210">
                      <a:moveTo>
                        <a:pt x="6" y="18"/>
                      </a:moveTo>
                      <a:lnTo>
                        <a:pt x="0" y="210"/>
                      </a:lnTo>
                      <a:lnTo>
                        <a:pt x="102" y="174"/>
                      </a:lnTo>
                      <a:lnTo>
                        <a:pt x="102" y="0"/>
                      </a:lnTo>
                      <a:lnTo>
                        <a:pt x="6" y="18"/>
                      </a:lnTo>
                      <a:close/>
                    </a:path>
                  </a:pathLst>
                </a:custGeom>
                <a:solidFill>
                  <a:srgbClr val="000000"/>
                </a:solidFill>
                <a:ln w="9525">
                  <a:noFill/>
                  <a:round/>
                  <a:headEnd/>
                  <a:tailEnd/>
                </a:ln>
              </p:spPr>
              <p:txBody>
                <a:bodyPr/>
                <a:lstStyle/>
                <a:p>
                  <a:endParaRPr lang="en-US"/>
                </a:p>
              </p:txBody>
            </p:sp>
            <p:sp>
              <p:nvSpPr>
                <p:cNvPr id="250" name="Freeform 2638"/>
                <p:cNvSpPr>
                  <a:spLocks/>
                </p:cNvSpPr>
                <p:nvPr/>
              </p:nvSpPr>
              <p:spPr bwMode="auto">
                <a:xfrm>
                  <a:off x="3177" y="2773"/>
                  <a:ext cx="155" cy="155"/>
                </a:xfrm>
                <a:custGeom>
                  <a:avLst/>
                  <a:gdLst>
                    <a:gd name="T0" fmla="*/ 4 w 192"/>
                    <a:gd name="T1" fmla="*/ 121 h 198"/>
                    <a:gd name="T2" fmla="*/ 125 w 192"/>
                    <a:gd name="T3" fmla="*/ 81 h 198"/>
                    <a:gd name="T4" fmla="*/ 125 w 192"/>
                    <a:gd name="T5" fmla="*/ 0 h 198"/>
                    <a:gd name="T6" fmla="*/ 0 w 192"/>
                    <a:gd name="T7" fmla="*/ 30 h 198"/>
                    <a:gd name="T8" fmla="*/ 4 w 192"/>
                    <a:gd name="T9" fmla="*/ 121 h 198"/>
                    <a:gd name="T10" fmla="*/ 0 60000 65536"/>
                    <a:gd name="T11" fmla="*/ 0 60000 65536"/>
                    <a:gd name="T12" fmla="*/ 0 60000 65536"/>
                    <a:gd name="T13" fmla="*/ 0 60000 65536"/>
                    <a:gd name="T14" fmla="*/ 0 60000 65536"/>
                    <a:gd name="T15" fmla="*/ 0 w 192"/>
                    <a:gd name="T16" fmla="*/ 0 h 198"/>
                    <a:gd name="T17" fmla="*/ 192 w 192"/>
                    <a:gd name="T18" fmla="*/ 198 h 198"/>
                  </a:gdLst>
                  <a:ahLst/>
                  <a:cxnLst>
                    <a:cxn ang="T10">
                      <a:pos x="T0" y="T1"/>
                    </a:cxn>
                    <a:cxn ang="T11">
                      <a:pos x="T2" y="T3"/>
                    </a:cxn>
                    <a:cxn ang="T12">
                      <a:pos x="T4" y="T5"/>
                    </a:cxn>
                    <a:cxn ang="T13">
                      <a:pos x="T6" y="T7"/>
                    </a:cxn>
                    <a:cxn ang="T14">
                      <a:pos x="T8" y="T9"/>
                    </a:cxn>
                  </a:cxnLst>
                  <a:rect l="T15" t="T16" r="T17" b="T18"/>
                  <a:pathLst>
                    <a:path w="192" h="198">
                      <a:moveTo>
                        <a:pt x="6" y="198"/>
                      </a:moveTo>
                      <a:lnTo>
                        <a:pt x="192" y="132"/>
                      </a:lnTo>
                      <a:lnTo>
                        <a:pt x="192" y="0"/>
                      </a:lnTo>
                      <a:lnTo>
                        <a:pt x="0" y="48"/>
                      </a:lnTo>
                      <a:lnTo>
                        <a:pt x="6" y="198"/>
                      </a:lnTo>
                      <a:close/>
                    </a:path>
                  </a:pathLst>
                </a:custGeom>
                <a:solidFill>
                  <a:srgbClr val="000000"/>
                </a:solidFill>
                <a:ln w="9525">
                  <a:solidFill>
                    <a:srgbClr val="000000"/>
                  </a:solidFill>
                  <a:round/>
                  <a:headEnd/>
                  <a:tailEnd/>
                </a:ln>
              </p:spPr>
              <p:txBody>
                <a:bodyPr/>
                <a:lstStyle/>
                <a:p>
                  <a:endParaRPr lang="en-US"/>
                </a:p>
              </p:txBody>
            </p:sp>
            <p:sp>
              <p:nvSpPr>
                <p:cNvPr id="251" name="Oval 2639"/>
                <p:cNvSpPr>
                  <a:spLocks noChangeArrowheads="1"/>
                </p:cNvSpPr>
                <p:nvPr/>
              </p:nvSpPr>
              <p:spPr bwMode="auto">
                <a:xfrm>
                  <a:off x="3321" y="2782"/>
                  <a:ext cx="28" cy="40"/>
                </a:xfrm>
                <a:prstGeom prst="ellipse">
                  <a:avLst/>
                </a:prstGeom>
                <a:solidFill>
                  <a:srgbClr val="808080"/>
                </a:solidFill>
                <a:ln w="9525">
                  <a:noFill/>
                  <a:round/>
                  <a:headEnd/>
                  <a:tailEnd/>
                </a:ln>
              </p:spPr>
              <p:txBody>
                <a:bodyPr wrap="none" anchor="ctr"/>
                <a:lstStyle/>
                <a:p>
                  <a:endParaRPr lang="fa-IR"/>
                </a:p>
              </p:txBody>
            </p:sp>
            <p:sp>
              <p:nvSpPr>
                <p:cNvPr id="252" name="Oval 2640"/>
                <p:cNvSpPr>
                  <a:spLocks noChangeArrowheads="1"/>
                </p:cNvSpPr>
                <p:nvPr/>
              </p:nvSpPr>
              <p:spPr bwMode="auto">
                <a:xfrm>
                  <a:off x="3307" y="2874"/>
                  <a:ext cx="25" cy="40"/>
                </a:xfrm>
                <a:prstGeom prst="ellipse">
                  <a:avLst/>
                </a:prstGeom>
                <a:solidFill>
                  <a:srgbClr val="808080"/>
                </a:solidFill>
                <a:ln w="9525">
                  <a:noFill/>
                  <a:round/>
                  <a:headEnd/>
                  <a:tailEnd/>
                </a:ln>
              </p:spPr>
              <p:txBody>
                <a:bodyPr wrap="none" anchor="ctr"/>
                <a:lstStyle/>
                <a:p>
                  <a:endParaRPr lang="fa-IR"/>
                </a:p>
              </p:txBody>
            </p:sp>
            <p:sp>
              <p:nvSpPr>
                <p:cNvPr id="253" name="Line 2641"/>
                <p:cNvSpPr>
                  <a:spLocks noChangeShapeType="1"/>
                </p:cNvSpPr>
                <p:nvPr/>
              </p:nvSpPr>
              <p:spPr bwMode="auto">
                <a:xfrm flipH="1">
                  <a:off x="3386" y="3007"/>
                  <a:ext cx="57" cy="19"/>
                </a:xfrm>
                <a:prstGeom prst="line">
                  <a:avLst/>
                </a:prstGeom>
                <a:noFill/>
                <a:ln w="76200">
                  <a:solidFill>
                    <a:srgbClr val="000000"/>
                  </a:solidFill>
                  <a:round/>
                  <a:headEnd/>
                  <a:tailEnd/>
                </a:ln>
              </p:spPr>
              <p:txBody>
                <a:bodyPr/>
                <a:lstStyle/>
                <a:p>
                  <a:endParaRPr lang="en-US"/>
                </a:p>
              </p:txBody>
            </p:sp>
            <p:sp>
              <p:nvSpPr>
                <p:cNvPr id="254" name="Oval 2642"/>
                <p:cNvSpPr>
                  <a:spLocks noChangeArrowheads="1"/>
                </p:cNvSpPr>
                <p:nvPr/>
              </p:nvSpPr>
              <p:spPr bwMode="auto">
                <a:xfrm>
                  <a:off x="2289" y="1763"/>
                  <a:ext cx="29" cy="35"/>
                </a:xfrm>
                <a:prstGeom prst="ellipse">
                  <a:avLst/>
                </a:prstGeom>
                <a:solidFill>
                  <a:srgbClr val="B2B2B2"/>
                </a:solidFill>
                <a:ln w="3175">
                  <a:noFill/>
                  <a:round/>
                  <a:headEnd/>
                  <a:tailEnd/>
                </a:ln>
              </p:spPr>
              <p:txBody>
                <a:bodyPr wrap="none" anchor="ctr"/>
                <a:lstStyle/>
                <a:p>
                  <a:endParaRPr lang="fa-IR"/>
                </a:p>
              </p:txBody>
            </p:sp>
            <p:sp>
              <p:nvSpPr>
                <p:cNvPr id="255" name="Freeform 2643"/>
                <p:cNvSpPr>
                  <a:spLocks/>
                </p:cNvSpPr>
                <p:nvPr/>
              </p:nvSpPr>
              <p:spPr bwMode="auto">
                <a:xfrm>
                  <a:off x="2177" y="1866"/>
                  <a:ext cx="130" cy="917"/>
                </a:xfrm>
                <a:custGeom>
                  <a:avLst/>
                  <a:gdLst>
                    <a:gd name="T0" fmla="*/ 142 w 119"/>
                    <a:gd name="T1" fmla="*/ 5 h 903"/>
                    <a:gd name="T2" fmla="*/ 119 w 119"/>
                    <a:gd name="T3" fmla="*/ 92 h 903"/>
                    <a:gd name="T4" fmla="*/ 16 w 119"/>
                    <a:gd name="T5" fmla="*/ 560 h 903"/>
                    <a:gd name="T6" fmla="*/ 16 w 119"/>
                    <a:gd name="T7" fmla="*/ 931 h 903"/>
                    <a:gd name="T8" fmla="*/ 0 60000 65536"/>
                    <a:gd name="T9" fmla="*/ 0 60000 65536"/>
                    <a:gd name="T10" fmla="*/ 0 60000 65536"/>
                    <a:gd name="T11" fmla="*/ 0 60000 65536"/>
                    <a:gd name="T12" fmla="*/ 0 w 119"/>
                    <a:gd name="T13" fmla="*/ 0 h 903"/>
                    <a:gd name="T14" fmla="*/ 119 w 119"/>
                    <a:gd name="T15" fmla="*/ 903 h 903"/>
                  </a:gdLst>
                  <a:ahLst/>
                  <a:cxnLst>
                    <a:cxn ang="T8">
                      <a:pos x="T0" y="T1"/>
                    </a:cxn>
                    <a:cxn ang="T9">
                      <a:pos x="T2" y="T3"/>
                    </a:cxn>
                    <a:cxn ang="T10">
                      <a:pos x="T4" y="T5"/>
                    </a:cxn>
                    <a:cxn ang="T11">
                      <a:pos x="T6" y="T7"/>
                    </a:cxn>
                  </a:cxnLst>
                  <a:rect l="T12" t="T13" r="T14" b="T15"/>
                  <a:pathLst>
                    <a:path w="119" h="903">
                      <a:moveTo>
                        <a:pt x="119" y="5"/>
                      </a:moveTo>
                      <a:cubicBezTo>
                        <a:pt x="116" y="19"/>
                        <a:pt x="118" y="0"/>
                        <a:pt x="100" y="90"/>
                      </a:cubicBezTo>
                      <a:cubicBezTo>
                        <a:pt x="82" y="180"/>
                        <a:pt x="28" y="408"/>
                        <a:pt x="14" y="543"/>
                      </a:cubicBezTo>
                      <a:cubicBezTo>
                        <a:pt x="0" y="678"/>
                        <a:pt x="14" y="843"/>
                        <a:pt x="14" y="903"/>
                      </a:cubicBezTo>
                    </a:path>
                  </a:pathLst>
                </a:custGeom>
                <a:noFill/>
                <a:ln w="12700" cmpd="sng">
                  <a:solidFill>
                    <a:srgbClr val="DDDDDD"/>
                  </a:solidFill>
                  <a:round/>
                  <a:headEnd/>
                  <a:tailEnd/>
                </a:ln>
              </p:spPr>
              <p:txBody>
                <a:bodyPr/>
                <a:lstStyle/>
                <a:p>
                  <a:endParaRPr lang="en-US"/>
                </a:p>
              </p:txBody>
            </p:sp>
            <p:sp>
              <p:nvSpPr>
                <p:cNvPr id="256" name="Oval 2644"/>
                <p:cNvSpPr>
                  <a:spLocks noChangeArrowheads="1"/>
                </p:cNvSpPr>
                <p:nvPr/>
              </p:nvSpPr>
              <p:spPr bwMode="auto">
                <a:xfrm rot="-3800929">
                  <a:off x="2188" y="1955"/>
                  <a:ext cx="218" cy="104"/>
                </a:xfrm>
                <a:prstGeom prst="ellipse">
                  <a:avLst/>
                </a:prstGeom>
                <a:noFill/>
                <a:ln w="12700">
                  <a:solidFill>
                    <a:srgbClr val="FF9900"/>
                  </a:solidFill>
                  <a:round/>
                  <a:headEnd/>
                  <a:tailEnd/>
                </a:ln>
              </p:spPr>
              <p:txBody>
                <a:bodyPr wrap="none" anchor="ctr"/>
                <a:lstStyle/>
                <a:p>
                  <a:endParaRPr lang="fa-IR"/>
                </a:p>
              </p:txBody>
            </p:sp>
            <p:sp>
              <p:nvSpPr>
                <p:cNvPr id="257" name="Oval 2645"/>
                <p:cNvSpPr>
                  <a:spLocks noChangeArrowheads="1"/>
                </p:cNvSpPr>
                <p:nvPr/>
              </p:nvSpPr>
              <p:spPr bwMode="auto">
                <a:xfrm rot="-3800929">
                  <a:off x="2173" y="1935"/>
                  <a:ext cx="219" cy="103"/>
                </a:xfrm>
                <a:prstGeom prst="ellipse">
                  <a:avLst/>
                </a:prstGeom>
                <a:noFill/>
                <a:ln w="12700">
                  <a:solidFill>
                    <a:srgbClr val="FF9900"/>
                  </a:solidFill>
                  <a:round/>
                  <a:headEnd/>
                  <a:tailEnd/>
                </a:ln>
              </p:spPr>
              <p:txBody>
                <a:bodyPr wrap="none" anchor="ctr"/>
                <a:lstStyle/>
                <a:p>
                  <a:endParaRPr lang="fa-IR"/>
                </a:p>
              </p:txBody>
            </p:sp>
            <p:sp>
              <p:nvSpPr>
                <p:cNvPr id="258" name="Freeform 2646"/>
                <p:cNvSpPr>
                  <a:spLocks/>
                </p:cNvSpPr>
                <p:nvPr/>
              </p:nvSpPr>
              <p:spPr bwMode="auto">
                <a:xfrm>
                  <a:off x="3021" y="1373"/>
                  <a:ext cx="229" cy="81"/>
                </a:xfrm>
                <a:custGeom>
                  <a:avLst/>
                  <a:gdLst>
                    <a:gd name="T0" fmla="*/ 185 w 284"/>
                    <a:gd name="T1" fmla="*/ 44 h 104"/>
                    <a:gd name="T2" fmla="*/ 135 w 284"/>
                    <a:gd name="T3" fmla="*/ 47 h 104"/>
                    <a:gd name="T4" fmla="*/ 65 w 284"/>
                    <a:gd name="T5" fmla="*/ 58 h 104"/>
                    <a:gd name="T6" fmla="*/ 2 w 284"/>
                    <a:gd name="T7" fmla="*/ 63 h 104"/>
                    <a:gd name="T8" fmla="*/ 0 w 284"/>
                    <a:gd name="T9" fmla="*/ 0 h 104"/>
                    <a:gd name="T10" fmla="*/ 62 w 284"/>
                    <a:gd name="T11" fmla="*/ 10 h 104"/>
                    <a:gd name="T12" fmla="*/ 185 w 284"/>
                    <a:gd name="T13" fmla="*/ 15 h 104"/>
                    <a:gd name="T14" fmla="*/ 0 60000 65536"/>
                    <a:gd name="T15" fmla="*/ 0 60000 65536"/>
                    <a:gd name="T16" fmla="*/ 0 60000 65536"/>
                    <a:gd name="T17" fmla="*/ 0 60000 65536"/>
                    <a:gd name="T18" fmla="*/ 0 60000 65536"/>
                    <a:gd name="T19" fmla="*/ 0 60000 65536"/>
                    <a:gd name="T20" fmla="*/ 0 60000 65536"/>
                    <a:gd name="T21" fmla="*/ 0 w 284"/>
                    <a:gd name="T22" fmla="*/ 0 h 104"/>
                    <a:gd name="T23" fmla="*/ 284 w 284"/>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4" h="104">
                      <a:moveTo>
                        <a:pt x="284" y="73"/>
                      </a:moveTo>
                      <a:lnTo>
                        <a:pt x="208" y="77"/>
                      </a:lnTo>
                      <a:lnTo>
                        <a:pt x="100" y="96"/>
                      </a:lnTo>
                      <a:lnTo>
                        <a:pt x="4" y="104"/>
                      </a:lnTo>
                      <a:lnTo>
                        <a:pt x="0" y="0"/>
                      </a:lnTo>
                      <a:lnTo>
                        <a:pt x="96" y="17"/>
                      </a:lnTo>
                      <a:lnTo>
                        <a:pt x="284" y="24"/>
                      </a:lnTo>
                    </a:path>
                  </a:pathLst>
                </a:custGeom>
                <a:solidFill>
                  <a:srgbClr val="000000"/>
                </a:solidFill>
                <a:ln w="9525">
                  <a:solidFill>
                    <a:srgbClr val="000000"/>
                  </a:solidFill>
                  <a:round/>
                  <a:headEnd/>
                  <a:tailEnd/>
                </a:ln>
              </p:spPr>
              <p:txBody>
                <a:bodyPr/>
                <a:lstStyle/>
                <a:p>
                  <a:endParaRPr lang="en-US"/>
                </a:p>
              </p:txBody>
            </p:sp>
            <p:sp>
              <p:nvSpPr>
                <p:cNvPr id="259" name="Freeform 2647"/>
                <p:cNvSpPr>
                  <a:spLocks/>
                </p:cNvSpPr>
                <p:nvPr/>
              </p:nvSpPr>
              <p:spPr bwMode="auto">
                <a:xfrm>
                  <a:off x="3170" y="1376"/>
                  <a:ext cx="135" cy="152"/>
                </a:xfrm>
                <a:custGeom>
                  <a:avLst/>
                  <a:gdLst>
                    <a:gd name="T0" fmla="*/ 57 w 168"/>
                    <a:gd name="T1" fmla="*/ 10 h 194"/>
                    <a:gd name="T2" fmla="*/ 0 w 168"/>
                    <a:gd name="T3" fmla="*/ 0 h 194"/>
                    <a:gd name="T4" fmla="*/ 5 w 168"/>
                    <a:gd name="T5" fmla="*/ 113 h 194"/>
                    <a:gd name="T6" fmla="*/ 73 w 168"/>
                    <a:gd name="T7" fmla="*/ 119 h 194"/>
                    <a:gd name="T8" fmla="*/ 108 w 168"/>
                    <a:gd name="T9" fmla="*/ 70 h 194"/>
                    <a:gd name="T10" fmla="*/ 57 w 168"/>
                    <a:gd name="T11" fmla="*/ 10 h 194"/>
                    <a:gd name="T12" fmla="*/ 0 60000 65536"/>
                    <a:gd name="T13" fmla="*/ 0 60000 65536"/>
                    <a:gd name="T14" fmla="*/ 0 60000 65536"/>
                    <a:gd name="T15" fmla="*/ 0 60000 65536"/>
                    <a:gd name="T16" fmla="*/ 0 60000 65536"/>
                    <a:gd name="T17" fmla="*/ 0 60000 65536"/>
                    <a:gd name="T18" fmla="*/ 0 w 168"/>
                    <a:gd name="T19" fmla="*/ 0 h 194"/>
                    <a:gd name="T20" fmla="*/ 168 w 168"/>
                    <a:gd name="T21" fmla="*/ 194 h 194"/>
                  </a:gdLst>
                  <a:ahLst/>
                  <a:cxnLst>
                    <a:cxn ang="T12">
                      <a:pos x="T0" y="T1"/>
                    </a:cxn>
                    <a:cxn ang="T13">
                      <a:pos x="T2" y="T3"/>
                    </a:cxn>
                    <a:cxn ang="T14">
                      <a:pos x="T4" y="T5"/>
                    </a:cxn>
                    <a:cxn ang="T15">
                      <a:pos x="T6" y="T7"/>
                    </a:cxn>
                    <a:cxn ang="T16">
                      <a:pos x="T8" y="T9"/>
                    </a:cxn>
                    <a:cxn ang="T17">
                      <a:pos x="T10" y="T11"/>
                    </a:cxn>
                  </a:cxnLst>
                  <a:rect l="T18" t="T19" r="T20" b="T21"/>
                  <a:pathLst>
                    <a:path w="168" h="194">
                      <a:moveTo>
                        <a:pt x="88" y="16"/>
                      </a:moveTo>
                      <a:lnTo>
                        <a:pt x="0" y="0"/>
                      </a:lnTo>
                      <a:lnTo>
                        <a:pt x="8" y="184"/>
                      </a:lnTo>
                      <a:lnTo>
                        <a:pt x="113" y="194"/>
                      </a:lnTo>
                      <a:lnTo>
                        <a:pt x="168" y="113"/>
                      </a:lnTo>
                      <a:lnTo>
                        <a:pt x="88" y="16"/>
                      </a:lnTo>
                      <a:close/>
                    </a:path>
                  </a:pathLst>
                </a:custGeom>
                <a:solidFill>
                  <a:srgbClr val="000000"/>
                </a:solidFill>
                <a:ln w="9525">
                  <a:solidFill>
                    <a:srgbClr val="000000"/>
                  </a:solidFill>
                  <a:round/>
                  <a:headEnd/>
                  <a:tailEnd/>
                </a:ln>
              </p:spPr>
              <p:txBody>
                <a:bodyPr/>
                <a:lstStyle/>
                <a:p>
                  <a:endParaRPr lang="en-US"/>
                </a:p>
              </p:txBody>
            </p:sp>
            <p:grpSp>
              <p:nvGrpSpPr>
                <p:cNvPr id="33" name="Group 2648"/>
                <p:cNvGrpSpPr>
                  <a:grpSpLocks/>
                </p:cNvGrpSpPr>
                <p:nvPr/>
              </p:nvGrpSpPr>
              <p:grpSpPr bwMode="auto">
                <a:xfrm>
                  <a:off x="3081" y="1124"/>
                  <a:ext cx="74" cy="778"/>
                  <a:chOff x="3802" y="199"/>
                  <a:chExt cx="166" cy="2524"/>
                </a:xfrm>
              </p:grpSpPr>
              <p:sp>
                <p:nvSpPr>
                  <p:cNvPr id="472" name="AutoShape 2649"/>
                  <p:cNvSpPr>
                    <a:spLocks noChangeArrowheads="1"/>
                  </p:cNvSpPr>
                  <p:nvPr/>
                </p:nvSpPr>
                <p:spPr bwMode="auto">
                  <a:xfrm flipV="1">
                    <a:off x="3803" y="199"/>
                    <a:ext cx="165" cy="211"/>
                  </a:xfrm>
                  <a:prstGeom prst="can">
                    <a:avLst>
                      <a:gd name="adj" fmla="val 31970"/>
                    </a:avLst>
                  </a:prstGeom>
                  <a:gradFill rotWithShape="1">
                    <a:gsLst>
                      <a:gs pos="0">
                        <a:srgbClr val="FF0000"/>
                      </a:gs>
                      <a:gs pos="100000">
                        <a:srgbClr val="760000"/>
                      </a:gs>
                    </a:gsLst>
                    <a:lin ang="0" scaled="1"/>
                  </a:gradFill>
                  <a:ln w="9525">
                    <a:noFill/>
                    <a:round/>
                    <a:headEnd/>
                    <a:tailEnd/>
                  </a:ln>
                </p:spPr>
                <p:txBody>
                  <a:bodyPr wrap="none" anchor="ctr"/>
                  <a:lstStyle/>
                  <a:p>
                    <a:endParaRPr lang="fa-IR"/>
                  </a:p>
                </p:txBody>
              </p:sp>
              <p:sp>
                <p:nvSpPr>
                  <p:cNvPr id="473" name="AutoShape 2650"/>
                  <p:cNvSpPr>
                    <a:spLocks noChangeArrowheads="1"/>
                  </p:cNvSpPr>
                  <p:nvPr/>
                </p:nvSpPr>
                <p:spPr bwMode="auto">
                  <a:xfrm>
                    <a:off x="3802" y="2512"/>
                    <a:ext cx="165" cy="211"/>
                  </a:xfrm>
                  <a:prstGeom prst="can">
                    <a:avLst>
                      <a:gd name="adj" fmla="val 31970"/>
                    </a:avLst>
                  </a:prstGeom>
                  <a:gradFill rotWithShape="1">
                    <a:gsLst>
                      <a:gs pos="0">
                        <a:srgbClr val="FF0000"/>
                      </a:gs>
                      <a:gs pos="100000">
                        <a:srgbClr val="760000"/>
                      </a:gs>
                    </a:gsLst>
                    <a:lin ang="0" scaled="1"/>
                  </a:gradFill>
                  <a:ln w="9525">
                    <a:noFill/>
                    <a:round/>
                    <a:headEnd/>
                    <a:tailEnd/>
                  </a:ln>
                </p:spPr>
                <p:txBody>
                  <a:bodyPr wrap="none" anchor="ctr"/>
                  <a:lstStyle/>
                  <a:p>
                    <a:endParaRPr lang="fa-IR"/>
                  </a:p>
                </p:txBody>
              </p:sp>
              <p:sp>
                <p:nvSpPr>
                  <p:cNvPr id="474" name="AutoShape 2651"/>
                  <p:cNvSpPr>
                    <a:spLocks noChangeArrowheads="1"/>
                  </p:cNvSpPr>
                  <p:nvPr/>
                </p:nvSpPr>
                <p:spPr bwMode="auto">
                  <a:xfrm flipV="1">
                    <a:off x="3828" y="396"/>
                    <a:ext cx="116" cy="2144"/>
                  </a:xfrm>
                  <a:prstGeom prst="can">
                    <a:avLst>
                      <a:gd name="adj" fmla="val 5990"/>
                    </a:avLst>
                  </a:prstGeom>
                  <a:gradFill rotWithShape="1">
                    <a:gsLst>
                      <a:gs pos="0">
                        <a:srgbClr val="DDDDDD"/>
                      </a:gs>
                      <a:gs pos="100000">
                        <a:srgbClr val="666666"/>
                      </a:gs>
                    </a:gsLst>
                    <a:lin ang="0" scaled="1"/>
                  </a:gradFill>
                  <a:ln w="9525">
                    <a:noFill/>
                    <a:round/>
                    <a:headEnd/>
                    <a:tailEnd/>
                  </a:ln>
                </p:spPr>
                <p:txBody>
                  <a:bodyPr wrap="none" anchor="ctr"/>
                  <a:lstStyle/>
                  <a:p>
                    <a:endParaRPr lang="fa-IR"/>
                  </a:p>
                </p:txBody>
              </p:sp>
            </p:grpSp>
            <p:sp>
              <p:nvSpPr>
                <p:cNvPr id="261" name="Freeform 2652"/>
                <p:cNvSpPr>
                  <a:spLocks/>
                </p:cNvSpPr>
                <p:nvPr/>
              </p:nvSpPr>
              <p:spPr bwMode="auto">
                <a:xfrm>
                  <a:off x="3253" y="1388"/>
                  <a:ext cx="103" cy="140"/>
                </a:xfrm>
                <a:custGeom>
                  <a:avLst/>
                  <a:gdLst>
                    <a:gd name="T0" fmla="*/ 83 w 128"/>
                    <a:gd name="T1" fmla="*/ 9 h 202"/>
                    <a:gd name="T2" fmla="*/ 83 w 128"/>
                    <a:gd name="T3" fmla="*/ 88 h 202"/>
                    <a:gd name="T4" fmla="*/ 0 w 128"/>
                    <a:gd name="T5" fmla="*/ 97 h 202"/>
                    <a:gd name="T6" fmla="*/ 0 w 128"/>
                    <a:gd name="T7" fmla="*/ 0 h 202"/>
                    <a:gd name="T8" fmla="*/ 83 w 128"/>
                    <a:gd name="T9" fmla="*/ 9 h 202"/>
                    <a:gd name="T10" fmla="*/ 0 60000 65536"/>
                    <a:gd name="T11" fmla="*/ 0 60000 65536"/>
                    <a:gd name="T12" fmla="*/ 0 60000 65536"/>
                    <a:gd name="T13" fmla="*/ 0 60000 65536"/>
                    <a:gd name="T14" fmla="*/ 0 60000 65536"/>
                    <a:gd name="T15" fmla="*/ 0 w 128"/>
                    <a:gd name="T16" fmla="*/ 0 h 202"/>
                    <a:gd name="T17" fmla="*/ 128 w 128"/>
                    <a:gd name="T18" fmla="*/ 202 h 202"/>
                  </a:gdLst>
                  <a:ahLst/>
                  <a:cxnLst>
                    <a:cxn ang="T10">
                      <a:pos x="T0" y="T1"/>
                    </a:cxn>
                    <a:cxn ang="T11">
                      <a:pos x="T2" y="T3"/>
                    </a:cxn>
                    <a:cxn ang="T12">
                      <a:pos x="T4" y="T5"/>
                    </a:cxn>
                    <a:cxn ang="T13">
                      <a:pos x="T6" y="T7"/>
                    </a:cxn>
                    <a:cxn ang="T14">
                      <a:pos x="T8" y="T9"/>
                    </a:cxn>
                  </a:cxnLst>
                  <a:rect l="T15" t="T16" r="T17" b="T18"/>
                  <a:pathLst>
                    <a:path w="128" h="202">
                      <a:moveTo>
                        <a:pt x="128" y="19"/>
                      </a:moveTo>
                      <a:lnTo>
                        <a:pt x="128" y="183"/>
                      </a:lnTo>
                      <a:lnTo>
                        <a:pt x="0" y="202"/>
                      </a:lnTo>
                      <a:lnTo>
                        <a:pt x="0" y="0"/>
                      </a:lnTo>
                      <a:lnTo>
                        <a:pt x="128" y="19"/>
                      </a:lnTo>
                      <a:close/>
                    </a:path>
                  </a:pathLst>
                </a:custGeom>
                <a:solidFill>
                  <a:srgbClr val="000000"/>
                </a:solidFill>
                <a:ln w="9525">
                  <a:solidFill>
                    <a:srgbClr val="000000"/>
                  </a:solidFill>
                  <a:round/>
                  <a:headEnd/>
                  <a:tailEnd/>
                </a:ln>
              </p:spPr>
              <p:txBody>
                <a:bodyPr/>
                <a:lstStyle/>
                <a:p>
                  <a:endParaRPr lang="en-US"/>
                </a:p>
              </p:txBody>
            </p:sp>
            <p:sp>
              <p:nvSpPr>
                <p:cNvPr id="262" name="Freeform 2653"/>
                <p:cNvSpPr>
                  <a:spLocks/>
                </p:cNvSpPr>
                <p:nvPr/>
              </p:nvSpPr>
              <p:spPr bwMode="auto">
                <a:xfrm>
                  <a:off x="3120" y="1363"/>
                  <a:ext cx="208" cy="94"/>
                </a:xfrm>
                <a:custGeom>
                  <a:avLst/>
                  <a:gdLst>
                    <a:gd name="T0" fmla="*/ 162 w 256"/>
                    <a:gd name="T1" fmla="*/ 45 h 120"/>
                    <a:gd name="T2" fmla="*/ 117 w 256"/>
                    <a:gd name="T3" fmla="*/ 48 h 120"/>
                    <a:gd name="T4" fmla="*/ 53 w 256"/>
                    <a:gd name="T5" fmla="*/ 74 h 120"/>
                    <a:gd name="T6" fmla="*/ 2 w 256"/>
                    <a:gd name="T7" fmla="*/ 69 h 120"/>
                    <a:gd name="T8" fmla="*/ 0 w 256"/>
                    <a:gd name="T9" fmla="*/ 0 h 120"/>
                    <a:gd name="T10" fmla="*/ 48 w 256"/>
                    <a:gd name="T11" fmla="*/ 2 h 120"/>
                    <a:gd name="T12" fmla="*/ 169 w 256"/>
                    <a:gd name="T13" fmla="*/ 24 h 120"/>
                    <a:gd name="T14" fmla="*/ 0 60000 65536"/>
                    <a:gd name="T15" fmla="*/ 0 60000 65536"/>
                    <a:gd name="T16" fmla="*/ 0 60000 65536"/>
                    <a:gd name="T17" fmla="*/ 0 60000 65536"/>
                    <a:gd name="T18" fmla="*/ 0 60000 65536"/>
                    <a:gd name="T19" fmla="*/ 0 60000 65536"/>
                    <a:gd name="T20" fmla="*/ 0 60000 65536"/>
                    <a:gd name="T21" fmla="*/ 0 w 256"/>
                    <a:gd name="T22" fmla="*/ 0 h 120"/>
                    <a:gd name="T23" fmla="*/ 256 w 256"/>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6" h="120">
                      <a:moveTo>
                        <a:pt x="245" y="74"/>
                      </a:moveTo>
                      <a:lnTo>
                        <a:pt x="177" y="78"/>
                      </a:lnTo>
                      <a:lnTo>
                        <a:pt x="80" y="120"/>
                      </a:lnTo>
                      <a:lnTo>
                        <a:pt x="4" y="112"/>
                      </a:lnTo>
                      <a:lnTo>
                        <a:pt x="0" y="0"/>
                      </a:lnTo>
                      <a:lnTo>
                        <a:pt x="73" y="4"/>
                      </a:lnTo>
                      <a:lnTo>
                        <a:pt x="256" y="39"/>
                      </a:lnTo>
                    </a:path>
                  </a:pathLst>
                </a:custGeom>
                <a:solidFill>
                  <a:srgbClr val="000000"/>
                </a:solidFill>
                <a:ln w="9525">
                  <a:solidFill>
                    <a:srgbClr val="000000"/>
                  </a:solidFill>
                  <a:round/>
                  <a:headEnd/>
                  <a:tailEnd/>
                </a:ln>
              </p:spPr>
              <p:txBody>
                <a:bodyPr/>
                <a:lstStyle/>
                <a:p>
                  <a:endParaRPr lang="en-US"/>
                </a:p>
              </p:txBody>
            </p:sp>
            <p:sp>
              <p:nvSpPr>
                <p:cNvPr id="263" name="Line 2654"/>
                <p:cNvSpPr>
                  <a:spLocks noChangeShapeType="1"/>
                </p:cNvSpPr>
                <p:nvPr/>
              </p:nvSpPr>
              <p:spPr bwMode="auto">
                <a:xfrm>
                  <a:off x="3036" y="1392"/>
                  <a:ext cx="36" cy="6"/>
                </a:xfrm>
                <a:prstGeom prst="line">
                  <a:avLst/>
                </a:prstGeom>
                <a:noFill/>
                <a:ln w="9525">
                  <a:solidFill>
                    <a:srgbClr val="FFFFFF"/>
                  </a:solidFill>
                  <a:round/>
                  <a:headEnd/>
                  <a:tailEnd/>
                </a:ln>
              </p:spPr>
              <p:txBody>
                <a:bodyPr/>
                <a:lstStyle/>
                <a:p>
                  <a:endParaRPr lang="en-US"/>
                </a:p>
              </p:txBody>
            </p:sp>
            <p:sp>
              <p:nvSpPr>
                <p:cNvPr id="264" name="Line 2655"/>
                <p:cNvSpPr>
                  <a:spLocks noChangeShapeType="1"/>
                </p:cNvSpPr>
                <p:nvPr/>
              </p:nvSpPr>
              <p:spPr bwMode="auto">
                <a:xfrm>
                  <a:off x="3036" y="1422"/>
                  <a:ext cx="36" cy="4"/>
                </a:xfrm>
                <a:prstGeom prst="line">
                  <a:avLst/>
                </a:prstGeom>
                <a:noFill/>
                <a:ln w="9525">
                  <a:solidFill>
                    <a:srgbClr val="FFFFFF"/>
                  </a:solidFill>
                  <a:round/>
                  <a:headEnd/>
                  <a:tailEnd/>
                </a:ln>
              </p:spPr>
              <p:txBody>
                <a:bodyPr/>
                <a:lstStyle/>
                <a:p>
                  <a:endParaRPr lang="en-US"/>
                </a:p>
              </p:txBody>
            </p:sp>
            <p:sp>
              <p:nvSpPr>
                <p:cNvPr id="265" name="Line 2656"/>
                <p:cNvSpPr>
                  <a:spLocks noChangeShapeType="1"/>
                </p:cNvSpPr>
                <p:nvPr/>
              </p:nvSpPr>
              <p:spPr bwMode="auto">
                <a:xfrm>
                  <a:off x="3155" y="1369"/>
                  <a:ext cx="0" cy="60"/>
                </a:xfrm>
                <a:prstGeom prst="line">
                  <a:avLst/>
                </a:prstGeom>
                <a:noFill/>
                <a:ln w="9525">
                  <a:solidFill>
                    <a:srgbClr val="B2B2B2"/>
                  </a:solidFill>
                  <a:round/>
                  <a:headEnd/>
                  <a:tailEnd/>
                </a:ln>
              </p:spPr>
              <p:txBody>
                <a:bodyPr/>
                <a:lstStyle/>
                <a:p>
                  <a:endParaRPr lang="en-US"/>
                </a:p>
              </p:txBody>
            </p:sp>
            <p:sp>
              <p:nvSpPr>
                <p:cNvPr id="266" name="Line 2657"/>
                <p:cNvSpPr>
                  <a:spLocks noChangeShapeType="1"/>
                </p:cNvSpPr>
                <p:nvPr/>
              </p:nvSpPr>
              <p:spPr bwMode="auto">
                <a:xfrm flipH="1">
                  <a:off x="3267" y="1384"/>
                  <a:ext cx="1" cy="114"/>
                </a:xfrm>
                <a:prstGeom prst="line">
                  <a:avLst/>
                </a:prstGeom>
                <a:noFill/>
                <a:ln w="9525">
                  <a:solidFill>
                    <a:srgbClr val="B2B2B2"/>
                  </a:solidFill>
                  <a:round/>
                  <a:headEnd/>
                  <a:tailEnd/>
                </a:ln>
              </p:spPr>
              <p:txBody>
                <a:bodyPr/>
                <a:lstStyle/>
                <a:p>
                  <a:endParaRPr lang="en-US"/>
                </a:p>
              </p:txBody>
            </p:sp>
            <p:sp>
              <p:nvSpPr>
                <p:cNvPr id="267" name="Line 2658"/>
                <p:cNvSpPr>
                  <a:spLocks noChangeShapeType="1"/>
                </p:cNvSpPr>
                <p:nvPr/>
              </p:nvSpPr>
              <p:spPr bwMode="auto">
                <a:xfrm>
                  <a:off x="999" y="1706"/>
                  <a:ext cx="828" cy="33"/>
                </a:xfrm>
                <a:prstGeom prst="line">
                  <a:avLst/>
                </a:prstGeom>
                <a:noFill/>
                <a:ln w="3175">
                  <a:solidFill>
                    <a:srgbClr val="969696"/>
                  </a:solidFill>
                  <a:round/>
                  <a:headEnd/>
                  <a:tailEnd/>
                </a:ln>
              </p:spPr>
              <p:txBody>
                <a:bodyPr/>
                <a:lstStyle/>
                <a:p>
                  <a:endParaRPr lang="en-US"/>
                </a:p>
              </p:txBody>
            </p:sp>
            <p:sp>
              <p:nvSpPr>
                <p:cNvPr id="268" name="Line 2659"/>
                <p:cNvSpPr>
                  <a:spLocks noChangeShapeType="1"/>
                </p:cNvSpPr>
                <p:nvPr/>
              </p:nvSpPr>
              <p:spPr bwMode="auto">
                <a:xfrm flipV="1">
                  <a:off x="300" y="1270"/>
                  <a:ext cx="606" cy="81"/>
                </a:xfrm>
                <a:prstGeom prst="line">
                  <a:avLst/>
                </a:prstGeom>
                <a:noFill/>
                <a:ln w="9525">
                  <a:solidFill>
                    <a:srgbClr val="DDDDDD"/>
                  </a:solidFill>
                  <a:round/>
                  <a:headEnd/>
                  <a:tailEnd/>
                </a:ln>
              </p:spPr>
              <p:txBody>
                <a:bodyPr/>
                <a:lstStyle/>
                <a:p>
                  <a:endParaRPr lang="en-US"/>
                </a:p>
              </p:txBody>
            </p:sp>
            <p:sp>
              <p:nvSpPr>
                <p:cNvPr id="269" name="Line 2660"/>
                <p:cNvSpPr>
                  <a:spLocks noChangeShapeType="1"/>
                </p:cNvSpPr>
                <p:nvPr/>
              </p:nvSpPr>
              <p:spPr bwMode="auto">
                <a:xfrm>
                  <a:off x="311" y="1922"/>
                  <a:ext cx="615" cy="102"/>
                </a:xfrm>
                <a:prstGeom prst="line">
                  <a:avLst/>
                </a:prstGeom>
                <a:noFill/>
                <a:ln w="9525">
                  <a:solidFill>
                    <a:srgbClr val="DDDDDD"/>
                  </a:solidFill>
                  <a:round/>
                  <a:headEnd/>
                  <a:tailEnd/>
                </a:ln>
              </p:spPr>
              <p:txBody>
                <a:bodyPr/>
                <a:lstStyle/>
                <a:p>
                  <a:endParaRPr lang="en-US"/>
                </a:p>
              </p:txBody>
            </p:sp>
            <p:sp>
              <p:nvSpPr>
                <p:cNvPr id="270" name="Freeform 2661"/>
                <p:cNvSpPr>
                  <a:spLocks/>
                </p:cNvSpPr>
                <p:nvPr/>
              </p:nvSpPr>
              <p:spPr bwMode="auto">
                <a:xfrm>
                  <a:off x="341" y="2805"/>
                  <a:ext cx="743" cy="483"/>
                </a:xfrm>
                <a:custGeom>
                  <a:avLst/>
                  <a:gdLst>
                    <a:gd name="T0" fmla="*/ 0 w 743"/>
                    <a:gd name="T1" fmla="*/ 0 h 483"/>
                    <a:gd name="T2" fmla="*/ 743 w 743"/>
                    <a:gd name="T3" fmla="*/ 483 h 483"/>
                    <a:gd name="T4" fmla="*/ 0 60000 65536"/>
                    <a:gd name="T5" fmla="*/ 0 60000 65536"/>
                    <a:gd name="T6" fmla="*/ 0 w 743"/>
                    <a:gd name="T7" fmla="*/ 0 h 483"/>
                    <a:gd name="T8" fmla="*/ 743 w 743"/>
                    <a:gd name="T9" fmla="*/ 483 h 483"/>
                  </a:gdLst>
                  <a:ahLst/>
                  <a:cxnLst>
                    <a:cxn ang="T4">
                      <a:pos x="T0" y="T1"/>
                    </a:cxn>
                    <a:cxn ang="T5">
                      <a:pos x="T2" y="T3"/>
                    </a:cxn>
                  </a:cxnLst>
                  <a:rect l="T6" t="T7" r="T8" b="T9"/>
                  <a:pathLst>
                    <a:path w="743" h="483">
                      <a:moveTo>
                        <a:pt x="0" y="0"/>
                      </a:moveTo>
                      <a:lnTo>
                        <a:pt x="743" y="483"/>
                      </a:lnTo>
                    </a:path>
                  </a:pathLst>
                </a:custGeom>
                <a:noFill/>
                <a:ln w="9525">
                  <a:solidFill>
                    <a:srgbClr val="DDDDDD"/>
                  </a:solidFill>
                  <a:round/>
                  <a:headEnd/>
                  <a:tailEnd/>
                </a:ln>
              </p:spPr>
              <p:txBody>
                <a:bodyPr/>
                <a:lstStyle/>
                <a:p>
                  <a:endParaRPr lang="en-US"/>
                </a:p>
              </p:txBody>
            </p:sp>
            <p:sp>
              <p:nvSpPr>
                <p:cNvPr id="271" name="Line 2662"/>
                <p:cNvSpPr>
                  <a:spLocks noChangeShapeType="1"/>
                </p:cNvSpPr>
                <p:nvPr/>
              </p:nvSpPr>
              <p:spPr bwMode="auto">
                <a:xfrm>
                  <a:off x="993" y="1272"/>
                  <a:ext cx="0" cy="1833"/>
                </a:xfrm>
                <a:prstGeom prst="line">
                  <a:avLst/>
                </a:prstGeom>
                <a:noFill/>
                <a:ln w="9525">
                  <a:solidFill>
                    <a:srgbClr val="000000"/>
                  </a:solidFill>
                  <a:round/>
                  <a:headEnd/>
                  <a:tailEnd/>
                </a:ln>
              </p:spPr>
              <p:txBody>
                <a:bodyPr/>
                <a:lstStyle/>
                <a:p>
                  <a:endParaRPr lang="en-US"/>
                </a:p>
              </p:txBody>
            </p:sp>
            <p:sp>
              <p:nvSpPr>
                <p:cNvPr id="272" name="Oval 2663"/>
                <p:cNvSpPr>
                  <a:spLocks noChangeArrowheads="1"/>
                </p:cNvSpPr>
                <p:nvPr/>
              </p:nvSpPr>
              <p:spPr bwMode="auto">
                <a:xfrm>
                  <a:off x="2768" y="2778"/>
                  <a:ext cx="97" cy="28"/>
                </a:xfrm>
                <a:prstGeom prst="ellipse">
                  <a:avLst/>
                </a:prstGeom>
                <a:gradFill rotWithShape="1">
                  <a:gsLst>
                    <a:gs pos="0">
                      <a:srgbClr val="B2B2B2"/>
                    </a:gs>
                    <a:gs pos="100000">
                      <a:srgbClr val="717171"/>
                    </a:gs>
                  </a:gsLst>
                  <a:lin ang="0" scaled="1"/>
                </a:gradFill>
                <a:ln w="9525">
                  <a:noFill/>
                  <a:round/>
                  <a:headEnd/>
                  <a:tailEnd/>
                </a:ln>
              </p:spPr>
              <p:txBody>
                <a:bodyPr wrap="none" anchor="ctr"/>
                <a:lstStyle/>
                <a:p>
                  <a:endParaRPr lang="fa-IR"/>
                </a:p>
              </p:txBody>
            </p:sp>
            <p:sp>
              <p:nvSpPr>
                <p:cNvPr id="273" name="Freeform 2664"/>
                <p:cNvSpPr>
                  <a:spLocks/>
                </p:cNvSpPr>
                <p:nvPr/>
              </p:nvSpPr>
              <p:spPr bwMode="auto">
                <a:xfrm>
                  <a:off x="2400" y="1916"/>
                  <a:ext cx="293" cy="142"/>
                </a:xfrm>
                <a:custGeom>
                  <a:avLst/>
                  <a:gdLst>
                    <a:gd name="T0" fmla="*/ 0 w 338"/>
                    <a:gd name="T1" fmla="*/ 0 h 183"/>
                    <a:gd name="T2" fmla="*/ 55 w 338"/>
                    <a:gd name="T3" fmla="*/ 88 h 183"/>
                    <a:gd name="T4" fmla="*/ 254 w 338"/>
                    <a:gd name="T5" fmla="*/ 110 h 183"/>
                    <a:gd name="T6" fmla="*/ 254 w 338"/>
                    <a:gd name="T7" fmla="*/ 0 h 183"/>
                    <a:gd name="T8" fmla="*/ 0 w 338"/>
                    <a:gd name="T9" fmla="*/ 0 h 183"/>
                    <a:gd name="T10" fmla="*/ 0 60000 65536"/>
                    <a:gd name="T11" fmla="*/ 0 60000 65536"/>
                    <a:gd name="T12" fmla="*/ 0 60000 65536"/>
                    <a:gd name="T13" fmla="*/ 0 60000 65536"/>
                    <a:gd name="T14" fmla="*/ 0 60000 65536"/>
                    <a:gd name="T15" fmla="*/ 0 w 338"/>
                    <a:gd name="T16" fmla="*/ 0 h 183"/>
                    <a:gd name="T17" fmla="*/ 338 w 338"/>
                    <a:gd name="T18" fmla="*/ 183 h 183"/>
                  </a:gdLst>
                  <a:ahLst/>
                  <a:cxnLst>
                    <a:cxn ang="T10">
                      <a:pos x="T0" y="T1"/>
                    </a:cxn>
                    <a:cxn ang="T11">
                      <a:pos x="T2" y="T3"/>
                    </a:cxn>
                    <a:cxn ang="T12">
                      <a:pos x="T4" y="T5"/>
                    </a:cxn>
                    <a:cxn ang="T13">
                      <a:pos x="T6" y="T7"/>
                    </a:cxn>
                    <a:cxn ang="T14">
                      <a:pos x="T8" y="T9"/>
                    </a:cxn>
                  </a:cxnLst>
                  <a:rect l="T15" t="T16" r="T17" b="T18"/>
                  <a:pathLst>
                    <a:path w="338" h="183">
                      <a:moveTo>
                        <a:pt x="0" y="0"/>
                      </a:moveTo>
                      <a:lnTo>
                        <a:pt x="73" y="147"/>
                      </a:lnTo>
                      <a:lnTo>
                        <a:pt x="338" y="183"/>
                      </a:lnTo>
                      <a:lnTo>
                        <a:pt x="338" y="0"/>
                      </a:lnTo>
                      <a:lnTo>
                        <a:pt x="0" y="0"/>
                      </a:lnTo>
                      <a:close/>
                    </a:path>
                  </a:pathLst>
                </a:custGeom>
                <a:solidFill>
                  <a:srgbClr val="4D4D4D">
                    <a:alpha val="50980"/>
                  </a:srgbClr>
                </a:solidFill>
                <a:ln w="9525">
                  <a:noFill/>
                  <a:round/>
                  <a:headEnd/>
                  <a:tailEnd/>
                </a:ln>
              </p:spPr>
              <p:txBody>
                <a:bodyPr/>
                <a:lstStyle/>
                <a:p>
                  <a:endParaRPr lang="en-US"/>
                </a:p>
              </p:txBody>
            </p:sp>
            <p:sp>
              <p:nvSpPr>
                <p:cNvPr id="274" name="Freeform 2665"/>
                <p:cNvSpPr>
                  <a:spLocks/>
                </p:cNvSpPr>
                <p:nvPr/>
              </p:nvSpPr>
              <p:spPr bwMode="auto">
                <a:xfrm>
                  <a:off x="2195" y="1855"/>
                  <a:ext cx="282" cy="906"/>
                </a:xfrm>
                <a:custGeom>
                  <a:avLst/>
                  <a:gdLst>
                    <a:gd name="T0" fmla="*/ 145 w 350"/>
                    <a:gd name="T1" fmla="*/ 0 h 1157"/>
                    <a:gd name="T2" fmla="*/ 208 w 350"/>
                    <a:gd name="T3" fmla="*/ 193 h 1157"/>
                    <a:gd name="T4" fmla="*/ 28 w 350"/>
                    <a:gd name="T5" fmla="*/ 418 h 1157"/>
                    <a:gd name="T6" fmla="*/ 40 w 350"/>
                    <a:gd name="T7" fmla="*/ 709 h 1157"/>
                    <a:gd name="T8" fmla="*/ 0 60000 65536"/>
                    <a:gd name="T9" fmla="*/ 0 60000 65536"/>
                    <a:gd name="T10" fmla="*/ 0 60000 65536"/>
                    <a:gd name="T11" fmla="*/ 0 60000 65536"/>
                    <a:gd name="T12" fmla="*/ 0 w 350"/>
                    <a:gd name="T13" fmla="*/ 0 h 1157"/>
                    <a:gd name="T14" fmla="*/ 350 w 350"/>
                    <a:gd name="T15" fmla="*/ 1157 h 1157"/>
                  </a:gdLst>
                  <a:ahLst/>
                  <a:cxnLst>
                    <a:cxn ang="T8">
                      <a:pos x="T0" y="T1"/>
                    </a:cxn>
                    <a:cxn ang="T9">
                      <a:pos x="T2" y="T3"/>
                    </a:cxn>
                    <a:cxn ang="T10">
                      <a:pos x="T4" y="T5"/>
                    </a:cxn>
                    <a:cxn ang="T11">
                      <a:pos x="T6" y="T7"/>
                    </a:cxn>
                  </a:cxnLst>
                  <a:rect l="T12" t="T13" r="T14" b="T15"/>
                  <a:pathLst>
                    <a:path w="350" h="1157">
                      <a:moveTo>
                        <a:pt x="224" y="0"/>
                      </a:moveTo>
                      <a:cubicBezTo>
                        <a:pt x="280" y="60"/>
                        <a:pt x="350" y="202"/>
                        <a:pt x="320" y="316"/>
                      </a:cubicBezTo>
                      <a:cubicBezTo>
                        <a:pt x="290" y="430"/>
                        <a:pt x="86" y="542"/>
                        <a:pt x="43" y="682"/>
                      </a:cubicBezTo>
                      <a:cubicBezTo>
                        <a:pt x="0" y="822"/>
                        <a:pt x="59" y="1078"/>
                        <a:pt x="62" y="1157"/>
                      </a:cubicBezTo>
                    </a:path>
                  </a:pathLst>
                </a:custGeom>
                <a:noFill/>
                <a:ln w="12700" cmpd="sng">
                  <a:solidFill>
                    <a:srgbClr val="DDDDDD"/>
                  </a:solidFill>
                  <a:round/>
                  <a:headEnd/>
                  <a:tailEnd/>
                </a:ln>
              </p:spPr>
              <p:txBody>
                <a:bodyPr/>
                <a:lstStyle/>
                <a:p>
                  <a:endParaRPr lang="en-US"/>
                </a:p>
              </p:txBody>
            </p:sp>
            <p:sp>
              <p:nvSpPr>
                <p:cNvPr id="275" name="Freeform 2666"/>
                <p:cNvSpPr>
                  <a:spLocks/>
                </p:cNvSpPr>
                <p:nvPr/>
              </p:nvSpPr>
              <p:spPr bwMode="auto">
                <a:xfrm>
                  <a:off x="1831" y="1844"/>
                  <a:ext cx="2" cy="176"/>
                </a:xfrm>
                <a:custGeom>
                  <a:avLst/>
                  <a:gdLst>
                    <a:gd name="T0" fmla="*/ 0 w 1"/>
                    <a:gd name="T1" fmla="*/ 0 h 173"/>
                    <a:gd name="T2" fmla="*/ 0 w 1"/>
                    <a:gd name="T3" fmla="*/ 179 h 173"/>
                    <a:gd name="T4" fmla="*/ 0 60000 65536"/>
                    <a:gd name="T5" fmla="*/ 0 60000 65536"/>
                    <a:gd name="T6" fmla="*/ 0 w 1"/>
                    <a:gd name="T7" fmla="*/ 0 h 173"/>
                    <a:gd name="T8" fmla="*/ 1 w 1"/>
                    <a:gd name="T9" fmla="*/ 173 h 173"/>
                  </a:gdLst>
                  <a:ahLst/>
                  <a:cxnLst>
                    <a:cxn ang="T4">
                      <a:pos x="T0" y="T1"/>
                    </a:cxn>
                    <a:cxn ang="T5">
                      <a:pos x="T2" y="T3"/>
                    </a:cxn>
                  </a:cxnLst>
                  <a:rect l="T6" t="T7" r="T8" b="T9"/>
                  <a:pathLst>
                    <a:path w="1" h="173">
                      <a:moveTo>
                        <a:pt x="0" y="0"/>
                      </a:moveTo>
                      <a:lnTo>
                        <a:pt x="0" y="173"/>
                      </a:lnTo>
                    </a:path>
                  </a:pathLst>
                </a:custGeom>
                <a:noFill/>
                <a:ln w="6350">
                  <a:solidFill>
                    <a:srgbClr val="333333"/>
                  </a:solidFill>
                  <a:round/>
                  <a:headEnd/>
                  <a:tailEnd/>
                </a:ln>
              </p:spPr>
              <p:txBody>
                <a:bodyPr/>
                <a:lstStyle/>
                <a:p>
                  <a:endParaRPr lang="en-US"/>
                </a:p>
              </p:txBody>
            </p:sp>
            <p:sp>
              <p:nvSpPr>
                <p:cNvPr id="276" name="Freeform 2667"/>
                <p:cNvSpPr>
                  <a:spLocks/>
                </p:cNvSpPr>
                <p:nvPr/>
              </p:nvSpPr>
              <p:spPr bwMode="auto">
                <a:xfrm>
                  <a:off x="1837" y="1895"/>
                  <a:ext cx="2" cy="121"/>
                </a:xfrm>
                <a:custGeom>
                  <a:avLst/>
                  <a:gdLst>
                    <a:gd name="T0" fmla="*/ 2 w 2"/>
                    <a:gd name="T1" fmla="*/ 0 h 120"/>
                    <a:gd name="T2" fmla="*/ 0 w 2"/>
                    <a:gd name="T3" fmla="*/ 122 h 120"/>
                    <a:gd name="T4" fmla="*/ 0 60000 65536"/>
                    <a:gd name="T5" fmla="*/ 0 60000 65536"/>
                    <a:gd name="T6" fmla="*/ 0 w 2"/>
                    <a:gd name="T7" fmla="*/ 0 h 120"/>
                    <a:gd name="T8" fmla="*/ 2 w 2"/>
                    <a:gd name="T9" fmla="*/ 120 h 120"/>
                  </a:gdLst>
                  <a:ahLst/>
                  <a:cxnLst>
                    <a:cxn ang="T4">
                      <a:pos x="T0" y="T1"/>
                    </a:cxn>
                    <a:cxn ang="T5">
                      <a:pos x="T2" y="T3"/>
                    </a:cxn>
                  </a:cxnLst>
                  <a:rect l="T6" t="T7" r="T8" b="T9"/>
                  <a:pathLst>
                    <a:path w="2" h="120">
                      <a:moveTo>
                        <a:pt x="2" y="0"/>
                      </a:moveTo>
                      <a:lnTo>
                        <a:pt x="0" y="120"/>
                      </a:lnTo>
                    </a:path>
                  </a:pathLst>
                </a:custGeom>
                <a:noFill/>
                <a:ln w="6350">
                  <a:solidFill>
                    <a:srgbClr val="B2B2B2"/>
                  </a:solidFill>
                  <a:round/>
                  <a:headEnd/>
                  <a:tailEnd/>
                </a:ln>
              </p:spPr>
              <p:txBody>
                <a:bodyPr/>
                <a:lstStyle/>
                <a:p>
                  <a:endParaRPr lang="en-US"/>
                </a:p>
              </p:txBody>
            </p:sp>
            <p:sp>
              <p:nvSpPr>
                <p:cNvPr id="277" name="Line 2668"/>
                <p:cNvSpPr>
                  <a:spLocks noChangeShapeType="1"/>
                </p:cNvSpPr>
                <p:nvPr/>
              </p:nvSpPr>
              <p:spPr bwMode="auto">
                <a:xfrm>
                  <a:off x="939" y="2026"/>
                  <a:ext cx="1081" cy="0"/>
                </a:xfrm>
                <a:prstGeom prst="line">
                  <a:avLst/>
                </a:prstGeom>
                <a:noFill/>
                <a:ln w="3175">
                  <a:solidFill>
                    <a:srgbClr val="B2B2B2"/>
                  </a:solidFill>
                  <a:round/>
                  <a:headEnd/>
                  <a:tailEnd/>
                </a:ln>
              </p:spPr>
              <p:txBody>
                <a:bodyPr/>
                <a:lstStyle/>
                <a:p>
                  <a:endParaRPr lang="en-US"/>
                </a:p>
              </p:txBody>
            </p:sp>
            <p:sp>
              <p:nvSpPr>
                <p:cNvPr id="278" name="Freeform 2669"/>
                <p:cNvSpPr>
                  <a:spLocks/>
                </p:cNvSpPr>
                <p:nvPr/>
              </p:nvSpPr>
              <p:spPr bwMode="auto">
                <a:xfrm>
                  <a:off x="3672" y="1172"/>
                  <a:ext cx="88" cy="2168"/>
                </a:xfrm>
                <a:custGeom>
                  <a:avLst/>
                  <a:gdLst>
                    <a:gd name="T0" fmla="*/ 117 w 66"/>
                    <a:gd name="T1" fmla="*/ 0 h 2076"/>
                    <a:gd name="T2" fmla="*/ 0 w 66"/>
                    <a:gd name="T3" fmla="*/ 14 h 2076"/>
                    <a:gd name="T4" fmla="*/ 0 w 66"/>
                    <a:gd name="T5" fmla="*/ 2244 h 2076"/>
                    <a:gd name="T6" fmla="*/ 117 w 66"/>
                    <a:gd name="T7" fmla="*/ 2264 h 2076"/>
                    <a:gd name="T8" fmla="*/ 117 w 66"/>
                    <a:gd name="T9" fmla="*/ 0 h 2076"/>
                    <a:gd name="T10" fmla="*/ 0 60000 65536"/>
                    <a:gd name="T11" fmla="*/ 0 60000 65536"/>
                    <a:gd name="T12" fmla="*/ 0 60000 65536"/>
                    <a:gd name="T13" fmla="*/ 0 60000 65536"/>
                    <a:gd name="T14" fmla="*/ 0 60000 65536"/>
                    <a:gd name="T15" fmla="*/ 0 w 66"/>
                    <a:gd name="T16" fmla="*/ 0 h 2076"/>
                    <a:gd name="T17" fmla="*/ 66 w 66"/>
                    <a:gd name="T18" fmla="*/ 2076 h 2076"/>
                  </a:gdLst>
                  <a:ahLst/>
                  <a:cxnLst>
                    <a:cxn ang="T10">
                      <a:pos x="T0" y="T1"/>
                    </a:cxn>
                    <a:cxn ang="T11">
                      <a:pos x="T2" y="T3"/>
                    </a:cxn>
                    <a:cxn ang="T12">
                      <a:pos x="T4" y="T5"/>
                    </a:cxn>
                    <a:cxn ang="T13">
                      <a:pos x="T6" y="T7"/>
                    </a:cxn>
                    <a:cxn ang="T14">
                      <a:pos x="T8" y="T9"/>
                    </a:cxn>
                  </a:cxnLst>
                  <a:rect l="T15" t="T16" r="T17" b="T18"/>
                  <a:pathLst>
                    <a:path w="66" h="2076">
                      <a:moveTo>
                        <a:pt x="66" y="0"/>
                      </a:moveTo>
                      <a:lnTo>
                        <a:pt x="0" y="12"/>
                      </a:lnTo>
                      <a:lnTo>
                        <a:pt x="0" y="2058"/>
                      </a:lnTo>
                      <a:lnTo>
                        <a:pt x="66" y="2076"/>
                      </a:lnTo>
                      <a:lnTo>
                        <a:pt x="66" y="0"/>
                      </a:lnTo>
                      <a:close/>
                    </a:path>
                  </a:pathLst>
                </a:custGeom>
                <a:solidFill>
                  <a:srgbClr val="5F5F5F"/>
                </a:solidFill>
                <a:ln w="9525">
                  <a:noFill/>
                  <a:round/>
                  <a:headEnd/>
                  <a:tailEnd/>
                </a:ln>
              </p:spPr>
              <p:txBody>
                <a:bodyPr/>
                <a:lstStyle/>
                <a:p>
                  <a:endParaRPr lang="en-US"/>
                </a:p>
              </p:txBody>
            </p:sp>
            <p:sp>
              <p:nvSpPr>
                <p:cNvPr id="279" name="Freeform 2670"/>
                <p:cNvSpPr>
                  <a:spLocks/>
                </p:cNvSpPr>
                <p:nvPr/>
              </p:nvSpPr>
              <p:spPr bwMode="auto">
                <a:xfrm>
                  <a:off x="3756" y="1178"/>
                  <a:ext cx="5" cy="2150"/>
                </a:xfrm>
                <a:custGeom>
                  <a:avLst/>
                  <a:gdLst>
                    <a:gd name="T0" fmla="*/ 0 w 5"/>
                    <a:gd name="T1" fmla="*/ 0 h 2118"/>
                    <a:gd name="T2" fmla="*/ 5 w 5"/>
                    <a:gd name="T3" fmla="*/ 2182 h 2118"/>
                    <a:gd name="T4" fmla="*/ 0 60000 65536"/>
                    <a:gd name="T5" fmla="*/ 0 60000 65536"/>
                    <a:gd name="T6" fmla="*/ 0 w 5"/>
                    <a:gd name="T7" fmla="*/ 0 h 2118"/>
                    <a:gd name="T8" fmla="*/ 5 w 5"/>
                    <a:gd name="T9" fmla="*/ 2118 h 2118"/>
                  </a:gdLst>
                  <a:ahLst/>
                  <a:cxnLst>
                    <a:cxn ang="T4">
                      <a:pos x="T0" y="T1"/>
                    </a:cxn>
                    <a:cxn ang="T5">
                      <a:pos x="T2" y="T3"/>
                    </a:cxn>
                  </a:cxnLst>
                  <a:rect l="T6" t="T7" r="T8" b="T9"/>
                  <a:pathLst>
                    <a:path w="5" h="2118">
                      <a:moveTo>
                        <a:pt x="0" y="0"/>
                      </a:moveTo>
                      <a:lnTo>
                        <a:pt x="5" y="2118"/>
                      </a:lnTo>
                    </a:path>
                  </a:pathLst>
                </a:custGeom>
                <a:noFill/>
                <a:ln w="19050">
                  <a:solidFill>
                    <a:srgbClr val="B2B2B2"/>
                  </a:solidFill>
                  <a:round/>
                  <a:headEnd/>
                  <a:tailEnd/>
                </a:ln>
              </p:spPr>
              <p:txBody>
                <a:bodyPr/>
                <a:lstStyle/>
                <a:p>
                  <a:endParaRPr lang="en-US"/>
                </a:p>
              </p:txBody>
            </p:sp>
            <p:sp>
              <p:nvSpPr>
                <p:cNvPr id="280" name="Freeform 2671"/>
                <p:cNvSpPr>
                  <a:spLocks/>
                </p:cNvSpPr>
                <p:nvPr/>
              </p:nvSpPr>
              <p:spPr bwMode="auto">
                <a:xfrm>
                  <a:off x="338" y="2658"/>
                  <a:ext cx="549" cy="278"/>
                </a:xfrm>
                <a:custGeom>
                  <a:avLst/>
                  <a:gdLst>
                    <a:gd name="T0" fmla="*/ 0 w 506"/>
                    <a:gd name="T1" fmla="*/ 0 h 274"/>
                    <a:gd name="T2" fmla="*/ 596 w 506"/>
                    <a:gd name="T3" fmla="*/ 282 h 274"/>
                    <a:gd name="T4" fmla="*/ 0 60000 65536"/>
                    <a:gd name="T5" fmla="*/ 0 60000 65536"/>
                    <a:gd name="T6" fmla="*/ 0 w 506"/>
                    <a:gd name="T7" fmla="*/ 0 h 274"/>
                    <a:gd name="T8" fmla="*/ 506 w 506"/>
                    <a:gd name="T9" fmla="*/ 274 h 274"/>
                  </a:gdLst>
                  <a:ahLst/>
                  <a:cxnLst>
                    <a:cxn ang="T4">
                      <a:pos x="T0" y="T1"/>
                    </a:cxn>
                    <a:cxn ang="T5">
                      <a:pos x="T2" y="T3"/>
                    </a:cxn>
                  </a:cxnLst>
                  <a:rect l="T6" t="T7" r="T8" b="T9"/>
                  <a:pathLst>
                    <a:path w="506" h="274">
                      <a:moveTo>
                        <a:pt x="0" y="0"/>
                      </a:moveTo>
                      <a:lnTo>
                        <a:pt x="506" y="274"/>
                      </a:lnTo>
                    </a:path>
                  </a:pathLst>
                </a:custGeom>
                <a:noFill/>
                <a:ln w="6350">
                  <a:solidFill>
                    <a:srgbClr val="000000"/>
                  </a:solidFill>
                  <a:round/>
                  <a:headEnd/>
                  <a:tailEnd/>
                </a:ln>
              </p:spPr>
              <p:txBody>
                <a:bodyPr/>
                <a:lstStyle/>
                <a:p>
                  <a:endParaRPr lang="en-US"/>
                </a:p>
              </p:txBody>
            </p:sp>
            <p:grpSp>
              <p:nvGrpSpPr>
                <p:cNvPr id="34" name="Group 2672"/>
                <p:cNvGrpSpPr>
                  <a:grpSpLocks/>
                </p:cNvGrpSpPr>
                <p:nvPr/>
              </p:nvGrpSpPr>
              <p:grpSpPr bwMode="auto">
                <a:xfrm>
                  <a:off x="402" y="2713"/>
                  <a:ext cx="91" cy="158"/>
                  <a:chOff x="477" y="3510"/>
                  <a:chExt cx="87" cy="156"/>
                </a:xfrm>
              </p:grpSpPr>
              <p:sp>
                <p:nvSpPr>
                  <p:cNvPr id="470" name="Freeform 2673"/>
                  <p:cNvSpPr>
                    <a:spLocks/>
                  </p:cNvSpPr>
                  <p:nvPr/>
                </p:nvSpPr>
                <p:spPr bwMode="auto">
                  <a:xfrm>
                    <a:off x="486" y="3510"/>
                    <a:ext cx="78" cy="156"/>
                  </a:xfrm>
                  <a:custGeom>
                    <a:avLst/>
                    <a:gdLst>
                      <a:gd name="T0" fmla="*/ 6 w 78"/>
                      <a:gd name="T1" fmla="*/ 0 h 156"/>
                      <a:gd name="T2" fmla="*/ 78 w 78"/>
                      <a:gd name="T3" fmla="*/ 39 h 156"/>
                      <a:gd name="T4" fmla="*/ 78 w 78"/>
                      <a:gd name="T5" fmla="*/ 156 h 156"/>
                      <a:gd name="T6" fmla="*/ 0 w 78"/>
                      <a:gd name="T7" fmla="*/ 102 h 156"/>
                      <a:gd name="T8" fmla="*/ 6 w 78"/>
                      <a:gd name="T9" fmla="*/ 0 h 156"/>
                      <a:gd name="T10" fmla="*/ 0 60000 65536"/>
                      <a:gd name="T11" fmla="*/ 0 60000 65536"/>
                      <a:gd name="T12" fmla="*/ 0 60000 65536"/>
                      <a:gd name="T13" fmla="*/ 0 60000 65536"/>
                      <a:gd name="T14" fmla="*/ 0 60000 65536"/>
                      <a:gd name="T15" fmla="*/ 0 w 78"/>
                      <a:gd name="T16" fmla="*/ 0 h 156"/>
                      <a:gd name="T17" fmla="*/ 78 w 78"/>
                      <a:gd name="T18" fmla="*/ 156 h 156"/>
                    </a:gdLst>
                    <a:ahLst/>
                    <a:cxnLst>
                      <a:cxn ang="T10">
                        <a:pos x="T0" y="T1"/>
                      </a:cxn>
                      <a:cxn ang="T11">
                        <a:pos x="T2" y="T3"/>
                      </a:cxn>
                      <a:cxn ang="T12">
                        <a:pos x="T4" y="T5"/>
                      </a:cxn>
                      <a:cxn ang="T13">
                        <a:pos x="T6" y="T7"/>
                      </a:cxn>
                      <a:cxn ang="T14">
                        <a:pos x="T8" y="T9"/>
                      </a:cxn>
                    </a:cxnLst>
                    <a:rect l="T15" t="T16" r="T17" b="T18"/>
                    <a:pathLst>
                      <a:path w="78" h="156">
                        <a:moveTo>
                          <a:pt x="6" y="0"/>
                        </a:moveTo>
                        <a:lnTo>
                          <a:pt x="78" y="39"/>
                        </a:lnTo>
                        <a:lnTo>
                          <a:pt x="78" y="156"/>
                        </a:lnTo>
                        <a:lnTo>
                          <a:pt x="0" y="102"/>
                        </a:lnTo>
                        <a:lnTo>
                          <a:pt x="6" y="0"/>
                        </a:lnTo>
                        <a:close/>
                      </a:path>
                    </a:pathLst>
                  </a:custGeom>
                  <a:solidFill>
                    <a:srgbClr val="000000"/>
                  </a:solidFill>
                  <a:ln w="9525">
                    <a:solidFill>
                      <a:srgbClr val="000000"/>
                    </a:solidFill>
                    <a:round/>
                    <a:headEnd/>
                    <a:tailEnd/>
                  </a:ln>
                </p:spPr>
                <p:txBody>
                  <a:bodyPr/>
                  <a:lstStyle/>
                  <a:p>
                    <a:endParaRPr lang="en-US"/>
                  </a:p>
                </p:txBody>
              </p:sp>
              <p:sp>
                <p:nvSpPr>
                  <p:cNvPr id="471" name="Freeform 2674"/>
                  <p:cNvSpPr>
                    <a:spLocks/>
                  </p:cNvSpPr>
                  <p:nvPr/>
                </p:nvSpPr>
                <p:spPr bwMode="auto">
                  <a:xfrm>
                    <a:off x="477" y="3564"/>
                    <a:ext cx="78" cy="57"/>
                  </a:xfrm>
                  <a:custGeom>
                    <a:avLst/>
                    <a:gdLst>
                      <a:gd name="T0" fmla="*/ 24 w 78"/>
                      <a:gd name="T1" fmla="*/ 0 h 57"/>
                      <a:gd name="T2" fmla="*/ 0 w 78"/>
                      <a:gd name="T3" fmla="*/ 27 h 57"/>
                      <a:gd name="T4" fmla="*/ 57 w 78"/>
                      <a:gd name="T5" fmla="*/ 57 h 57"/>
                      <a:gd name="T6" fmla="*/ 78 w 78"/>
                      <a:gd name="T7" fmla="*/ 30 h 57"/>
                      <a:gd name="T8" fmla="*/ 24 w 78"/>
                      <a:gd name="T9" fmla="*/ 0 h 57"/>
                      <a:gd name="T10" fmla="*/ 0 60000 65536"/>
                      <a:gd name="T11" fmla="*/ 0 60000 65536"/>
                      <a:gd name="T12" fmla="*/ 0 60000 65536"/>
                      <a:gd name="T13" fmla="*/ 0 60000 65536"/>
                      <a:gd name="T14" fmla="*/ 0 60000 65536"/>
                      <a:gd name="T15" fmla="*/ 0 w 78"/>
                      <a:gd name="T16" fmla="*/ 0 h 57"/>
                      <a:gd name="T17" fmla="*/ 78 w 78"/>
                      <a:gd name="T18" fmla="*/ 57 h 57"/>
                    </a:gdLst>
                    <a:ahLst/>
                    <a:cxnLst>
                      <a:cxn ang="T10">
                        <a:pos x="T0" y="T1"/>
                      </a:cxn>
                      <a:cxn ang="T11">
                        <a:pos x="T2" y="T3"/>
                      </a:cxn>
                      <a:cxn ang="T12">
                        <a:pos x="T4" y="T5"/>
                      </a:cxn>
                      <a:cxn ang="T13">
                        <a:pos x="T6" y="T7"/>
                      </a:cxn>
                      <a:cxn ang="T14">
                        <a:pos x="T8" y="T9"/>
                      </a:cxn>
                    </a:cxnLst>
                    <a:rect l="T15" t="T16" r="T17" b="T18"/>
                    <a:pathLst>
                      <a:path w="78" h="57">
                        <a:moveTo>
                          <a:pt x="24" y="0"/>
                        </a:moveTo>
                        <a:lnTo>
                          <a:pt x="0" y="27"/>
                        </a:lnTo>
                        <a:lnTo>
                          <a:pt x="57" y="57"/>
                        </a:lnTo>
                        <a:lnTo>
                          <a:pt x="78" y="30"/>
                        </a:lnTo>
                        <a:lnTo>
                          <a:pt x="24" y="0"/>
                        </a:lnTo>
                        <a:close/>
                      </a:path>
                    </a:pathLst>
                  </a:custGeom>
                  <a:solidFill>
                    <a:srgbClr val="4D4D4D"/>
                  </a:solidFill>
                  <a:ln w="9525">
                    <a:noFill/>
                    <a:round/>
                    <a:headEnd/>
                    <a:tailEnd/>
                  </a:ln>
                </p:spPr>
                <p:txBody>
                  <a:bodyPr/>
                  <a:lstStyle/>
                  <a:p>
                    <a:endParaRPr lang="en-US"/>
                  </a:p>
                </p:txBody>
              </p:sp>
            </p:grpSp>
            <p:sp>
              <p:nvSpPr>
                <p:cNvPr id="282" name="Freeform 2675"/>
                <p:cNvSpPr>
                  <a:spLocks/>
                </p:cNvSpPr>
                <p:nvPr/>
              </p:nvSpPr>
              <p:spPr bwMode="auto">
                <a:xfrm>
                  <a:off x="1980" y="2884"/>
                  <a:ext cx="559" cy="161"/>
                </a:xfrm>
                <a:custGeom>
                  <a:avLst/>
                  <a:gdLst>
                    <a:gd name="T0" fmla="*/ 559 w 559"/>
                    <a:gd name="T1" fmla="*/ 140 h 161"/>
                    <a:gd name="T2" fmla="*/ 492 w 559"/>
                    <a:gd name="T3" fmla="*/ 161 h 161"/>
                    <a:gd name="T4" fmla="*/ 0 w 559"/>
                    <a:gd name="T5" fmla="*/ 14 h 161"/>
                    <a:gd name="T6" fmla="*/ 77 w 559"/>
                    <a:gd name="T7" fmla="*/ 0 h 161"/>
                    <a:gd name="T8" fmla="*/ 559 w 559"/>
                    <a:gd name="T9" fmla="*/ 140 h 161"/>
                    <a:gd name="T10" fmla="*/ 0 60000 65536"/>
                    <a:gd name="T11" fmla="*/ 0 60000 65536"/>
                    <a:gd name="T12" fmla="*/ 0 60000 65536"/>
                    <a:gd name="T13" fmla="*/ 0 60000 65536"/>
                    <a:gd name="T14" fmla="*/ 0 60000 65536"/>
                    <a:gd name="T15" fmla="*/ 0 w 559"/>
                    <a:gd name="T16" fmla="*/ 0 h 161"/>
                    <a:gd name="T17" fmla="*/ 559 w 559"/>
                    <a:gd name="T18" fmla="*/ 161 h 161"/>
                  </a:gdLst>
                  <a:ahLst/>
                  <a:cxnLst>
                    <a:cxn ang="T10">
                      <a:pos x="T0" y="T1"/>
                    </a:cxn>
                    <a:cxn ang="T11">
                      <a:pos x="T2" y="T3"/>
                    </a:cxn>
                    <a:cxn ang="T12">
                      <a:pos x="T4" y="T5"/>
                    </a:cxn>
                    <a:cxn ang="T13">
                      <a:pos x="T6" y="T7"/>
                    </a:cxn>
                    <a:cxn ang="T14">
                      <a:pos x="T8" y="T9"/>
                    </a:cxn>
                  </a:cxnLst>
                  <a:rect l="T15" t="T16" r="T17" b="T18"/>
                  <a:pathLst>
                    <a:path w="559" h="161">
                      <a:moveTo>
                        <a:pt x="559" y="140"/>
                      </a:moveTo>
                      <a:lnTo>
                        <a:pt x="492" y="161"/>
                      </a:lnTo>
                      <a:lnTo>
                        <a:pt x="0" y="14"/>
                      </a:lnTo>
                      <a:lnTo>
                        <a:pt x="77" y="0"/>
                      </a:lnTo>
                      <a:lnTo>
                        <a:pt x="559" y="140"/>
                      </a:lnTo>
                      <a:close/>
                    </a:path>
                  </a:pathLst>
                </a:custGeom>
                <a:solidFill>
                  <a:srgbClr val="4D4D4D"/>
                </a:solidFill>
                <a:ln w="9525">
                  <a:noFill/>
                  <a:round/>
                  <a:headEnd/>
                  <a:tailEnd/>
                </a:ln>
              </p:spPr>
              <p:txBody>
                <a:bodyPr/>
                <a:lstStyle/>
                <a:p>
                  <a:endParaRPr lang="en-US"/>
                </a:p>
              </p:txBody>
            </p:sp>
            <p:grpSp>
              <p:nvGrpSpPr>
                <p:cNvPr id="35" name="Group 2676"/>
                <p:cNvGrpSpPr>
                  <a:grpSpLocks/>
                </p:cNvGrpSpPr>
                <p:nvPr/>
              </p:nvGrpSpPr>
              <p:grpSpPr bwMode="auto">
                <a:xfrm>
                  <a:off x="2004" y="2506"/>
                  <a:ext cx="400" cy="562"/>
                  <a:chOff x="1987" y="2310"/>
                  <a:chExt cx="368" cy="554"/>
                </a:xfrm>
              </p:grpSpPr>
              <p:sp>
                <p:nvSpPr>
                  <p:cNvPr id="468" name="Freeform 2677"/>
                  <p:cNvSpPr>
                    <a:spLocks/>
                  </p:cNvSpPr>
                  <p:nvPr/>
                </p:nvSpPr>
                <p:spPr bwMode="auto">
                  <a:xfrm>
                    <a:off x="1987" y="2310"/>
                    <a:ext cx="198" cy="552"/>
                  </a:xfrm>
                  <a:custGeom>
                    <a:avLst/>
                    <a:gdLst>
                      <a:gd name="T0" fmla="*/ 59 w 401"/>
                      <a:gd name="T1" fmla="*/ 0 h 1134"/>
                      <a:gd name="T2" fmla="*/ 73 w 401"/>
                      <a:gd name="T3" fmla="*/ 9 h 1134"/>
                      <a:gd name="T4" fmla="*/ 73 w 401"/>
                      <a:gd name="T5" fmla="*/ 68 h 1134"/>
                      <a:gd name="T6" fmla="*/ 0 w 401"/>
                      <a:gd name="T7" fmla="*/ 243 h 1134"/>
                      <a:gd name="T8" fmla="*/ 0 w 401"/>
                      <a:gd name="T9" fmla="*/ 257 h 1134"/>
                      <a:gd name="T10" fmla="*/ 9 w 401"/>
                      <a:gd name="T11" fmla="*/ 269 h 1134"/>
                      <a:gd name="T12" fmla="*/ 98 w 401"/>
                      <a:gd name="T13" fmla="*/ 269 h 1134"/>
                      <a:gd name="T14" fmla="*/ 0 60000 65536"/>
                      <a:gd name="T15" fmla="*/ 0 60000 65536"/>
                      <a:gd name="T16" fmla="*/ 0 60000 65536"/>
                      <a:gd name="T17" fmla="*/ 0 60000 65536"/>
                      <a:gd name="T18" fmla="*/ 0 60000 65536"/>
                      <a:gd name="T19" fmla="*/ 0 60000 65536"/>
                      <a:gd name="T20" fmla="*/ 0 60000 65536"/>
                      <a:gd name="T21" fmla="*/ 0 w 401"/>
                      <a:gd name="T22" fmla="*/ 0 h 1134"/>
                      <a:gd name="T23" fmla="*/ 401 w 401"/>
                      <a:gd name="T24" fmla="*/ 1134 h 1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1" h="1134">
                        <a:moveTo>
                          <a:pt x="243" y="0"/>
                        </a:moveTo>
                        <a:lnTo>
                          <a:pt x="297" y="36"/>
                        </a:lnTo>
                        <a:lnTo>
                          <a:pt x="300" y="288"/>
                        </a:lnTo>
                        <a:lnTo>
                          <a:pt x="0" y="1025"/>
                        </a:lnTo>
                        <a:lnTo>
                          <a:pt x="1" y="1084"/>
                        </a:lnTo>
                        <a:lnTo>
                          <a:pt x="37" y="1134"/>
                        </a:lnTo>
                        <a:lnTo>
                          <a:pt x="401" y="1134"/>
                        </a:lnTo>
                      </a:path>
                    </a:pathLst>
                  </a:custGeom>
                  <a:noFill/>
                  <a:ln w="9525">
                    <a:solidFill>
                      <a:srgbClr val="B2B2B2"/>
                    </a:solidFill>
                    <a:round/>
                    <a:headEnd/>
                    <a:tailEnd/>
                  </a:ln>
                </p:spPr>
                <p:txBody>
                  <a:bodyPr wrap="none" anchor="ctr"/>
                  <a:lstStyle/>
                  <a:p>
                    <a:endParaRPr lang="en-US"/>
                  </a:p>
                </p:txBody>
              </p:sp>
              <p:sp>
                <p:nvSpPr>
                  <p:cNvPr id="469" name="Freeform 2678"/>
                  <p:cNvSpPr>
                    <a:spLocks/>
                  </p:cNvSpPr>
                  <p:nvPr/>
                </p:nvSpPr>
                <p:spPr bwMode="auto">
                  <a:xfrm>
                    <a:off x="2157" y="2312"/>
                    <a:ext cx="198" cy="552"/>
                  </a:xfrm>
                  <a:custGeom>
                    <a:avLst/>
                    <a:gdLst>
                      <a:gd name="T0" fmla="*/ 78 w 198"/>
                      <a:gd name="T1" fmla="*/ 0 h 552"/>
                      <a:gd name="T2" fmla="*/ 51 w 198"/>
                      <a:gd name="T3" fmla="*/ 18 h 552"/>
                      <a:gd name="T4" fmla="*/ 52 w 198"/>
                      <a:gd name="T5" fmla="*/ 133 h 552"/>
                      <a:gd name="T6" fmla="*/ 198 w 198"/>
                      <a:gd name="T7" fmla="*/ 499 h 552"/>
                      <a:gd name="T8" fmla="*/ 198 w 198"/>
                      <a:gd name="T9" fmla="*/ 528 h 552"/>
                      <a:gd name="T10" fmla="*/ 176 w 198"/>
                      <a:gd name="T11" fmla="*/ 547 h 552"/>
                      <a:gd name="T12" fmla="*/ 0 w 198"/>
                      <a:gd name="T13" fmla="*/ 552 h 552"/>
                      <a:gd name="T14" fmla="*/ 0 60000 65536"/>
                      <a:gd name="T15" fmla="*/ 0 60000 65536"/>
                      <a:gd name="T16" fmla="*/ 0 60000 65536"/>
                      <a:gd name="T17" fmla="*/ 0 60000 65536"/>
                      <a:gd name="T18" fmla="*/ 0 60000 65536"/>
                      <a:gd name="T19" fmla="*/ 0 60000 65536"/>
                      <a:gd name="T20" fmla="*/ 0 60000 65536"/>
                      <a:gd name="T21" fmla="*/ 0 w 198"/>
                      <a:gd name="T22" fmla="*/ 0 h 552"/>
                      <a:gd name="T23" fmla="*/ 198 w 198"/>
                      <a:gd name="T24" fmla="*/ 552 h 5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 h="552">
                        <a:moveTo>
                          <a:pt x="78" y="0"/>
                        </a:moveTo>
                        <a:lnTo>
                          <a:pt x="51" y="18"/>
                        </a:lnTo>
                        <a:lnTo>
                          <a:pt x="52" y="133"/>
                        </a:lnTo>
                        <a:lnTo>
                          <a:pt x="198" y="499"/>
                        </a:lnTo>
                        <a:lnTo>
                          <a:pt x="198" y="528"/>
                        </a:lnTo>
                        <a:lnTo>
                          <a:pt x="176" y="547"/>
                        </a:lnTo>
                        <a:lnTo>
                          <a:pt x="0" y="552"/>
                        </a:lnTo>
                      </a:path>
                    </a:pathLst>
                  </a:custGeom>
                  <a:noFill/>
                  <a:ln w="9525">
                    <a:solidFill>
                      <a:srgbClr val="B2B2B2"/>
                    </a:solidFill>
                    <a:round/>
                    <a:headEnd/>
                    <a:tailEnd/>
                  </a:ln>
                </p:spPr>
                <p:txBody>
                  <a:bodyPr wrap="none" anchor="ctr"/>
                  <a:lstStyle/>
                  <a:p>
                    <a:endParaRPr lang="en-US"/>
                  </a:p>
                </p:txBody>
              </p:sp>
            </p:grpSp>
            <p:sp>
              <p:nvSpPr>
                <p:cNvPr id="284" name="Freeform 2679"/>
                <p:cNvSpPr>
                  <a:spLocks/>
                </p:cNvSpPr>
                <p:nvPr/>
              </p:nvSpPr>
              <p:spPr bwMode="auto">
                <a:xfrm>
                  <a:off x="2005" y="2825"/>
                  <a:ext cx="399" cy="268"/>
                </a:xfrm>
                <a:custGeom>
                  <a:avLst/>
                  <a:gdLst>
                    <a:gd name="T0" fmla="*/ 89 w 367"/>
                    <a:gd name="T1" fmla="*/ 5 h 265"/>
                    <a:gd name="T2" fmla="*/ 345 w 367"/>
                    <a:gd name="T3" fmla="*/ 0 h 265"/>
                    <a:gd name="T4" fmla="*/ 433 w 367"/>
                    <a:gd name="T5" fmla="*/ 190 h 265"/>
                    <a:gd name="T6" fmla="*/ 434 w 367"/>
                    <a:gd name="T7" fmla="*/ 214 h 265"/>
                    <a:gd name="T8" fmla="*/ 423 w 367"/>
                    <a:gd name="T9" fmla="*/ 234 h 265"/>
                    <a:gd name="T10" fmla="*/ 394 w 367"/>
                    <a:gd name="T11" fmla="*/ 247 h 265"/>
                    <a:gd name="T12" fmla="*/ 358 w 367"/>
                    <a:gd name="T13" fmla="*/ 256 h 265"/>
                    <a:gd name="T14" fmla="*/ 304 w 367"/>
                    <a:gd name="T15" fmla="*/ 265 h 265"/>
                    <a:gd name="T16" fmla="*/ 245 w 367"/>
                    <a:gd name="T17" fmla="*/ 271 h 265"/>
                    <a:gd name="T18" fmla="*/ 186 w 367"/>
                    <a:gd name="T19" fmla="*/ 265 h 265"/>
                    <a:gd name="T20" fmla="*/ 125 w 367"/>
                    <a:gd name="T21" fmla="*/ 267 h 265"/>
                    <a:gd name="T22" fmla="*/ 67 w 367"/>
                    <a:gd name="T23" fmla="*/ 258 h 265"/>
                    <a:gd name="T24" fmla="*/ 18 w 367"/>
                    <a:gd name="T25" fmla="*/ 244 h 265"/>
                    <a:gd name="T26" fmla="*/ 1 w 367"/>
                    <a:gd name="T27" fmla="*/ 215 h 265"/>
                    <a:gd name="T28" fmla="*/ 0 w 367"/>
                    <a:gd name="T29" fmla="*/ 183 h 265"/>
                    <a:gd name="T30" fmla="*/ 89 w 367"/>
                    <a:gd name="T31" fmla="*/ 5 h 26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7"/>
                    <a:gd name="T49" fmla="*/ 0 h 265"/>
                    <a:gd name="T50" fmla="*/ 367 w 367"/>
                    <a:gd name="T51" fmla="*/ 265 h 26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7" h="265">
                      <a:moveTo>
                        <a:pt x="75" y="5"/>
                      </a:moveTo>
                      <a:lnTo>
                        <a:pt x="292" y="0"/>
                      </a:lnTo>
                      <a:lnTo>
                        <a:pt x="366" y="186"/>
                      </a:lnTo>
                      <a:lnTo>
                        <a:pt x="367" y="210"/>
                      </a:lnTo>
                      <a:lnTo>
                        <a:pt x="358" y="228"/>
                      </a:lnTo>
                      <a:lnTo>
                        <a:pt x="333" y="241"/>
                      </a:lnTo>
                      <a:lnTo>
                        <a:pt x="303" y="250"/>
                      </a:lnTo>
                      <a:lnTo>
                        <a:pt x="258" y="259"/>
                      </a:lnTo>
                      <a:lnTo>
                        <a:pt x="207" y="265"/>
                      </a:lnTo>
                      <a:lnTo>
                        <a:pt x="157" y="259"/>
                      </a:lnTo>
                      <a:lnTo>
                        <a:pt x="106" y="261"/>
                      </a:lnTo>
                      <a:lnTo>
                        <a:pt x="57" y="252"/>
                      </a:lnTo>
                      <a:lnTo>
                        <a:pt x="16" y="238"/>
                      </a:lnTo>
                      <a:lnTo>
                        <a:pt x="1" y="211"/>
                      </a:lnTo>
                      <a:lnTo>
                        <a:pt x="0" y="179"/>
                      </a:lnTo>
                      <a:lnTo>
                        <a:pt x="75" y="5"/>
                      </a:lnTo>
                      <a:close/>
                    </a:path>
                  </a:pathLst>
                </a:custGeom>
                <a:solidFill>
                  <a:srgbClr val="DDDDDD">
                    <a:alpha val="65097"/>
                  </a:srgbClr>
                </a:solidFill>
                <a:ln w="9525">
                  <a:noFill/>
                  <a:round/>
                  <a:headEnd/>
                  <a:tailEnd/>
                </a:ln>
              </p:spPr>
              <p:txBody>
                <a:bodyPr wrap="none" anchor="ctr"/>
                <a:lstStyle/>
                <a:p>
                  <a:endParaRPr lang="en-US"/>
                </a:p>
              </p:txBody>
            </p:sp>
            <p:sp>
              <p:nvSpPr>
                <p:cNvPr id="285" name="Oval 2680"/>
                <p:cNvSpPr>
                  <a:spLocks noChangeArrowheads="1"/>
                </p:cNvSpPr>
                <p:nvPr/>
              </p:nvSpPr>
              <p:spPr bwMode="auto">
                <a:xfrm>
                  <a:off x="2078" y="2813"/>
                  <a:ext cx="254" cy="69"/>
                </a:xfrm>
                <a:prstGeom prst="ellipse">
                  <a:avLst/>
                </a:prstGeom>
                <a:solidFill>
                  <a:srgbClr val="FFFFFF">
                    <a:alpha val="61960"/>
                  </a:srgbClr>
                </a:solidFill>
                <a:ln w="9525">
                  <a:noFill/>
                  <a:round/>
                  <a:headEnd/>
                  <a:tailEnd/>
                </a:ln>
              </p:spPr>
              <p:txBody>
                <a:bodyPr wrap="none" anchor="ctr"/>
                <a:lstStyle/>
                <a:p>
                  <a:endParaRPr lang="fa-IR"/>
                </a:p>
              </p:txBody>
            </p:sp>
            <p:sp>
              <p:nvSpPr>
                <p:cNvPr id="286" name="Oval 2681"/>
                <p:cNvSpPr>
                  <a:spLocks noChangeArrowheads="1"/>
                </p:cNvSpPr>
                <p:nvPr/>
              </p:nvSpPr>
              <p:spPr bwMode="auto">
                <a:xfrm>
                  <a:off x="2010" y="2997"/>
                  <a:ext cx="389" cy="95"/>
                </a:xfrm>
                <a:prstGeom prst="ellipse">
                  <a:avLst/>
                </a:prstGeom>
                <a:gradFill rotWithShape="1">
                  <a:gsLst>
                    <a:gs pos="0">
                      <a:srgbClr val="808080">
                        <a:alpha val="89998"/>
                      </a:srgbClr>
                    </a:gs>
                    <a:gs pos="100000">
                      <a:srgbClr val="EFEFEF"/>
                    </a:gs>
                  </a:gsLst>
                  <a:lin ang="0" scaled="1"/>
                </a:gradFill>
                <a:ln w="9525">
                  <a:noFill/>
                  <a:round/>
                  <a:headEnd/>
                  <a:tailEnd/>
                </a:ln>
              </p:spPr>
              <p:txBody>
                <a:bodyPr wrap="none" anchor="ctr"/>
                <a:lstStyle/>
                <a:p>
                  <a:endParaRPr lang="fa-IR"/>
                </a:p>
              </p:txBody>
            </p:sp>
            <p:sp>
              <p:nvSpPr>
                <p:cNvPr id="287" name="Oval 2682"/>
                <p:cNvSpPr>
                  <a:spLocks noChangeArrowheads="1"/>
                </p:cNvSpPr>
                <p:nvPr/>
              </p:nvSpPr>
              <p:spPr bwMode="auto">
                <a:xfrm>
                  <a:off x="2130" y="2489"/>
                  <a:ext cx="144" cy="25"/>
                </a:xfrm>
                <a:prstGeom prst="ellipse">
                  <a:avLst/>
                </a:prstGeom>
                <a:noFill/>
                <a:ln w="9525">
                  <a:solidFill>
                    <a:srgbClr val="DDDDDD"/>
                  </a:solidFill>
                  <a:round/>
                  <a:headEnd/>
                  <a:tailEnd/>
                </a:ln>
              </p:spPr>
              <p:txBody>
                <a:bodyPr wrap="none" anchor="ctr"/>
                <a:lstStyle/>
                <a:p>
                  <a:endParaRPr lang="fa-IR"/>
                </a:p>
              </p:txBody>
            </p:sp>
            <p:sp>
              <p:nvSpPr>
                <p:cNvPr id="288" name="Freeform 2683"/>
                <p:cNvSpPr>
                  <a:spLocks/>
                </p:cNvSpPr>
                <p:nvPr/>
              </p:nvSpPr>
              <p:spPr bwMode="auto">
                <a:xfrm>
                  <a:off x="2030" y="2521"/>
                  <a:ext cx="146" cy="546"/>
                </a:xfrm>
                <a:custGeom>
                  <a:avLst/>
                  <a:gdLst>
                    <a:gd name="T0" fmla="*/ 158 w 135"/>
                    <a:gd name="T1" fmla="*/ 0 h 538"/>
                    <a:gd name="T2" fmla="*/ 155 w 135"/>
                    <a:gd name="T3" fmla="*/ 142 h 538"/>
                    <a:gd name="T4" fmla="*/ 0 w 135"/>
                    <a:gd name="T5" fmla="*/ 518 h 538"/>
                    <a:gd name="T6" fmla="*/ 10 w 135"/>
                    <a:gd name="T7" fmla="*/ 554 h 538"/>
                    <a:gd name="T8" fmla="*/ 0 60000 65536"/>
                    <a:gd name="T9" fmla="*/ 0 60000 65536"/>
                    <a:gd name="T10" fmla="*/ 0 60000 65536"/>
                    <a:gd name="T11" fmla="*/ 0 60000 65536"/>
                    <a:gd name="T12" fmla="*/ 0 w 135"/>
                    <a:gd name="T13" fmla="*/ 0 h 538"/>
                    <a:gd name="T14" fmla="*/ 135 w 135"/>
                    <a:gd name="T15" fmla="*/ 538 h 538"/>
                  </a:gdLst>
                  <a:ahLst/>
                  <a:cxnLst>
                    <a:cxn ang="T8">
                      <a:pos x="T0" y="T1"/>
                    </a:cxn>
                    <a:cxn ang="T9">
                      <a:pos x="T2" y="T3"/>
                    </a:cxn>
                    <a:cxn ang="T10">
                      <a:pos x="T4" y="T5"/>
                    </a:cxn>
                    <a:cxn ang="T11">
                      <a:pos x="T6" y="T7"/>
                    </a:cxn>
                  </a:cxnLst>
                  <a:rect l="T12" t="T13" r="T14" b="T15"/>
                  <a:pathLst>
                    <a:path w="135" h="538">
                      <a:moveTo>
                        <a:pt x="135" y="0"/>
                      </a:moveTo>
                      <a:lnTo>
                        <a:pt x="132" y="138"/>
                      </a:lnTo>
                      <a:lnTo>
                        <a:pt x="0" y="503"/>
                      </a:lnTo>
                      <a:lnTo>
                        <a:pt x="8" y="538"/>
                      </a:lnTo>
                    </a:path>
                  </a:pathLst>
                </a:custGeom>
                <a:noFill/>
                <a:ln w="19050" cmpd="sng">
                  <a:solidFill>
                    <a:srgbClr val="FFFFFF"/>
                  </a:solidFill>
                  <a:round/>
                  <a:headEnd/>
                  <a:tailEnd/>
                </a:ln>
              </p:spPr>
              <p:txBody>
                <a:bodyPr/>
                <a:lstStyle/>
                <a:p>
                  <a:endParaRPr lang="en-US"/>
                </a:p>
              </p:txBody>
            </p:sp>
            <p:sp>
              <p:nvSpPr>
                <p:cNvPr id="289" name="Freeform 2684"/>
                <p:cNvSpPr>
                  <a:spLocks/>
                </p:cNvSpPr>
                <p:nvPr/>
              </p:nvSpPr>
              <p:spPr bwMode="auto">
                <a:xfrm>
                  <a:off x="2942" y="2866"/>
                  <a:ext cx="63" cy="51"/>
                </a:xfrm>
                <a:custGeom>
                  <a:avLst/>
                  <a:gdLst>
                    <a:gd name="T0" fmla="*/ 6 w 60"/>
                    <a:gd name="T1" fmla="*/ 0 h 51"/>
                    <a:gd name="T2" fmla="*/ 9 w 60"/>
                    <a:gd name="T3" fmla="*/ 42 h 51"/>
                    <a:gd name="T4" fmla="*/ 66 w 60"/>
                    <a:gd name="T5" fmla="*/ 51 h 51"/>
                    <a:gd name="T6" fmla="*/ 0 60000 65536"/>
                    <a:gd name="T7" fmla="*/ 0 60000 65536"/>
                    <a:gd name="T8" fmla="*/ 0 60000 65536"/>
                    <a:gd name="T9" fmla="*/ 0 w 60"/>
                    <a:gd name="T10" fmla="*/ 0 h 51"/>
                    <a:gd name="T11" fmla="*/ 60 w 60"/>
                    <a:gd name="T12" fmla="*/ 51 h 51"/>
                  </a:gdLst>
                  <a:ahLst/>
                  <a:cxnLst>
                    <a:cxn ang="T6">
                      <a:pos x="T0" y="T1"/>
                    </a:cxn>
                    <a:cxn ang="T7">
                      <a:pos x="T2" y="T3"/>
                    </a:cxn>
                    <a:cxn ang="T8">
                      <a:pos x="T4" y="T5"/>
                    </a:cxn>
                  </a:cxnLst>
                  <a:rect l="T9" t="T10" r="T11" b="T12"/>
                  <a:pathLst>
                    <a:path w="60" h="51">
                      <a:moveTo>
                        <a:pt x="6" y="0"/>
                      </a:moveTo>
                      <a:cubicBezTo>
                        <a:pt x="3" y="17"/>
                        <a:pt x="0" y="34"/>
                        <a:pt x="9" y="42"/>
                      </a:cubicBezTo>
                      <a:cubicBezTo>
                        <a:pt x="18" y="50"/>
                        <a:pt x="39" y="50"/>
                        <a:pt x="60" y="51"/>
                      </a:cubicBezTo>
                    </a:path>
                  </a:pathLst>
                </a:custGeom>
                <a:noFill/>
                <a:ln w="12700" cmpd="sng">
                  <a:solidFill>
                    <a:srgbClr val="FF9933"/>
                  </a:solidFill>
                  <a:round/>
                  <a:headEnd/>
                  <a:tailEnd/>
                </a:ln>
              </p:spPr>
              <p:txBody>
                <a:bodyPr/>
                <a:lstStyle/>
                <a:p>
                  <a:endParaRPr lang="en-US"/>
                </a:p>
              </p:txBody>
            </p:sp>
            <p:sp>
              <p:nvSpPr>
                <p:cNvPr id="290" name="Freeform 2685"/>
                <p:cNvSpPr>
                  <a:spLocks/>
                </p:cNvSpPr>
                <p:nvPr/>
              </p:nvSpPr>
              <p:spPr bwMode="auto">
                <a:xfrm>
                  <a:off x="3356" y="2690"/>
                  <a:ext cx="213" cy="423"/>
                </a:xfrm>
                <a:custGeom>
                  <a:avLst/>
                  <a:gdLst>
                    <a:gd name="T0" fmla="*/ 0 w 196"/>
                    <a:gd name="T1" fmla="*/ 0 h 416"/>
                    <a:gd name="T2" fmla="*/ 113 w 196"/>
                    <a:gd name="T3" fmla="*/ 20 h 416"/>
                    <a:gd name="T4" fmla="*/ 113 w 196"/>
                    <a:gd name="T5" fmla="*/ 268 h 416"/>
                    <a:gd name="T6" fmla="*/ 231 w 196"/>
                    <a:gd name="T7" fmla="*/ 294 h 416"/>
                    <a:gd name="T8" fmla="*/ 227 w 196"/>
                    <a:gd name="T9" fmla="*/ 430 h 416"/>
                    <a:gd name="T10" fmla="*/ 0 w 196"/>
                    <a:gd name="T11" fmla="*/ 356 h 416"/>
                    <a:gd name="T12" fmla="*/ 0 w 196"/>
                    <a:gd name="T13" fmla="*/ 0 h 416"/>
                    <a:gd name="T14" fmla="*/ 0 60000 65536"/>
                    <a:gd name="T15" fmla="*/ 0 60000 65536"/>
                    <a:gd name="T16" fmla="*/ 0 60000 65536"/>
                    <a:gd name="T17" fmla="*/ 0 60000 65536"/>
                    <a:gd name="T18" fmla="*/ 0 60000 65536"/>
                    <a:gd name="T19" fmla="*/ 0 60000 65536"/>
                    <a:gd name="T20" fmla="*/ 0 60000 65536"/>
                    <a:gd name="T21" fmla="*/ 0 w 196"/>
                    <a:gd name="T22" fmla="*/ 0 h 416"/>
                    <a:gd name="T23" fmla="*/ 196 w 196"/>
                    <a:gd name="T24" fmla="*/ 416 h 4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416">
                      <a:moveTo>
                        <a:pt x="0" y="0"/>
                      </a:moveTo>
                      <a:lnTo>
                        <a:pt x="96" y="20"/>
                      </a:lnTo>
                      <a:lnTo>
                        <a:pt x="96" y="260"/>
                      </a:lnTo>
                      <a:lnTo>
                        <a:pt x="196" y="284"/>
                      </a:lnTo>
                      <a:lnTo>
                        <a:pt x="192" y="416"/>
                      </a:lnTo>
                      <a:lnTo>
                        <a:pt x="0" y="344"/>
                      </a:lnTo>
                      <a:lnTo>
                        <a:pt x="0" y="0"/>
                      </a:lnTo>
                      <a:close/>
                    </a:path>
                  </a:pathLst>
                </a:custGeom>
                <a:solidFill>
                  <a:srgbClr val="000000">
                    <a:alpha val="29019"/>
                  </a:srgbClr>
                </a:solidFill>
                <a:ln w="9525">
                  <a:noFill/>
                  <a:round/>
                  <a:headEnd/>
                  <a:tailEnd/>
                </a:ln>
              </p:spPr>
              <p:txBody>
                <a:bodyPr/>
                <a:lstStyle/>
                <a:p>
                  <a:endParaRPr lang="en-US"/>
                </a:p>
              </p:txBody>
            </p:sp>
            <p:sp>
              <p:nvSpPr>
                <p:cNvPr id="291" name="Freeform 2686"/>
                <p:cNvSpPr>
                  <a:spLocks/>
                </p:cNvSpPr>
                <p:nvPr/>
              </p:nvSpPr>
              <p:spPr bwMode="auto">
                <a:xfrm>
                  <a:off x="2902" y="1933"/>
                  <a:ext cx="72" cy="512"/>
                </a:xfrm>
                <a:custGeom>
                  <a:avLst/>
                  <a:gdLst>
                    <a:gd name="T0" fmla="*/ 0 w 66"/>
                    <a:gd name="T1" fmla="*/ 0 h 504"/>
                    <a:gd name="T2" fmla="*/ 0 w 66"/>
                    <a:gd name="T3" fmla="*/ 502 h 504"/>
                    <a:gd name="T4" fmla="*/ 79 w 66"/>
                    <a:gd name="T5" fmla="*/ 520 h 504"/>
                    <a:gd name="T6" fmla="*/ 79 w 66"/>
                    <a:gd name="T7" fmla="*/ 6 h 504"/>
                    <a:gd name="T8" fmla="*/ 0 w 66"/>
                    <a:gd name="T9" fmla="*/ 0 h 504"/>
                    <a:gd name="T10" fmla="*/ 0 60000 65536"/>
                    <a:gd name="T11" fmla="*/ 0 60000 65536"/>
                    <a:gd name="T12" fmla="*/ 0 60000 65536"/>
                    <a:gd name="T13" fmla="*/ 0 60000 65536"/>
                    <a:gd name="T14" fmla="*/ 0 60000 65536"/>
                    <a:gd name="T15" fmla="*/ 0 w 66"/>
                    <a:gd name="T16" fmla="*/ 0 h 504"/>
                    <a:gd name="T17" fmla="*/ 66 w 66"/>
                    <a:gd name="T18" fmla="*/ 504 h 504"/>
                  </a:gdLst>
                  <a:ahLst/>
                  <a:cxnLst>
                    <a:cxn ang="T10">
                      <a:pos x="T0" y="T1"/>
                    </a:cxn>
                    <a:cxn ang="T11">
                      <a:pos x="T2" y="T3"/>
                    </a:cxn>
                    <a:cxn ang="T12">
                      <a:pos x="T4" y="T5"/>
                    </a:cxn>
                    <a:cxn ang="T13">
                      <a:pos x="T6" y="T7"/>
                    </a:cxn>
                    <a:cxn ang="T14">
                      <a:pos x="T8" y="T9"/>
                    </a:cxn>
                  </a:cxnLst>
                  <a:rect l="T15" t="T16" r="T17" b="T18"/>
                  <a:pathLst>
                    <a:path w="66" h="504">
                      <a:moveTo>
                        <a:pt x="0" y="0"/>
                      </a:moveTo>
                      <a:lnTo>
                        <a:pt x="0" y="486"/>
                      </a:lnTo>
                      <a:lnTo>
                        <a:pt x="66" y="504"/>
                      </a:lnTo>
                      <a:lnTo>
                        <a:pt x="66" y="6"/>
                      </a:lnTo>
                      <a:lnTo>
                        <a:pt x="0" y="0"/>
                      </a:lnTo>
                      <a:close/>
                    </a:path>
                  </a:pathLst>
                </a:custGeom>
                <a:solidFill>
                  <a:srgbClr val="000000">
                    <a:alpha val="29019"/>
                  </a:srgbClr>
                </a:solidFill>
                <a:ln w="9525">
                  <a:noFill/>
                  <a:round/>
                  <a:headEnd/>
                  <a:tailEnd/>
                </a:ln>
              </p:spPr>
              <p:txBody>
                <a:bodyPr/>
                <a:lstStyle/>
                <a:p>
                  <a:endParaRPr lang="en-US"/>
                </a:p>
              </p:txBody>
            </p:sp>
            <p:sp>
              <p:nvSpPr>
                <p:cNvPr id="292" name="Freeform 2687"/>
                <p:cNvSpPr>
                  <a:spLocks/>
                </p:cNvSpPr>
                <p:nvPr/>
              </p:nvSpPr>
              <p:spPr bwMode="auto">
                <a:xfrm>
                  <a:off x="3189" y="1519"/>
                  <a:ext cx="46" cy="347"/>
                </a:xfrm>
                <a:custGeom>
                  <a:avLst/>
                  <a:gdLst>
                    <a:gd name="T0" fmla="*/ 0 w 42"/>
                    <a:gd name="T1" fmla="*/ 0 h 342"/>
                    <a:gd name="T2" fmla="*/ 0 w 42"/>
                    <a:gd name="T3" fmla="*/ 352 h 342"/>
                    <a:gd name="T4" fmla="*/ 50 w 42"/>
                    <a:gd name="T5" fmla="*/ 352 h 342"/>
                    <a:gd name="T6" fmla="*/ 50 w 42"/>
                    <a:gd name="T7" fmla="*/ 0 h 342"/>
                    <a:gd name="T8" fmla="*/ 0 w 42"/>
                    <a:gd name="T9" fmla="*/ 0 h 342"/>
                    <a:gd name="T10" fmla="*/ 0 60000 65536"/>
                    <a:gd name="T11" fmla="*/ 0 60000 65536"/>
                    <a:gd name="T12" fmla="*/ 0 60000 65536"/>
                    <a:gd name="T13" fmla="*/ 0 60000 65536"/>
                    <a:gd name="T14" fmla="*/ 0 60000 65536"/>
                    <a:gd name="T15" fmla="*/ 0 w 42"/>
                    <a:gd name="T16" fmla="*/ 0 h 342"/>
                    <a:gd name="T17" fmla="*/ 42 w 42"/>
                    <a:gd name="T18" fmla="*/ 342 h 342"/>
                  </a:gdLst>
                  <a:ahLst/>
                  <a:cxnLst>
                    <a:cxn ang="T10">
                      <a:pos x="T0" y="T1"/>
                    </a:cxn>
                    <a:cxn ang="T11">
                      <a:pos x="T2" y="T3"/>
                    </a:cxn>
                    <a:cxn ang="T12">
                      <a:pos x="T4" y="T5"/>
                    </a:cxn>
                    <a:cxn ang="T13">
                      <a:pos x="T6" y="T7"/>
                    </a:cxn>
                    <a:cxn ang="T14">
                      <a:pos x="T8" y="T9"/>
                    </a:cxn>
                  </a:cxnLst>
                  <a:rect l="T15" t="T16" r="T17" b="T18"/>
                  <a:pathLst>
                    <a:path w="42" h="342">
                      <a:moveTo>
                        <a:pt x="0" y="0"/>
                      </a:moveTo>
                      <a:lnTo>
                        <a:pt x="0" y="342"/>
                      </a:lnTo>
                      <a:lnTo>
                        <a:pt x="42" y="342"/>
                      </a:lnTo>
                      <a:lnTo>
                        <a:pt x="42" y="0"/>
                      </a:lnTo>
                      <a:lnTo>
                        <a:pt x="0" y="0"/>
                      </a:lnTo>
                      <a:close/>
                    </a:path>
                  </a:pathLst>
                </a:custGeom>
                <a:solidFill>
                  <a:srgbClr val="000000">
                    <a:alpha val="27843"/>
                  </a:srgbClr>
                </a:solidFill>
                <a:ln w="9525">
                  <a:noFill/>
                  <a:round/>
                  <a:headEnd/>
                  <a:tailEnd/>
                </a:ln>
              </p:spPr>
              <p:txBody>
                <a:bodyPr/>
                <a:lstStyle/>
                <a:p>
                  <a:endParaRPr lang="en-US"/>
                </a:p>
              </p:txBody>
            </p:sp>
            <p:sp>
              <p:nvSpPr>
                <p:cNvPr id="293" name="Line 2688"/>
                <p:cNvSpPr>
                  <a:spLocks noChangeShapeType="1"/>
                </p:cNvSpPr>
                <p:nvPr/>
              </p:nvSpPr>
              <p:spPr bwMode="auto">
                <a:xfrm>
                  <a:off x="2791" y="1147"/>
                  <a:ext cx="0" cy="1647"/>
                </a:xfrm>
                <a:prstGeom prst="line">
                  <a:avLst/>
                </a:prstGeom>
                <a:noFill/>
                <a:ln w="9525">
                  <a:solidFill>
                    <a:srgbClr val="FFFFFF"/>
                  </a:solidFill>
                  <a:round/>
                  <a:headEnd/>
                  <a:tailEnd/>
                </a:ln>
              </p:spPr>
              <p:txBody>
                <a:bodyPr/>
                <a:lstStyle/>
                <a:p>
                  <a:endParaRPr lang="en-US"/>
                </a:p>
              </p:txBody>
            </p:sp>
            <p:sp>
              <p:nvSpPr>
                <p:cNvPr id="294" name="Line 2689"/>
                <p:cNvSpPr>
                  <a:spLocks noChangeShapeType="1"/>
                </p:cNvSpPr>
                <p:nvPr/>
              </p:nvSpPr>
              <p:spPr bwMode="auto">
                <a:xfrm>
                  <a:off x="2768" y="973"/>
                  <a:ext cx="0" cy="119"/>
                </a:xfrm>
                <a:prstGeom prst="line">
                  <a:avLst/>
                </a:prstGeom>
                <a:noFill/>
                <a:ln w="9525">
                  <a:solidFill>
                    <a:srgbClr val="FFFFFF"/>
                  </a:solidFill>
                  <a:round/>
                  <a:headEnd/>
                  <a:tailEnd/>
                </a:ln>
              </p:spPr>
              <p:txBody>
                <a:bodyPr/>
                <a:lstStyle/>
                <a:p>
                  <a:endParaRPr lang="en-US"/>
                </a:p>
              </p:txBody>
            </p:sp>
            <p:sp>
              <p:nvSpPr>
                <p:cNvPr id="295" name="Line 2690"/>
                <p:cNvSpPr>
                  <a:spLocks noChangeShapeType="1"/>
                </p:cNvSpPr>
                <p:nvPr/>
              </p:nvSpPr>
              <p:spPr bwMode="auto">
                <a:xfrm flipH="1">
                  <a:off x="2765" y="2810"/>
                  <a:ext cx="7" cy="128"/>
                </a:xfrm>
                <a:prstGeom prst="line">
                  <a:avLst/>
                </a:prstGeom>
                <a:noFill/>
                <a:ln w="9525">
                  <a:solidFill>
                    <a:srgbClr val="FFFFFF"/>
                  </a:solidFill>
                  <a:round/>
                  <a:headEnd/>
                  <a:tailEnd/>
                </a:ln>
              </p:spPr>
              <p:txBody>
                <a:bodyPr/>
                <a:lstStyle/>
                <a:p>
                  <a:endParaRPr lang="en-US"/>
                </a:p>
              </p:txBody>
            </p:sp>
            <p:sp>
              <p:nvSpPr>
                <p:cNvPr id="296" name="Line 2691"/>
                <p:cNvSpPr>
                  <a:spLocks noChangeShapeType="1"/>
                </p:cNvSpPr>
                <p:nvPr/>
              </p:nvSpPr>
              <p:spPr bwMode="auto">
                <a:xfrm>
                  <a:off x="3163" y="2810"/>
                  <a:ext cx="0" cy="110"/>
                </a:xfrm>
                <a:prstGeom prst="line">
                  <a:avLst/>
                </a:prstGeom>
                <a:noFill/>
                <a:ln w="9525">
                  <a:solidFill>
                    <a:srgbClr val="DDDDDD"/>
                  </a:solidFill>
                  <a:round/>
                  <a:headEnd/>
                  <a:tailEnd/>
                </a:ln>
              </p:spPr>
              <p:txBody>
                <a:bodyPr/>
                <a:lstStyle/>
                <a:p>
                  <a:endParaRPr lang="en-US"/>
                </a:p>
              </p:txBody>
            </p:sp>
            <p:sp>
              <p:nvSpPr>
                <p:cNvPr id="297" name="Line 2692"/>
                <p:cNvSpPr>
                  <a:spLocks noChangeShapeType="1"/>
                </p:cNvSpPr>
                <p:nvPr/>
              </p:nvSpPr>
              <p:spPr bwMode="auto">
                <a:xfrm>
                  <a:off x="408" y="2792"/>
                  <a:ext cx="52" cy="31"/>
                </a:xfrm>
                <a:prstGeom prst="line">
                  <a:avLst/>
                </a:prstGeom>
                <a:noFill/>
                <a:ln w="9525">
                  <a:solidFill>
                    <a:srgbClr val="DDDDDD"/>
                  </a:solidFill>
                  <a:round/>
                  <a:headEnd/>
                  <a:tailEnd/>
                </a:ln>
              </p:spPr>
              <p:txBody>
                <a:bodyPr/>
                <a:lstStyle/>
                <a:p>
                  <a:endParaRPr lang="en-US"/>
                </a:p>
              </p:txBody>
            </p:sp>
            <p:sp>
              <p:nvSpPr>
                <p:cNvPr id="298" name="Freeform 2693"/>
                <p:cNvSpPr>
                  <a:spLocks/>
                </p:cNvSpPr>
                <p:nvPr/>
              </p:nvSpPr>
              <p:spPr bwMode="auto">
                <a:xfrm>
                  <a:off x="2902" y="1381"/>
                  <a:ext cx="72" cy="478"/>
                </a:xfrm>
                <a:custGeom>
                  <a:avLst/>
                  <a:gdLst>
                    <a:gd name="T0" fmla="*/ 0 w 66"/>
                    <a:gd name="T1" fmla="*/ 0 h 472"/>
                    <a:gd name="T2" fmla="*/ 2 w 66"/>
                    <a:gd name="T3" fmla="*/ 482 h 472"/>
                    <a:gd name="T4" fmla="*/ 79 w 66"/>
                    <a:gd name="T5" fmla="*/ 484 h 472"/>
                    <a:gd name="T6" fmla="*/ 79 w 66"/>
                    <a:gd name="T7" fmla="*/ 6 h 472"/>
                    <a:gd name="T8" fmla="*/ 0 w 66"/>
                    <a:gd name="T9" fmla="*/ 0 h 472"/>
                    <a:gd name="T10" fmla="*/ 0 60000 65536"/>
                    <a:gd name="T11" fmla="*/ 0 60000 65536"/>
                    <a:gd name="T12" fmla="*/ 0 60000 65536"/>
                    <a:gd name="T13" fmla="*/ 0 60000 65536"/>
                    <a:gd name="T14" fmla="*/ 0 60000 65536"/>
                    <a:gd name="T15" fmla="*/ 0 w 66"/>
                    <a:gd name="T16" fmla="*/ 0 h 472"/>
                    <a:gd name="T17" fmla="*/ 66 w 66"/>
                    <a:gd name="T18" fmla="*/ 472 h 472"/>
                  </a:gdLst>
                  <a:ahLst/>
                  <a:cxnLst>
                    <a:cxn ang="T10">
                      <a:pos x="T0" y="T1"/>
                    </a:cxn>
                    <a:cxn ang="T11">
                      <a:pos x="T2" y="T3"/>
                    </a:cxn>
                    <a:cxn ang="T12">
                      <a:pos x="T4" y="T5"/>
                    </a:cxn>
                    <a:cxn ang="T13">
                      <a:pos x="T6" y="T7"/>
                    </a:cxn>
                    <a:cxn ang="T14">
                      <a:pos x="T8" y="T9"/>
                    </a:cxn>
                  </a:cxnLst>
                  <a:rect l="T15" t="T16" r="T17" b="T18"/>
                  <a:pathLst>
                    <a:path w="66" h="472">
                      <a:moveTo>
                        <a:pt x="0" y="0"/>
                      </a:moveTo>
                      <a:lnTo>
                        <a:pt x="2" y="470"/>
                      </a:lnTo>
                      <a:lnTo>
                        <a:pt x="66" y="472"/>
                      </a:lnTo>
                      <a:lnTo>
                        <a:pt x="66" y="6"/>
                      </a:lnTo>
                      <a:lnTo>
                        <a:pt x="0" y="0"/>
                      </a:lnTo>
                      <a:close/>
                    </a:path>
                  </a:pathLst>
                </a:custGeom>
                <a:solidFill>
                  <a:srgbClr val="000000">
                    <a:alpha val="29019"/>
                  </a:srgbClr>
                </a:solidFill>
                <a:ln w="9525">
                  <a:noFill/>
                  <a:round/>
                  <a:headEnd/>
                  <a:tailEnd/>
                </a:ln>
              </p:spPr>
              <p:txBody>
                <a:bodyPr/>
                <a:lstStyle/>
                <a:p>
                  <a:endParaRPr lang="en-US"/>
                </a:p>
              </p:txBody>
            </p:sp>
            <p:sp>
              <p:nvSpPr>
                <p:cNvPr id="299" name="Freeform 2694"/>
                <p:cNvSpPr>
                  <a:spLocks/>
                </p:cNvSpPr>
                <p:nvPr/>
              </p:nvSpPr>
              <p:spPr bwMode="auto">
                <a:xfrm>
                  <a:off x="1624" y="1714"/>
                  <a:ext cx="279" cy="203"/>
                </a:xfrm>
                <a:custGeom>
                  <a:avLst/>
                  <a:gdLst>
                    <a:gd name="T0" fmla="*/ 0 w 302"/>
                    <a:gd name="T1" fmla="*/ 55 h 247"/>
                    <a:gd name="T2" fmla="*/ 109 w 302"/>
                    <a:gd name="T3" fmla="*/ 161 h 247"/>
                    <a:gd name="T4" fmla="*/ 258 w 302"/>
                    <a:gd name="T5" fmla="*/ 167 h 247"/>
                    <a:gd name="T6" fmla="*/ 258 w 302"/>
                    <a:gd name="T7" fmla="*/ 0 h 247"/>
                    <a:gd name="T8" fmla="*/ 0 w 302"/>
                    <a:gd name="T9" fmla="*/ 55 h 247"/>
                    <a:gd name="T10" fmla="*/ 0 60000 65536"/>
                    <a:gd name="T11" fmla="*/ 0 60000 65536"/>
                    <a:gd name="T12" fmla="*/ 0 60000 65536"/>
                    <a:gd name="T13" fmla="*/ 0 60000 65536"/>
                    <a:gd name="T14" fmla="*/ 0 60000 65536"/>
                    <a:gd name="T15" fmla="*/ 0 w 302"/>
                    <a:gd name="T16" fmla="*/ 0 h 247"/>
                    <a:gd name="T17" fmla="*/ 302 w 302"/>
                    <a:gd name="T18" fmla="*/ 247 h 247"/>
                  </a:gdLst>
                  <a:ahLst/>
                  <a:cxnLst>
                    <a:cxn ang="T10">
                      <a:pos x="T0" y="T1"/>
                    </a:cxn>
                    <a:cxn ang="T11">
                      <a:pos x="T2" y="T3"/>
                    </a:cxn>
                    <a:cxn ang="T12">
                      <a:pos x="T4" y="T5"/>
                    </a:cxn>
                    <a:cxn ang="T13">
                      <a:pos x="T6" y="T7"/>
                    </a:cxn>
                    <a:cxn ang="T14">
                      <a:pos x="T8" y="T9"/>
                    </a:cxn>
                  </a:cxnLst>
                  <a:rect l="T15" t="T16" r="T17" b="T18"/>
                  <a:pathLst>
                    <a:path w="302" h="247">
                      <a:moveTo>
                        <a:pt x="0" y="82"/>
                      </a:moveTo>
                      <a:lnTo>
                        <a:pt x="128" y="238"/>
                      </a:lnTo>
                      <a:lnTo>
                        <a:pt x="302" y="247"/>
                      </a:lnTo>
                      <a:lnTo>
                        <a:pt x="302" y="0"/>
                      </a:lnTo>
                      <a:lnTo>
                        <a:pt x="0" y="82"/>
                      </a:lnTo>
                      <a:close/>
                    </a:path>
                  </a:pathLst>
                </a:custGeom>
                <a:solidFill>
                  <a:srgbClr val="4D4D4D">
                    <a:alpha val="79999"/>
                  </a:srgbClr>
                </a:solidFill>
                <a:ln w="9525">
                  <a:noFill/>
                  <a:round/>
                  <a:headEnd/>
                  <a:tailEnd/>
                </a:ln>
              </p:spPr>
              <p:txBody>
                <a:bodyPr/>
                <a:lstStyle/>
                <a:p>
                  <a:endParaRPr lang="en-US"/>
                </a:p>
              </p:txBody>
            </p:sp>
            <p:sp>
              <p:nvSpPr>
                <p:cNvPr id="300" name="Freeform 2695"/>
                <p:cNvSpPr>
                  <a:spLocks/>
                </p:cNvSpPr>
                <p:nvPr/>
              </p:nvSpPr>
              <p:spPr bwMode="auto">
                <a:xfrm>
                  <a:off x="1615" y="1381"/>
                  <a:ext cx="134" cy="476"/>
                </a:xfrm>
                <a:custGeom>
                  <a:avLst/>
                  <a:gdLst>
                    <a:gd name="T0" fmla="*/ 1 w 123"/>
                    <a:gd name="T1" fmla="*/ 18 h 544"/>
                    <a:gd name="T2" fmla="*/ 142 w 123"/>
                    <a:gd name="T3" fmla="*/ 0 h 544"/>
                    <a:gd name="T4" fmla="*/ 146 w 123"/>
                    <a:gd name="T5" fmla="*/ 416 h 544"/>
                    <a:gd name="T6" fmla="*/ 0 w 123"/>
                    <a:gd name="T7" fmla="*/ 403 h 544"/>
                    <a:gd name="T8" fmla="*/ 1 w 123"/>
                    <a:gd name="T9" fmla="*/ 18 h 544"/>
                    <a:gd name="T10" fmla="*/ 0 60000 65536"/>
                    <a:gd name="T11" fmla="*/ 0 60000 65536"/>
                    <a:gd name="T12" fmla="*/ 0 60000 65536"/>
                    <a:gd name="T13" fmla="*/ 0 60000 65536"/>
                    <a:gd name="T14" fmla="*/ 0 60000 65536"/>
                    <a:gd name="T15" fmla="*/ 0 w 123"/>
                    <a:gd name="T16" fmla="*/ 0 h 544"/>
                    <a:gd name="T17" fmla="*/ 123 w 123"/>
                    <a:gd name="T18" fmla="*/ 544 h 544"/>
                  </a:gdLst>
                  <a:ahLst/>
                  <a:cxnLst>
                    <a:cxn ang="T10">
                      <a:pos x="T0" y="T1"/>
                    </a:cxn>
                    <a:cxn ang="T11">
                      <a:pos x="T2" y="T3"/>
                    </a:cxn>
                    <a:cxn ang="T12">
                      <a:pos x="T4" y="T5"/>
                    </a:cxn>
                    <a:cxn ang="T13">
                      <a:pos x="T6" y="T7"/>
                    </a:cxn>
                    <a:cxn ang="T14">
                      <a:pos x="T8" y="T9"/>
                    </a:cxn>
                  </a:cxnLst>
                  <a:rect l="T15" t="T16" r="T17" b="T18"/>
                  <a:pathLst>
                    <a:path w="123" h="544">
                      <a:moveTo>
                        <a:pt x="1" y="24"/>
                      </a:moveTo>
                      <a:lnTo>
                        <a:pt x="119" y="0"/>
                      </a:lnTo>
                      <a:lnTo>
                        <a:pt x="123" y="544"/>
                      </a:lnTo>
                      <a:lnTo>
                        <a:pt x="0" y="527"/>
                      </a:lnTo>
                      <a:lnTo>
                        <a:pt x="1" y="24"/>
                      </a:lnTo>
                      <a:close/>
                    </a:path>
                  </a:pathLst>
                </a:custGeom>
                <a:gradFill rotWithShape="1">
                  <a:gsLst>
                    <a:gs pos="0">
                      <a:srgbClr val="5F5F5F"/>
                    </a:gs>
                    <a:gs pos="100000">
                      <a:srgbClr val="949494"/>
                    </a:gs>
                  </a:gsLst>
                  <a:lin ang="0" scaled="1"/>
                </a:gradFill>
                <a:ln w="3175" cmpd="sng">
                  <a:noFill/>
                  <a:round/>
                  <a:headEnd/>
                  <a:tailEnd/>
                </a:ln>
              </p:spPr>
              <p:txBody>
                <a:bodyPr/>
                <a:lstStyle/>
                <a:p>
                  <a:endParaRPr lang="en-US"/>
                </a:p>
              </p:txBody>
            </p:sp>
            <p:sp>
              <p:nvSpPr>
                <p:cNvPr id="301" name="Freeform 2696"/>
                <p:cNvSpPr>
                  <a:spLocks/>
                </p:cNvSpPr>
                <p:nvPr/>
              </p:nvSpPr>
              <p:spPr bwMode="auto">
                <a:xfrm>
                  <a:off x="1807" y="1396"/>
                  <a:ext cx="127" cy="465"/>
                </a:xfrm>
                <a:custGeom>
                  <a:avLst/>
                  <a:gdLst>
                    <a:gd name="T0" fmla="*/ 0 w 119"/>
                    <a:gd name="T1" fmla="*/ 0 h 503"/>
                    <a:gd name="T2" fmla="*/ 0 w 119"/>
                    <a:gd name="T3" fmla="*/ 430 h 503"/>
                    <a:gd name="T4" fmla="*/ 136 w 119"/>
                    <a:gd name="T5" fmla="*/ 430 h 503"/>
                    <a:gd name="T6" fmla="*/ 136 w 119"/>
                    <a:gd name="T7" fmla="*/ 17 h 503"/>
                    <a:gd name="T8" fmla="*/ 0 w 119"/>
                    <a:gd name="T9" fmla="*/ 0 h 503"/>
                    <a:gd name="T10" fmla="*/ 0 60000 65536"/>
                    <a:gd name="T11" fmla="*/ 0 60000 65536"/>
                    <a:gd name="T12" fmla="*/ 0 60000 65536"/>
                    <a:gd name="T13" fmla="*/ 0 60000 65536"/>
                    <a:gd name="T14" fmla="*/ 0 60000 65536"/>
                    <a:gd name="T15" fmla="*/ 0 w 119"/>
                    <a:gd name="T16" fmla="*/ 0 h 503"/>
                    <a:gd name="T17" fmla="*/ 119 w 119"/>
                    <a:gd name="T18" fmla="*/ 503 h 503"/>
                  </a:gdLst>
                  <a:ahLst/>
                  <a:cxnLst>
                    <a:cxn ang="T10">
                      <a:pos x="T0" y="T1"/>
                    </a:cxn>
                    <a:cxn ang="T11">
                      <a:pos x="T2" y="T3"/>
                    </a:cxn>
                    <a:cxn ang="T12">
                      <a:pos x="T4" y="T5"/>
                    </a:cxn>
                    <a:cxn ang="T13">
                      <a:pos x="T6" y="T7"/>
                    </a:cxn>
                    <a:cxn ang="T14">
                      <a:pos x="T8" y="T9"/>
                    </a:cxn>
                  </a:cxnLst>
                  <a:rect l="T15" t="T16" r="T17" b="T18"/>
                  <a:pathLst>
                    <a:path w="119" h="503">
                      <a:moveTo>
                        <a:pt x="0" y="0"/>
                      </a:moveTo>
                      <a:lnTo>
                        <a:pt x="0" y="503"/>
                      </a:lnTo>
                      <a:lnTo>
                        <a:pt x="119" y="503"/>
                      </a:lnTo>
                      <a:lnTo>
                        <a:pt x="119" y="19"/>
                      </a:lnTo>
                      <a:lnTo>
                        <a:pt x="0" y="0"/>
                      </a:lnTo>
                      <a:close/>
                    </a:path>
                  </a:pathLst>
                </a:custGeom>
                <a:gradFill rotWithShape="1">
                  <a:gsLst>
                    <a:gs pos="0">
                      <a:srgbClr val="242424"/>
                    </a:gs>
                    <a:gs pos="100000">
                      <a:srgbClr val="4D4D4D"/>
                    </a:gs>
                  </a:gsLst>
                  <a:lin ang="0" scaled="1"/>
                </a:gradFill>
                <a:ln w="9525">
                  <a:noFill/>
                  <a:round/>
                  <a:headEnd/>
                  <a:tailEnd/>
                </a:ln>
              </p:spPr>
              <p:txBody>
                <a:bodyPr/>
                <a:lstStyle/>
                <a:p>
                  <a:endParaRPr lang="en-US"/>
                </a:p>
              </p:txBody>
            </p:sp>
            <p:sp>
              <p:nvSpPr>
                <p:cNvPr id="302" name="Freeform 2697"/>
                <p:cNvSpPr>
                  <a:spLocks/>
                </p:cNvSpPr>
                <p:nvPr/>
              </p:nvSpPr>
              <p:spPr bwMode="auto">
                <a:xfrm>
                  <a:off x="1925" y="1413"/>
                  <a:ext cx="111" cy="455"/>
                </a:xfrm>
                <a:custGeom>
                  <a:avLst/>
                  <a:gdLst>
                    <a:gd name="T0" fmla="*/ 0 w 102"/>
                    <a:gd name="T1" fmla="*/ 0 h 448"/>
                    <a:gd name="T2" fmla="*/ 95 w 102"/>
                    <a:gd name="T3" fmla="*/ 10 h 448"/>
                    <a:gd name="T4" fmla="*/ 111 w 102"/>
                    <a:gd name="T5" fmla="*/ 88 h 448"/>
                    <a:gd name="T6" fmla="*/ 119 w 102"/>
                    <a:gd name="T7" fmla="*/ 154 h 448"/>
                    <a:gd name="T8" fmla="*/ 119 w 102"/>
                    <a:gd name="T9" fmla="*/ 218 h 448"/>
                    <a:gd name="T10" fmla="*/ 121 w 102"/>
                    <a:gd name="T11" fmla="*/ 308 h 448"/>
                    <a:gd name="T12" fmla="*/ 107 w 102"/>
                    <a:gd name="T13" fmla="*/ 388 h 448"/>
                    <a:gd name="T14" fmla="*/ 93 w 102"/>
                    <a:gd name="T15" fmla="*/ 462 h 448"/>
                    <a:gd name="T16" fmla="*/ 0 w 102"/>
                    <a:gd name="T17" fmla="*/ 458 h 448"/>
                    <a:gd name="T18" fmla="*/ 14 w 102"/>
                    <a:gd name="T19" fmla="*/ 390 h 448"/>
                    <a:gd name="T20" fmla="*/ 14 w 102"/>
                    <a:gd name="T21" fmla="*/ 205 h 448"/>
                    <a:gd name="T22" fmla="*/ 16 w 102"/>
                    <a:gd name="T23" fmla="*/ 64 h 448"/>
                    <a:gd name="T24" fmla="*/ 0 w 102"/>
                    <a:gd name="T25" fmla="*/ 0 h 4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448"/>
                    <a:gd name="T41" fmla="*/ 102 w 102"/>
                    <a:gd name="T42" fmla="*/ 448 h 4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448">
                      <a:moveTo>
                        <a:pt x="0" y="0"/>
                      </a:moveTo>
                      <a:lnTo>
                        <a:pt x="80" y="10"/>
                      </a:lnTo>
                      <a:lnTo>
                        <a:pt x="94" y="86"/>
                      </a:lnTo>
                      <a:lnTo>
                        <a:pt x="100" y="150"/>
                      </a:lnTo>
                      <a:lnTo>
                        <a:pt x="100" y="212"/>
                      </a:lnTo>
                      <a:lnTo>
                        <a:pt x="102" y="298"/>
                      </a:lnTo>
                      <a:lnTo>
                        <a:pt x="90" y="376"/>
                      </a:lnTo>
                      <a:lnTo>
                        <a:pt x="78" y="448"/>
                      </a:lnTo>
                      <a:lnTo>
                        <a:pt x="0" y="444"/>
                      </a:lnTo>
                      <a:lnTo>
                        <a:pt x="12" y="378"/>
                      </a:lnTo>
                      <a:lnTo>
                        <a:pt x="12" y="199"/>
                      </a:lnTo>
                      <a:lnTo>
                        <a:pt x="14" y="62"/>
                      </a:lnTo>
                      <a:lnTo>
                        <a:pt x="0" y="0"/>
                      </a:lnTo>
                      <a:close/>
                    </a:path>
                  </a:pathLst>
                </a:custGeom>
                <a:gradFill rotWithShape="1">
                  <a:gsLst>
                    <a:gs pos="0">
                      <a:srgbClr val="6D6D6D"/>
                    </a:gs>
                    <a:gs pos="100000">
                      <a:srgbClr val="000000"/>
                    </a:gs>
                  </a:gsLst>
                  <a:lin ang="5400000" scaled="1"/>
                </a:gradFill>
                <a:ln w="9525">
                  <a:noFill/>
                  <a:round/>
                  <a:headEnd/>
                  <a:tailEnd/>
                </a:ln>
              </p:spPr>
              <p:txBody>
                <a:bodyPr/>
                <a:lstStyle/>
                <a:p>
                  <a:endParaRPr lang="en-US"/>
                </a:p>
              </p:txBody>
            </p:sp>
            <p:sp>
              <p:nvSpPr>
                <p:cNvPr id="303" name="AutoShape 2698"/>
                <p:cNvSpPr>
                  <a:spLocks noChangeArrowheads="1"/>
                </p:cNvSpPr>
                <p:nvPr/>
              </p:nvSpPr>
              <p:spPr bwMode="auto">
                <a:xfrm flipV="1">
                  <a:off x="1855" y="1460"/>
                  <a:ext cx="29" cy="58"/>
                </a:xfrm>
                <a:prstGeom prst="can">
                  <a:avLst>
                    <a:gd name="adj" fmla="val 50000"/>
                  </a:avLst>
                </a:prstGeom>
                <a:gradFill rotWithShape="1">
                  <a:gsLst>
                    <a:gs pos="0">
                      <a:srgbClr val="000000"/>
                    </a:gs>
                    <a:gs pos="100000">
                      <a:srgbClr val="6D6D6D"/>
                    </a:gs>
                  </a:gsLst>
                  <a:lin ang="0" scaled="1"/>
                </a:gradFill>
                <a:ln w="9525">
                  <a:noFill/>
                  <a:round/>
                  <a:headEnd/>
                  <a:tailEnd/>
                </a:ln>
              </p:spPr>
              <p:txBody>
                <a:bodyPr wrap="none" anchor="ctr"/>
                <a:lstStyle/>
                <a:p>
                  <a:endParaRPr lang="fa-IR"/>
                </a:p>
              </p:txBody>
            </p:sp>
            <p:sp>
              <p:nvSpPr>
                <p:cNvPr id="304" name="AutoShape 2699"/>
                <p:cNvSpPr>
                  <a:spLocks noChangeArrowheads="1"/>
                </p:cNvSpPr>
                <p:nvPr/>
              </p:nvSpPr>
              <p:spPr bwMode="auto">
                <a:xfrm flipV="1">
                  <a:off x="1790" y="1478"/>
                  <a:ext cx="161" cy="132"/>
                </a:xfrm>
                <a:prstGeom prst="can">
                  <a:avLst>
                    <a:gd name="adj" fmla="val 19727"/>
                  </a:avLst>
                </a:prstGeom>
                <a:gradFill rotWithShape="1">
                  <a:gsLst>
                    <a:gs pos="0">
                      <a:srgbClr val="4D4D4D"/>
                    </a:gs>
                    <a:gs pos="100000">
                      <a:srgbClr val="000000"/>
                    </a:gs>
                  </a:gsLst>
                  <a:lin ang="0" scaled="1"/>
                </a:gradFill>
                <a:ln w="9525">
                  <a:noFill/>
                  <a:round/>
                  <a:headEnd/>
                  <a:tailEnd/>
                </a:ln>
              </p:spPr>
              <p:txBody>
                <a:bodyPr wrap="none" anchor="ctr"/>
                <a:lstStyle/>
                <a:p>
                  <a:endParaRPr lang="fa-IR"/>
                </a:p>
              </p:txBody>
            </p:sp>
            <p:sp>
              <p:nvSpPr>
                <p:cNvPr id="305" name="AutoShape 2700"/>
                <p:cNvSpPr>
                  <a:spLocks noChangeArrowheads="1"/>
                </p:cNvSpPr>
                <p:nvPr/>
              </p:nvSpPr>
              <p:spPr bwMode="auto">
                <a:xfrm flipV="1">
                  <a:off x="1801" y="1585"/>
                  <a:ext cx="137" cy="54"/>
                </a:xfrm>
                <a:prstGeom prst="can">
                  <a:avLst>
                    <a:gd name="adj" fmla="val 50000"/>
                  </a:avLst>
                </a:prstGeom>
                <a:solidFill>
                  <a:srgbClr val="111111"/>
                </a:solidFill>
                <a:ln w="9525">
                  <a:noFill/>
                  <a:round/>
                  <a:headEnd/>
                  <a:tailEnd/>
                </a:ln>
              </p:spPr>
              <p:txBody>
                <a:bodyPr wrap="none" anchor="ctr"/>
                <a:lstStyle/>
                <a:p>
                  <a:endParaRPr lang="fa-IR"/>
                </a:p>
              </p:txBody>
            </p:sp>
            <p:sp>
              <p:nvSpPr>
                <p:cNvPr id="306" name="AutoShape 2701"/>
                <p:cNvSpPr>
                  <a:spLocks noChangeArrowheads="1"/>
                </p:cNvSpPr>
                <p:nvPr/>
              </p:nvSpPr>
              <p:spPr bwMode="auto">
                <a:xfrm flipV="1">
                  <a:off x="1789" y="1608"/>
                  <a:ext cx="160" cy="133"/>
                </a:xfrm>
                <a:prstGeom prst="can">
                  <a:avLst>
                    <a:gd name="adj" fmla="val 25852"/>
                  </a:avLst>
                </a:prstGeom>
                <a:gradFill rotWithShape="1">
                  <a:gsLst>
                    <a:gs pos="0">
                      <a:srgbClr val="555555"/>
                    </a:gs>
                    <a:gs pos="100000">
                      <a:srgbClr val="000000"/>
                    </a:gs>
                  </a:gsLst>
                  <a:lin ang="0" scaled="1"/>
                </a:gradFill>
                <a:ln w="9525">
                  <a:noFill/>
                  <a:round/>
                  <a:headEnd/>
                  <a:tailEnd/>
                </a:ln>
              </p:spPr>
              <p:txBody>
                <a:bodyPr wrap="none" anchor="ctr"/>
                <a:lstStyle/>
                <a:p>
                  <a:endParaRPr lang="fa-IR"/>
                </a:p>
              </p:txBody>
            </p:sp>
            <p:sp>
              <p:nvSpPr>
                <p:cNvPr id="307" name="Line 2702"/>
                <p:cNvSpPr>
                  <a:spLocks noChangeShapeType="1"/>
                </p:cNvSpPr>
                <p:nvPr/>
              </p:nvSpPr>
              <p:spPr bwMode="auto">
                <a:xfrm flipV="1">
                  <a:off x="1846" y="1609"/>
                  <a:ext cx="0" cy="94"/>
                </a:xfrm>
                <a:prstGeom prst="line">
                  <a:avLst/>
                </a:prstGeom>
                <a:noFill/>
                <a:ln w="9525">
                  <a:solidFill>
                    <a:srgbClr val="FFFFFF"/>
                  </a:solidFill>
                  <a:round/>
                  <a:headEnd/>
                  <a:tailEnd/>
                </a:ln>
              </p:spPr>
              <p:txBody>
                <a:bodyPr/>
                <a:lstStyle/>
                <a:p>
                  <a:endParaRPr lang="en-US"/>
                </a:p>
              </p:txBody>
            </p:sp>
            <p:sp>
              <p:nvSpPr>
                <p:cNvPr id="308" name="Line 2703"/>
                <p:cNvSpPr>
                  <a:spLocks noChangeShapeType="1"/>
                </p:cNvSpPr>
                <p:nvPr/>
              </p:nvSpPr>
              <p:spPr bwMode="auto">
                <a:xfrm flipV="1">
                  <a:off x="1845" y="1486"/>
                  <a:ext cx="0" cy="95"/>
                </a:xfrm>
                <a:prstGeom prst="line">
                  <a:avLst/>
                </a:prstGeom>
                <a:noFill/>
                <a:ln w="9525">
                  <a:solidFill>
                    <a:srgbClr val="FFFFFF"/>
                  </a:solidFill>
                  <a:round/>
                  <a:headEnd/>
                  <a:tailEnd/>
                </a:ln>
              </p:spPr>
              <p:txBody>
                <a:bodyPr/>
                <a:lstStyle/>
                <a:p>
                  <a:endParaRPr lang="en-US"/>
                </a:p>
              </p:txBody>
            </p:sp>
            <p:sp>
              <p:nvSpPr>
                <p:cNvPr id="309" name="AutoShape 2704"/>
                <p:cNvSpPr>
                  <a:spLocks noChangeArrowheads="1"/>
                </p:cNvSpPr>
                <p:nvPr/>
              </p:nvSpPr>
              <p:spPr bwMode="auto">
                <a:xfrm flipV="1">
                  <a:off x="1815" y="1715"/>
                  <a:ext cx="116" cy="78"/>
                </a:xfrm>
                <a:prstGeom prst="can">
                  <a:avLst>
                    <a:gd name="adj" fmla="val 24134"/>
                  </a:avLst>
                </a:prstGeom>
                <a:gradFill rotWithShape="1">
                  <a:gsLst>
                    <a:gs pos="0">
                      <a:srgbClr val="555555"/>
                    </a:gs>
                    <a:gs pos="100000">
                      <a:srgbClr val="000000"/>
                    </a:gs>
                  </a:gsLst>
                  <a:lin ang="0" scaled="1"/>
                </a:gradFill>
                <a:ln w="9525">
                  <a:noFill/>
                  <a:round/>
                  <a:headEnd/>
                  <a:tailEnd/>
                </a:ln>
              </p:spPr>
              <p:txBody>
                <a:bodyPr wrap="none" anchor="ctr"/>
                <a:lstStyle/>
                <a:p>
                  <a:endParaRPr lang="fa-IR"/>
                </a:p>
              </p:txBody>
            </p:sp>
            <p:grpSp>
              <p:nvGrpSpPr>
                <p:cNvPr id="41" name="Group 2705"/>
                <p:cNvGrpSpPr>
                  <a:grpSpLocks/>
                </p:cNvGrpSpPr>
                <p:nvPr/>
              </p:nvGrpSpPr>
              <p:grpSpPr bwMode="auto">
                <a:xfrm flipV="1">
                  <a:off x="1829" y="1726"/>
                  <a:ext cx="45" cy="37"/>
                  <a:chOff x="3801" y="4204"/>
                  <a:chExt cx="85" cy="77"/>
                </a:xfrm>
              </p:grpSpPr>
              <p:sp>
                <p:nvSpPr>
                  <p:cNvPr id="466" name="Oval 2706"/>
                  <p:cNvSpPr>
                    <a:spLocks noChangeArrowheads="1"/>
                  </p:cNvSpPr>
                  <p:nvPr/>
                </p:nvSpPr>
                <p:spPr bwMode="auto">
                  <a:xfrm>
                    <a:off x="3811" y="4204"/>
                    <a:ext cx="75" cy="75"/>
                  </a:xfrm>
                  <a:prstGeom prst="ellipse">
                    <a:avLst/>
                  </a:prstGeom>
                  <a:solidFill>
                    <a:srgbClr val="5F5F5F"/>
                  </a:solidFill>
                  <a:ln w="9525">
                    <a:noFill/>
                    <a:round/>
                    <a:headEnd/>
                    <a:tailEnd/>
                  </a:ln>
                </p:spPr>
                <p:txBody>
                  <a:bodyPr wrap="none" anchor="ctr"/>
                  <a:lstStyle/>
                  <a:p>
                    <a:endParaRPr lang="fa-IR"/>
                  </a:p>
                </p:txBody>
              </p:sp>
              <p:sp>
                <p:nvSpPr>
                  <p:cNvPr id="467" name="Oval 2707"/>
                  <p:cNvSpPr>
                    <a:spLocks noChangeArrowheads="1"/>
                  </p:cNvSpPr>
                  <p:nvPr/>
                </p:nvSpPr>
                <p:spPr bwMode="auto">
                  <a:xfrm>
                    <a:off x="3801" y="4206"/>
                    <a:ext cx="75" cy="75"/>
                  </a:xfrm>
                  <a:prstGeom prst="ellipse">
                    <a:avLst/>
                  </a:prstGeom>
                  <a:solidFill>
                    <a:srgbClr val="111111"/>
                  </a:solidFill>
                  <a:ln w="9525">
                    <a:noFill/>
                    <a:round/>
                    <a:headEnd/>
                    <a:tailEnd/>
                  </a:ln>
                </p:spPr>
                <p:txBody>
                  <a:bodyPr wrap="none" anchor="ctr"/>
                  <a:lstStyle/>
                  <a:p>
                    <a:endParaRPr lang="fa-IR"/>
                  </a:p>
                </p:txBody>
              </p:sp>
            </p:grpSp>
            <p:sp>
              <p:nvSpPr>
                <p:cNvPr id="311" name="Freeform 2708"/>
                <p:cNvSpPr>
                  <a:spLocks/>
                </p:cNvSpPr>
                <p:nvPr/>
              </p:nvSpPr>
              <p:spPr bwMode="auto">
                <a:xfrm>
                  <a:off x="1743" y="1380"/>
                  <a:ext cx="80" cy="479"/>
                </a:xfrm>
                <a:custGeom>
                  <a:avLst/>
                  <a:gdLst>
                    <a:gd name="T0" fmla="*/ 1 w 74"/>
                    <a:gd name="T1" fmla="*/ 0 h 473"/>
                    <a:gd name="T2" fmla="*/ 69 w 74"/>
                    <a:gd name="T3" fmla="*/ 12 h 473"/>
                    <a:gd name="T4" fmla="*/ 80 w 74"/>
                    <a:gd name="T5" fmla="*/ 63 h 473"/>
                    <a:gd name="T6" fmla="*/ 84 w 74"/>
                    <a:gd name="T7" fmla="*/ 157 h 473"/>
                    <a:gd name="T8" fmla="*/ 86 w 74"/>
                    <a:gd name="T9" fmla="*/ 219 h 473"/>
                    <a:gd name="T10" fmla="*/ 82 w 74"/>
                    <a:gd name="T11" fmla="*/ 349 h 473"/>
                    <a:gd name="T12" fmla="*/ 80 w 74"/>
                    <a:gd name="T13" fmla="*/ 425 h 473"/>
                    <a:gd name="T14" fmla="*/ 67 w 74"/>
                    <a:gd name="T15" fmla="*/ 485 h 473"/>
                    <a:gd name="T16" fmla="*/ 1 w 74"/>
                    <a:gd name="T17" fmla="*/ 483 h 473"/>
                    <a:gd name="T18" fmla="*/ 0 w 74"/>
                    <a:gd name="T19" fmla="*/ 218 h 473"/>
                    <a:gd name="T20" fmla="*/ 1 w 74"/>
                    <a:gd name="T21" fmla="*/ 0 h 4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4"/>
                    <a:gd name="T34" fmla="*/ 0 h 473"/>
                    <a:gd name="T35" fmla="*/ 74 w 74"/>
                    <a:gd name="T36" fmla="*/ 473 h 4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4" h="473">
                      <a:moveTo>
                        <a:pt x="1" y="0"/>
                      </a:moveTo>
                      <a:lnTo>
                        <a:pt x="59" y="12"/>
                      </a:lnTo>
                      <a:lnTo>
                        <a:pt x="68" y="61"/>
                      </a:lnTo>
                      <a:lnTo>
                        <a:pt x="72" y="153"/>
                      </a:lnTo>
                      <a:lnTo>
                        <a:pt x="74" y="213"/>
                      </a:lnTo>
                      <a:lnTo>
                        <a:pt x="70" y="341"/>
                      </a:lnTo>
                      <a:lnTo>
                        <a:pt x="68" y="415"/>
                      </a:lnTo>
                      <a:lnTo>
                        <a:pt x="57" y="473"/>
                      </a:lnTo>
                      <a:lnTo>
                        <a:pt x="1" y="471"/>
                      </a:lnTo>
                      <a:lnTo>
                        <a:pt x="0" y="212"/>
                      </a:lnTo>
                      <a:lnTo>
                        <a:pt x="1" y="0"/>
                      </a:lnTo>
                      <a:close/>
                    </a:path>
                  </a:pathLst>
                </a:custGeom>
                <a:gradFill rotWithShape="1">
                  <a:gsLst>
                    <a:gs pos="0">
                      <a:srgbClr val="6D6D6D"/>
                    </a:gs>
                    <a:gs pos="100000">
                      <a:srgbClr val="000000"/>
                    </a:gs>
                  </a:gsLst>
                  <a:lin ang="5400000" scaled="1"/>
                </a:gradFill>
                <a:ln w="9525">
                  <a:noFill/>
                  <a:round/>
                  <a:headEnd/>
                  <a:tailEnd/>
                </a:ln>
              </p:spPr>
              <p:txBody>
                <a:bodyPr/>
                <a:lstStyle/>
                <a:p>
                  <a:endParaRPr lang="en-US"/>
                </a:p>
              </p:txBody>
            </p:sp>
            <p:sp>
              <p:nvSpPr>
                <p:cNvPr id="312" name="Freeform 2709"/>
                <p:cNvSpPr>
                  <a:spLocks/>
                </p:cNvSpPr>
                <p:nvPr/>
              </p:nvSpPr>
              <p:spPr bwMode="auto">
                <a:xfrm>
                  <a:off x="1869" y="1320"/>
                  <a:ext cx="13" cy="104"/>
                </a:xfrm>
                <a:custGeom>
                  <a:avLst/>
                  <a:gdLst>
                    <a:gd name="T0" fmla="*/ 15 w 11"/>
                    <a:gd name="T1" fmla="*/ 0 h 103"/>
                    <a:gd name="T2" fmla="*/ 0 w 11"/>
                    <a:gd name="T3" fmla="*/ 105 h 103"/>
                    <a:gd name="T4" fmla="*/ 0 60000 65536"/>
                    <a:gd name="T5" fmla="*/ 0 60000 65536"/>
                    <a:gd name="T6" fmla="*/ 0 w 11"/>
                    <a:gd name="T7" fmla="*/ 0 h 103"/>
                    <a:gd name="T8" fmla="*/ 11 w 11"/>
                    <a:gd name="T9" fmla="*/ 103 h 103"/>
                  </a:gdLst>
                  <a:ahLst/>
                  <a:cxnLst>
                    <a:cxn ang="T4">
                      <a:pos x="T0" y="T1"/>
                    </a:cxn>
                    <a:cxn ang="T5">
                      <a:pos x="T2" y="T3"/>
                    </a:cxn>
                  </a:cxnLst>
                  <a:rect l="T6" t="T7" r="T8" b="T9"/>
                  <a:pathLst>
                    <a:path w="11" h="103">
                      <a:moveTo>
                        <a:pt x="11" y="0"/>
                      </a:moveTo>
                      <a:lnTo>
                        <a:pt x="0" y="103"/>
                      </a:lnTo>
                    </a:path>
                  </a:pathLst>
                </a:custGeom>
                <a:noFill/>
                <a:ln w="12700" cmpd="sng">
                  <a:solidFill>
                    <a:srgbClr val="FF9900"/>
                  </a:solidFill>
                  <a:round/>
                  <a:headEnd/>
                  <a:tailEnd/>
                </a:ln>
              </p:spPr>
              <p:txBody>
                <a:bodyPr/>
                <a:lstStyle/>
                <a:p>
                  <a:endParaRPr lang="en-US"/>
                </a:p>
              </p:txBody>
            </p:sp>
            <p:sp>
              <p:nvSpPr>
                <p:cNvPr id="313" name="Freeform 2710"/>
                <p:cNvSpPr>
                  <a:spLocks/>
                </p:cNvSpPr>
                <p:nvPr/>
              </p:nvSpPr>
              <p:spPr bwMode="auto">
                <a:xfrm>
                  <a:off x="1721" y="1746"/>
                  <a:ext cx="473" cy="845"/>
                </a:xfrm>
                <a:custGeom>
                  <a:avLst/>
                  <a:gdLst>
                    <a:gd name="T0" fmla="*/ 0 w 435"/>
                    <a:gd name="T1" fmla="*/ 858 h 832"/>
                    <a:gd name="T2" fmla="*/ 490 w 435"/>
                    <a:gd name="T3" fmla="*/ 639 h 832"/>
                    <a:gd name="T4" fmla="*/ 140 w 435"/>
                    <a:gd name="T5" fmla="*/ 107 h 832"/>
                    <a:gd name="T6" fmla="*/ 140 w 435"/>
                    <a:gd name="T7" fmla="*/ 0 h 832"/>
                    <a:gd name="T8" fmla="*/ 0 60000 65536"/>
                    <a:gd name="T9" fmla="*/ 0 60000 65536"/>
                    <a:gd name="T10" fmla="*/ 0 60000 65536"/>
                    <a:gd name="T11" fmla="*/ 0 60000 65536"/>
                    <a:gd name="T12" fmla="*/ 0 w 435"/>
                    <a:gd name="T13" fmla="*/ 0 h 832"/>
                    <a:gd name="T14" fmla="*/ 435 w 435"/>
                    <a:gd name="T15" fmla="*/ 832 h 832"/>
                  </a:gdLst>
                  <a:ahLst/>
                  <a:cxnLst>
                    <a:cxn ang="T8">
                      <a:pos x="T0" y="T1"/>
                    </a:cxn>
                    <a:cxn ang="T9">
                      <a:pos x="T2" y="T3"/>
                    </a:cxn>
                    <a:cxn ang="T10">
                      <a:pos x="T4" y="T5"/>
                    </a:cxn>
                    <a:cxn ang="T11">
                      <a:pos x="T6" y="T7"/>
                    </a:cxn>
                  </a:cxnLst>
                  <a:rect l="T12" t="T13" r="T14" b="T15"/>
                  <a:pathLst>
                    <a:path w="435" h="832">
                      <a:moveTo>
                        <a:pt x="0" y="832"/>
                      </a:moveTo>
                      <a:cubicBezTo>
                        <a:pt x="69" y="796"/>
                        <a:pt x="395" y="740"/>
                        <a:pt x="415" y="619"/>
                      </a:cubicBezTo>
                      <a:cubicBezTo>
                        <a:pt x="435" y="498"/>
                        <a:pt x="168" y="206"/>
                        <a:pt x="119" y="103"/>
                      </a:cubicBezTo>
                      <a:cubicBezTo>
                        <a:pt x="70" y="0"/>
                        <a:pt x="119" y="21"/>
                        <a:pt x="119" y="0"/>
                      </a:cubicBezTo>
                    </a:path>
                  </a:pathLst>
                </a:custGeom>
                <a:noFill/>
                <a:ln w="12700" cmpd="sng">
                  <a:solidFill>
                    <a:srgbClr val="FF9900"/>
                  </a:solidFill>
                  <a:round/>
                  <a:headEnd/>
                  <a:tailEnd/>
                </a:ln>
              </p:spPr>
              <p:txBody>
                <a:bodyPr/>
                <a:lstStyle/>
                <a:p>
                  <a:endParaRPr lang="en-US"/>
                </a:p>
              </p:txBody>
            </p:sp>
            <p:grpSp>
              <p:nvGrpSpPr>
                <p:cNvPr id="49" name="Group 2711"/>
                <p:cNvGrpSpPr>
                  <a:grpSpLocks/>
                </p:cNvGrpSpPr>
                <p:nvPr/>
              </p:nvGrpSpPr>
              <p:grpSpPr bwMode="auto">
                <a:xfrm>
                  <a:off x="1855" y="1160"/>
                  <a:ext cx="125" cy="190"/>
                  <a:chOff x="1820" y="964"/>
                  <a:chExt cx="113" cy="183"/>
                </a:xfrm>
              </p:grpSpPr>
              <p:sp>
                <p:nvSpPr>
                  <p:cNvPr id="454" name="AutoShape 2712"/>
                  <p:cNvSpPr>
                    <a:spLocks noChangeArrowheads="1"/>
                  </p:cNvSpPr>
                  <p:nvPr/>
                </p:nvSpPr>
                <p:spPr bwMode="auto">
                  <a:xfrm rot="21596067" flipV="1">
                    <a:off x="1859" y="964"/>
                    <a:ext cx="40" cy="31"/>
                  </a:xfrm>
                  <a:prstGeom prst="can">
                    <a:avLst>
                      <a:gd name="adj" fmla="val 35713"/>
                    </a:avLst>
                  </a:prstGeom>
                  <a:solidFill>
                    <a:srgbClr val="000000"/>
                  </a:solidFill>
                  <a:ln w="3175">
                    <a:noFill/>
                    <a:round/>
                    <a:headEnd/>
                    <a:tailEnd/>
                  </a:ln>
                </p:spPr>
                <p:txBody>
                  <a:bodyPr wrap="none" anchor="ctr"/>
                  <a:lstStyle/>
                  <a:p>
                    <a:endParaRPr lang="fa-IR"/>
                  </a:p>
                </p:txBody>
              </p:sp>
              <p:sp>
                <p:nvSpPr>
                  <p:cNvPr id="455" name="Freeform 2713"/>
                  <p:cNvSpPr>
                    <a:spLocks/>
                  </p:cNvSpPr>
                  <p:nvPr/>
                </p:nvSpPr>
                <p:spPr bwMode="auto">
                  <a:xfrm rot="-3933">
                    <a:off x="1881" y="974"/>
                    <a:ext cx="25" cy="39"/>
                  </a:xfrm>
                  <a:custGeom>
                    <a:avLst/>
                    <a:gdLst>
                      <a:gd name="T0" fmla="*/ 0 w 45"/>
                      <a:gd name="T1" fmla="*/ 0 h 72"/>
                      <a:gd name="T2" fmla="*/ 14 w 45"/>
                      <a:gd name="T3" fmla="*/ 11 h 72"/>
                      <a:gd name="T4" fmla="*/ 2 w 45"/>
                      <a:gd name="T5" fmla="*/ 21 h 72"/>
                      <a:gd name="T6" fmla="*/ 0 w 45"/>
                      <a:gd name="T7" fmla="*/ 0 h 72"/>
                      <a:gd name="T8" fmla="*/ 0 60000 65536"/>
                      <a:gd name="T9" fmla="*/ 0 60000 65536"/>
                      <a:gd name="T10" fmla="*/ 0 60000 65536"/>
                      <a:gd name="T11" fmla="*/ 0 60000 65536"/>
                      <a:gd name="T12" fmla="*/ 0 w 45"/>
                      <a:gd name="T13" fmla="*/ 0 h 72"/>
                      <a:gd name="T14" fmla="*/ 45 w 45"/>
                      <a:gd name="T15" fmla="*/ 72 h 72"/>
                    </a:gdLst>
                    <a:ahLst/>
                    <a:cxnLst>
                      <a:cxn ang="T8">
                        <a:pos x="T0" y="T1"/>
                      </a:cxn>
                      <a:cxn ang="T9">
                        <a:pos x="T2" y="T3"/>
                      </a:cxn>
                      <a:cxn ang="T10">
                        <a:pos x="T4" y="T5"/>
                      </a:cxn>
                      <a:cxn ang="T11">
                        <a:pos x="T6" y="T7"/>
                      </a:cxn>
                    </a:cxnLst>
                    <a:rect l="T12" t="T13" r="T14" b="T15"/>
                    <a:pathLst>
                      <a:path w="45" h="72">
                        <a:moveTo>
                          <a:pt x="0" y="0"/>
                        </a:moveTo>
                        <a:lnTo>
                          <a:pt x="45" y="39"/>
                        </a:lnTo>
                        <a:lnTo>
                          <a:pt x="6" y="72"/>
                        </a:lnTo>
                        <a:lnTo>
                          <a:pt x="0" y="0"/>
                        </a:lnTo>
                        <a:close/>
                      </a:path>
                    </a:pathLst>
                  </a:custGeom>
                  <a:solidFill>
                    <a:srgbClr val="000000"/>
                  </a:solidFill>
                  <a:ln w="3175" cmpd="sng">
                    <a:noFill/>
                    <a:round/>
                    <a:headEnd/>
                    <a:tailEnd/>
                  </a:ln>
                </p:spPr>
                <p:txBody>
                  <a:bodyPr/>
                  <a:lstStyle/>
                  <a:p>
                    <a:endParaRPr lang="en-US"/>
                  </a:p>
                </p:txBody>
              </p:sp>
              <p:sp>
                <p:nvSpPr>
                  <p:cNvPr id="456" name="Rectangle 2714"/>
                  <p:cNvSpPr>
                    <a:spLocks noChangeArrowheads="1"/>
                  </p:cNvSpPr>
                  <p:nvPr/>
                </p:nvSpPr>
                <p:spPr bwMode="auto">
                  <a:xfrm rot="-3933">
                    <a:off x="1850" y="974"/>
                    <a:ext cx="32" cy="31"/>
                  </a:xfrm>
                  <a:prstGeom prst="rect">
                    <a:avLst/>
                  </a:prstGeom>
                  <a:solidFill>
                    <a:srgbClr val="5F5F5F"/>
                  </a:solidFill>
                  <a:ln w="3175">
                    <a:noFill/>
                    <a:miter lim="800000"/>
                    <a:headEnd/>
                    <a:tailEnd/>
                  </a:ln>
                </p:spPr>
                <p:txBody>
                  <a:bodyPr wrap="none" anchor="ctr"/>
                  <a:lstStyle/>
                  <a:p>
                    <a:endParaRPr lang="fa-IR"/>
                  </a:p>
                </p:txBody>
              </p:sp>
              <p:sp>
                <p:nvSpPr>
                  <p:cNvPr id="457" name="AutoShape 2715"/>
                  <p:cNvSpPr>
                    <a:spLocks noChangeArrowheads="1"/>
                  </p:cNvSpPr>
                  <p:nvPr/>
                </p:nvSpPr>
                <p:spPr bwMode="auto">
                  <a:xfrm rot="21596067" flipV="1">
                    <a:off x="1821" y="995"/>
                    <a:ext cx="112" cy="78"/>
                  </a:xfrm>
                  <a:prstGeom prst="can">
                    <a:avLst>
                      <a:gd name="adj" fmla="val 50000"/>
                    </a:avLst>
                  </a:prstGeom>
                  <a:gradFill rotWithShape="1">
                    <a:gsLst>
                      <a:gs pos="0">
                        <a:srgbClr val="7D7D7D"/>
                      </a:gs>
                      <a:gs pos="50000">
                        <a:srgbClr val="000000"/>
                      </a:gs>
                      <a:gs pos="100000">
                        <a:srgbClr val="7D7D7D"/>
                      </a:gs>
                    </a:gsLst>
                    <a:lin ang="0" scaled="1"/>
                  </a:gradFill>
                  <a:ln w="3175">
                    <a:noFill/>
                    <a:round/>
                    <a:headEnd/>
                    <a:tailEnd/>
                  </a:ln>
                </p:spPr>
                <p:txBody>
                  <a:bodyPr wrap="none" anchor="ctr"/>
                  <a:lstStyle/>
                  <a:p>
                    <a:endParaRPr lang="fa-IR"/>
                  </a:p>
                </p:txBody>
              </p:sp>
              <p:sp>
                <p:nvSpPr>
                  <p:cNvPr id="458" name="AutoShape 2716"/>
                  <p:cNvSpPr>
                    <a:spLocks noChangeArrowheads="1"/>
                  </p:cNvSpPr>
                  <p:nvPr/>
                </p:nvSpPr>
                <p:spPr bwMode="auto">
                  <a:xfrm rot="21596067" flipV="1">
                    <a:off x="1820" y="1036"/>
                    <a:ext cx="112" cy="78"/>
                  </a:xfrm>
                  <a:prstGeom prst="can">
                    <a:avLst>
                      <a:gd name="adj" fmla="val 50000"/>
                    </a:avLst>
                  </a:prstGeom>
                  <a:gradFill rotWithShape="1">
                    <a:gsLst>
                      <a:gs pos="0">
                        <a:srgbClr val="6D6D6D"/>
                      </a:gs>
                      <a:gs pos="50000">
                        <a:srgbClr val="000000"/>
                      </a:gs>
                      <a:gs pos="100000">
                        <a:srgbClr val="6D6D6D"/>
                      </a:gs>
                    </a:gsLst>
                    <a:lin ang="0" scaled="1"/>
                  </a:gradFill>
                  <a:ln w="3175">
                    <a:noFill/>
                    <a:round/>
                    <a:headEnd/>
                    <a:tailEnd/>
                  </a:ln>
                </p:spPr>
                <p:txBody>
                  <a:bodyPr wrap="none" anchor="ctr"/>
                  <a:lstStyle/>
                  <a:p>
                    <a:endParaRPr lang="fa-IR"/>
                  </a:p>
                </p:txBody>
              </p:sp>
              <p:sp>
                <p:nvSpPr>
                  <p:cNvPr id="459" name="Rectangle 2717"/>
                  <p:cNvSpPr>
                    <a:spLocks noChangeArrowheads="1"/>
                  </p:cNvSpPr>
                  <p:nvPr/>
                </p:nvSpPr>
                <p:spPr bwMode="auto">
                  <a:xfrm rot="-3933">
                    <a:off x="1832" y="1093"/>
                    <a:ext cx="99" cy="30"/>
                  </a:xfrm>
                  <a:prstGeom prst="rect">
                    <a:avLst/>
                  </a:prstGeom>
                  <a:solidFill>
                    <a:srgbClr val="808080"/>
                  </a:solidFill>
                  <a:ln w="3175">
                    <a:noFill/>
                    <a:miter lim="800000"/>
                    <a:headEnd/>
                    <a:tailEnd/>
                  </a:ln>
                </p:spPr>
                <p:txBody>
                  <a:bodyPr wrap="none" anchor="ctr"/>
                  <a:lstStyle/>
                  <a:p>
                    <a:endParaRPr lang="fa-IR"/>
                  </a:p>
                </p:txBody>
              </p:sp>
              <p:sp>
                <p:nvSpPr>
                  <p:cNvPr id="460" name="Rectangle 2718"/>
                  <p:cNvSpPr>
                    <a:spLocks noChangeArrowheads="1"/>
                  </p:cNvSpPr>
                  <p:nvPr/>
                </p:nvSpPr>
                <p:spPr bwMode="auto">
                  <a:xfrm rot="-3933">
                    <a:off x="1821" y="1087"/>
                    <a:ext cx="99" cy="31"/>
                  </a:xfrm>
                  <a:prstGeom prst="rect">
                    <a:avLst/>
                  </a:prstGeom>
                  <a:solidFill>
                    <a:srgbClr val="5F5F5F"/>
                  </a:solidFill>
                  <a:ln w="3175">
                    <a:noFill/>
                    <a:miter lim="800000"/>
                    <a:headEnd/>
                    <a:tailEnd/>
                  </a:ln>
                </p:spPr>
                <p:txBody>
                  <a:bodyPr wrap="none" anchor="ctr"/>
                  <a:lstStyle/>
                  <a:p>
                    <a:endParaRPr lang="fa-IR"/>
                  </a:p>
                </p:txBody>
              </p:sp>
              <p:sp>
                <p:nvSpPr>
                  <p:cNvPr id="461" name="Freeform 2719"/>
                  <p:cNvSpPr>
                    <a:spLocks/>
                  </p:cNvSpPr>
                  <p:nvPr/>
                </p:nvSpPr>
                <p:spPr bwMode="auto">
                  <a:xfrm rot="-3933">
                    <a:off x="1822" y="1087"/>
                    <a:ext cx="109" cy="38"/>
                  </a:xfrm>
                  <a:custGeom>
                    <a:avLst/>
                    <a:gdLst>
                      <a:gd name="T0" fmla="*/ 0 w 216"/>
                      <a:gd name="T1" fmla="*/ 17 h 69"/>
                      <a:gd name="T2" fmla="*/ 6 w 216"/>
                      <a:gd name="T3" fmla="*/ 21 h 69"/>
                      <a:gd name="T4" fmla="*/ 55 w 216"/>
                      <a:gd name="T5" fmla="*/ 20 h 69"/>
                      <a:gd name="T6" fmla="*/ 55 w 216"/>
                      <a:gd name="T7" fmla="*/ 2 h 69"/>
                      <a:gd name="T8" fmla="*/ 49 w 216"/>
                      <a:gd name="T9" fmla="*/ 0 h 69"/>
                      <a:gd name="T10" fmla="*/ 49 w 216"/>
                      <a:gd name="T11" fmla="*/ 17 h 69"/>
                      <a:gd name="T12" fmla="*/ 0 w 216"/>
                      <a:gd name="T13" fmla="*/ 17 h 69"/>
                      <a:gd name="T14" fmla="*/ 0 60000 65536"/>
                      <a:gd name="T15" fmla="*/ 0 60000 65536"/>
                      <a:gd name="T16" fmla="*/ 0 60000 65536"/>
                      <a:gd name="T17" fmla="*/ 0 60000 65536"/>
                      <a:gd name="T18" fmla="*/ 0 60000 65536"/>
                      <a:gd name="T19" fmla="*/ 0 60000 65536"/>
                      <a:gd name="T20" fmla="*/ 0 60000 65536"/>
                      <a:gd name="T21" fmla="*/ 0 w 216"/>
                      <a:gd name="T22" fmla="*/ 0 h 69"/>
                      <a:gd name="T23" fmla="*/ 216 w 216"/>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69">
                        <a:moveTo>
                          <a:pt x="0" y="57"/>
                        </a:moveTo>
                        <a:lnTo>
                          <a:pt x="24" y="69"/>
                        </a:lnTo>
                        <a:lnTo>
                          <a:pt x="216" y="66"/>
                        </a:lnTo>
                        <a:lnTo>
                          <a:pt x="216" y="6"/>
                        </a:lnTo>
                        <a:lnTo>
                          <a:pt x="195" y="0"/>
                        </a:lnTo>
                        <a:lnTo>
                          <a:pt x="195" y="54"/>
                        </a:lnTo>
                        <a:lnTo>
                          <a:pt x="0" y="57"/>
                        </a:lnTo>
                        <a:close/>
                      </a:path>
                    </a:pathLst>
                  </a:custGeom>
                  <a:solidFill>
                    <a:srgbClr val="000000"/>
                  </a:solidFill>
                  <a:ln w="3175" cmpd="sng">
                    <a:noFill/>
                    <a:round/>
                    <a:headEnd/>
                    <a:tailEnd/>
                  </a:ln>
                </p:spPr>
                <p:txBody>
                  <a:bodyPr/>
                  <a:lstStyle/>
                  <a:p>
                    <a:endParaRPr lang="en-US"/>
                  </a:p>
                </p:txBody>
              </p:sp>
              <p:sp>
                <p:nvSpPr>
                  <p:cNvPr id="462" name="Line 2720"/>
                  <p:cNvSpPr>
                    <a:spLocks noChangeShapeType="1"/>
                  </p:cNvSpPr>
                  <p:nvPr/>
                </p:nvSpPr>
                <p:spPr bwMode="auto">
                  <a:xfrm rot="21108497" flipH="1">
                    <a:off x="1827" y="1007"/>
                    <a:ext cx="5" cy="33"/>
                  </a:xfrm>
                  <a:prstGeom prst="line">
                    <a:avLst/>
                  </a:prstGeom>
                  <a:noFill/>
                  <a:ln w="6350">
                    <a:solidFill>
                      <a:srgbClr val="DDDDDD"/>
                    </a:solidFill>
                    <a:round/>
                    <a:headEnd/>
                    <a:tailEnd/>
                  </a:ln>
                </p:spPr>
                <p:txBody>
                  <a:bodyPr/>
                  <a:lstStyle/>
                  <a:p>
                    <a:endParaRPr lang="en-US"/>
                  </a:p>
                </p:txBody>
              </p:sp>
              <p:sp>
                <p:nvSpPr>
                  <p:cNvPr id="463" name="Line 2721"/>
                  <p:cNvSpPr>
                    <a:spLocks noChangeShapeType="1"/>
                  </p:cNvSpPr>
                  <p:nvPr/>
                </p:nvSpPr>
                <p:spPr bwMode="auto">
                  <a:xfrm rot="21108497" flipH="1">
                    <a:off x="1825" y="1050"/>
                    <a:ext cx="5" cy="30"/>
                  </a:xfrm>
                  <a:prstGeom prst="line">
                    <a:avLst/>
                  </a:prstGeom>
                  <a:noFill/>
                  <a:ln w="6350">
                    <a:solidFill>
                      <a:srgbClr val="DDDDDD"/>
                    </a:solidFill>
                    <a:round/>
                    <a:headEnd/>
                    <a:tailEnd/>
                  </a:ln>
                </p:spPr>
                <p:txBody>
                  <a:bodyPr/>
                  <a:lstStyle/>
                  <a:p>
                    <a:endParaRPr lang="en-US"/>
                  </a:p>
                </p:txBody>
              </p:sp>
              <p:sp>
                <p:nvSpPr>
                  <p:cNvPr id="464" name="Line 2722"/>
                  <p:cNvSpPr>
                    <a:spLocks noChangeShapeType="1"/>
                  </p:cNvSpPr>
                  <p:nvPr/>
                </p:nvSpPr>
                <p:spPr bwMode="auto">
                  <a:xfrm rot="-491503">
                    <a:off x="1821" y="1111"/>
                    <a:ext cx="100" cy="13"/>
                  </a:xfrm>
                  <a:prstGeom prst="line">
                    <a:avLst/>
                  </a:prstGeom>
                  <a:noFill/>
                  <a:ln w="3175">
                    <a:solidFill>
                      <a:srgbClr val="DDDDDD"/>
                    </a:solidFill>
                    <a:round/>
                    <a:headEnd/>
                    <a:tailEnd/>
                  </a:ln>
                </p:spPr>
                <p:txBody>
                  <a:bodyPr/>
                  <a:lstStyle/>
                  <a:p>
                    <a:endParaRPr lang="en-US"/>
                  </a:p>
                </p:txBody>
              </p:sp>
              <p:sp>
                <p:nvSpPr>
                  <p:cNvPr id="465" name="AutoShape 2723"/>
                  <p:cNvSpPr>
                    <a:spLocks noChangeArrowheads="1"/>
                  </p:cNvSpPr>
                  <p:nvPr/>
                </p:nvSpPr>
                <p:spPr bwMode="auto">
                  <a:xfrm rot="21596067" flipV="1">
                    <a:off x="1857" y="1116"/>
                    <a:ext cx="41" cy="31"/>
                  </a:xfrm>
                  <a:prstGeom prst="can">
                    <a:avLst>
                      <a:gd name="adj" fmla="val 35713"/>
                    </a:avLst>
                  </a:prstGeom>
                  <a:solidFill>
                    <a:srgbClr val="000000"/>
                  </a:solidFill>
                  <a:ln w="3175">
                    <a:noFill/>
                    <a:round/>
                    <a:headEnd/>
                    <a:tailEnd/>
                  </a:ln>
                </p:spPr>
                <p:txBody>
                  <a:bodyPr wrap="none" anchor="ctr"/>
                  <a:lstStyle/>
                  <a:p>
                    <a:endParaRPr lang="fa-IR"/>
                  </a:p>
                </p:txBody>
              </p:sp>
            </p:grpSp>
            <p:sp>
              <p:nvSpPr>
                <p:cNvPr id="315" name="Freeform 2724"/>
                <p:cNvSpPr>
                  <a:spLocks/>
                </p:cNvSpPr>
                <p:nvPr/>
              </p:nvSpPr>
              <p:spPr bwMode="auto">
                <a:xfrm>
                  <a:off x="1704" y="1382"/>
                  <a:ext cx="70" cy="474"/>
                </a:xfrm>
                <a:custGeom>
                  <a:avLst/>
                  <a:gdLst>
                    <a:gd name="T0" fmla="*/ 0 w 64"/>
                    <a:gd name="T1" fmla="*/ 6 h 467"/>
                    <a:gd name="T2" fmla="*/ 61 w 64"/>
                    <a:gd name="T3" fmla="*/ 0 h 467"/>
                    <a:gd name="T4" fmla="*/ 65 w 64"/>
                    <a:gd name="T5" fmla="*/ 53 h 467"/>
                    <a:gd name="T6" fmla="*/ 74 w 64"/>
                    <a:gd name="T7" fmla="*/ 153 h 467"/>
                    <a:gd name="T8" fmla="*/ 77 w 64"/>
                    <a:gd name="T9" fmla="*/ 229 h 467"/>
                    <a:gd name="T10" fmla="*/ 72 w 64"/>
                    <a:gd name="T11" fmla="*/ 343 h 467"/>
                    <a:gd name="T12" fmla="*/ 69 w 64"/>
                    <a:gd name="T13" fmla="*/ 411 h 467"/>
                    <a:gd name="T14" fmla="*/ 62 w 64"/>
                    <a:gd name="T15" fmla="*/ 481 h 467"/>
                    <a:gd name="T16" fmla="*/ 0 w 64"/>
                    <a:gd name="T17" fmla="*/ 474 h 467"/>
                    <a:gd name="T18" fmla="*/ 0 w 64"/>
                    <a:gd name="T19" fmla="*/ 6 h 4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467"/>
                    <a:gd name="T32" fmla="*/ 64 w 64"/>
                    <a:gd name="T33" fmla="*/ 467 h 4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467">
                      <a:moveTo>
                        <a:pt x="0" y="6"/>
                      </a:moveTo>
                      <a:lnTo>
                        <a:pt x="51" y="0"/>
                      </a:lnTo>
                      <a:lnTo>
                        <a:pt x="54" y="51"/>
                      </a:lnTo>
                      <a:lnTo>
                        <a:pt x="62" y="149"/>
                      </a:lnTo>
                      <a:lnTo>
                        <a:pt x="64" y="223"/>
                      </a:lnTo>
                      <a:lnTo>
                        <a:pt x="60" y="333"/>
                      </a:lnTo>
                      <a:lnTo>
                        <a:pt x="58" y="399"/>
                      </a:lnTo>
                      <a:lnTo>
                        <a:pt x="52" y="467"/>
                      </a:lnTo>
                      <a:lnTo>
                        <a:pt x="0" y="460"/>
                      </a:lnTo>
                      <a:lnTo>
                        <a:pt x="0" y="6"/>
                      </a:lnTo>
                      <a:close/>
                    </a:path>
                  </a:pathLst>
                </a:custGeom>
                <a:gradFill rotWithShape="1">
                  <a:gsLst>
                    <a:gs pos="0">
                      <a:srgbClr val="4D4D4D"/>
                    </a:gs>
                    <a:gs pos="100000">
                      <a:srgbClr val="9F9F9F"/>
                    </a:gs>
                  </a:gsLst>
                  <a:lin ang="5400000" scaled="1"/>
                </a:gradFill>
                <a:ln w="9525">
                  <a:noFill/>
                  <a:round/>
                  <a:headEnd/>
                  <a:tailEnd/>
                </a:ln>
              </p:spPr>
              <p:txBody>
                <a:bodyPr/>
                <a:lstStyle/>
                <a:p>
                  <a:endParaRPr lang="en-US"/>
                </a:p>
              </p:txBody>
            </p:sp>
            <p:sp>
              <p:nvSpPr>
                <p:cNvPr id="316" name="Freeform 2725"/>
                <p:cNvSpPr>
                  <a:spLocks/>
                </p:cNvSpPr>
                <p:nvPr/>
              </p:nvSpPr>
              <p:spPr bwMode="auto">
                <a:xfrm>
                  <a:off x="369" y="1807"/>
                  <a:ext cx="479" cy="91"/>
                </a:xfrm>
                <a:custGeom>
                  <a:avLst/>
                  <a:gdLst>
                    <a:gd name="T0" fmla="*/ 0 w 442"/>
                    <a:gd name="T1" fmla="*/ 0 h 90"/>
                    <a:gd name="T2" fmla="*/ 0 w 442"/>
                    <a:gd name="T3" fmla="*/ 36 h 90"/>
                    <a:gd name="T4" fmla="*/ 519 w 442"/>
                    <a:gd name="T5" fmla="*/ 92 h 90"/>
                    <a:gd name="T6" fmla="*/ 519 w 442"/>
                    <a:gd name="T7" fmla="*/ 44 h 90"/>
                    <a:gd name="T8" fmla="*/ 0 w 442"/>
                    <a:gd name="T9" fmla="*/ 0 h 90"/>
                    <a:gd name="T10" fmla="*/ 0 60000 65536"/>
                    <a:gd name="T11" fmla="*/ 0 60000 65536"/>
                    <a:gd name="T12" fmla="*/ 0 60000 65536"/>
                    <a:gd name="T13" fmla="*/ 0 60000 65536"/>
                    <a:gd name="T14" fmla="*/ 0 60000 65536"/>
                    <a:gd name="T15" fmla="*/ 0 w 442"/>
                    <a:gd name="T16" fmla="*/ 0 h 90"/>
                    <a:gd name="T17" fmla="*/ 442 w 442"/>
                    <a:gd name="T18" fmla="*/ 90 h 90"/>
                  </a:gdLst>
                  <a:ahLst/>
                  <a:cxnLst>
                    <a:cxn ang="T10">
                      <a:pos x="T0" y="T1"/>
                    </a:cxn>
                    <a:cxn ang="T11">
                      <a:pos x="T2" y="T3"/>
                    </a:cxn>
                    <a:cxn ang="T12">
                      <a:pos x="T4" y="T5"/>
                    </a:cxn>
                    <a:cxn ang="T13">
                      <a:pos x="T6" y="T7"/>
                    </a:cxn>
                    <a:cxn ang="T14">
                      <a:pos x="T8" y="T9"/>
                    </a:cxn>
                  </a:cxnLst>
                  <a:rect l="T15" t="T16" r="T17" b="T18"/>
                  <a:pathLst>
                    <a:path w="442" h="90">
                      <a:moveTo>
                        <a:pt x="0" y="0"/>
                      </a:moveTo>
                      <a:lnTo>
                        <a:pt x="0" y="36"/>
                      </a:lnTo>
                      <a:lnTo>
                        <a:pt x="442" y="90"/>
                      </a:lnTo>
                      <a:lnTo>
                        <a:pt x="442" y="44"/>
                      </a:lnTo>
                      <a:lnTo>
                        <a:pt x="0" y="0"/>
                      </a:lnTo>
                      <a:close/>
                    </a:path>
                  </a:pathLst>
                </a:custGeom>
                <a:solidFill>
                  <a:srgbClr val="000000"/>
                </a:solidFill>
                <a:ln w="9525">
                  <a:noFill/>
                  <a:round/>
                  <a:headEnd/>
                  <a:tailEnd/>
                </a:ln>
              </p:spPr>
              <p:txBody>
                <a:bodyPr/>
                <a:lstStyle/>
                <a:p>
                  <a:endParaRPr lang="en-US"/>
                </a:p>
              </p:txBody>
            </p:sp>
            <p:sp>
              <p:nvSpPr>
                <p:cNvPr id="317" name="Freeform 2726"/>
                <p:cNvSpPr>
                  <a:spLocks/>
                </p:cNvSpPr>
                <p:nvPr/>
              </p:nvSpPr>
              <p:spPr bwMode="auto">
                <a:xfrm>
                  <a:off x="889" y="2027"/>
                  <a:ext cx="36" cy="911"/>
                </a:xfrm>
                <a:custGeom>
                  <a:avLst/>
                  <a:gdLst>
                    <a:gd name="T0" fmla="*/ 39 w 33"/>
                    <a:gd name="T1" fmla="*/ 0 h 897"/>
                    <a:gd name="T2" fmla="*/ 25 w 33"/>
                    <a:gd name="T3" fmla="*/ 142 h 897"/>
                    <a:gd name="T4" fmla="*/ 8 w 33"/>
                    <a:gd name="T5" fmla="*/ 316 h 897"/>
                    <a:gd name="T6" fmla="*/ 0 w 33"/>
                    <a:gd name="T7" fmla="*/ 535 h 897"/>
                    <a:gd name="T8" fmla="*/ 3 w 33"/>
                    <a:gd name="T9" fmla="*/ 780 h 897"/>
                    <a:gd name="T10" fmla="*/ 17 w 33"/>
                    <a:gd name="T11" fmla="*/ 925 h 897"/>
                    <a:gd name="T12" fmla="*/ 0 60000 65536"/>
                    <a:gd name="T13" fmla="*/ 0 60000 65536"/>
                    <a:gd name="T14" fmla="*/ 0 60000 65536"/>
                    <a:gd name="T15" fmla="*/ 0 60000 65536"/>
                    <a:gd name="T16" fmla="*/ 0 60000 65536"/>
                    <a:gd name="T17" fmla="*/ 0 60000 65536"/>
                    <a:gd name="T18" fmla="*/ 0 w 33"/>
                    <a:gd name="T19" fmla="*/ 0 h 897"/>
                    <a:gd name="T20" fmla="*/ 33 w 33"/>
                    <a:gd name="T21" fmla="*/ 897 h 897"/>
                  </a:gdLst>
                  <a:ahLst/>
                  <a:cxnLst>
                    <a:cxn ang="T12">
                      <a:pos x="T0" y="T1"/>
                    </a:cxn>
                    <a:cxn ang="T13">
                      <a:pos x="T2" y="T3"/>
                    </a:cxn>
                    <a:cxn ang="T14">
                      <a:pos x="T4" y="T5"/>
                    </a:cxn>
                    <a:cxn ang="T15">
                      <a:pos x="T6" y="T7"/>
                    </a:cxn>
                    <a:cxn ang="T16">
                      <a:pos x="T8" y="T9"/>
                    </a:cxn>
                    <a:cxn ang="T17">
                      <a:pos x="T10" y="T11"/>
                    </a:cxn>
                  </a:cxnLst>
                  <a:rect l="T18" t="T19" r="T20" b="T21"/>
                  <a:pathLst>
                    <a:path w="33" h="897">
                      <a:moveTo>
                        <a:pt x="33" y="0"/>
                      </a:moveTo>
                      <a:lnTo>
                        <a:pt x="21" y="138"/>
                      </a:lnTo>
                      <a:lnTo>
                        <a:pt x="6" y="306"/>
                      </a:lnTo>
                      <a:lnTo>
                        <a:pt x="0" y="519"/>
                      </a:lnTo>
                      <a:lnTo>
                        <a:pt x="3" y="756"/>
                      </a:lnTo>
                      <a:lnTo>
                        <a:pt x="15" y="897"/>
                      </a:lnTo>
                    </a:path>
                  </a:pathLst>
                </a:custGeom>
                <a:noFill/>
                <a:ln w="9525">
                  <a:solidFill>
                    <a:srgbClr val="B2B2B2"/>
                  </a:solidFill>
                  <a:round/>
                  <a:headEnd/>
                  <a:tailEnd/>
                </a:ln>
              </p:spPr>
              <p:txBody>
                <a:bodyPr/>
                <a:lstStyle/>
                <a:p>
                  <a:endParaRPr lang="en-US"/>
                </a:p>
              </p:txBody>
            </p:sp>
            <p:sp>
              <p:nvSpPr>
                <p:cNvPr id="318" name="Line 2727"/>
                <p:cNvSpPr>
                  <a:spLocks noChangeShapeType="1"/>
                </p:cNvSpPr>
                <p:nvPr/>
              </p:nvSpPr>
              <p:spPr bwMode="auto">
                <a:xfrm>
                  <a:off x="939" y="2938"/>
                  <a:ext cx="0" cy="183"/>
                </a:xfrm>
                <a:prstGeom prst="line">
                  <a:avLst/>
                </a:prstGeom>
                <a:noFill/>
                <a:ln w="9525">
                  <a:solidFill>
                    <a:srgbClr val="B2B2B2"/>
                  </a:solidFill>
                  <a:round/>
                  <a:headEnd/>
                  <a:tailEnd/>
                </a:ln>
              </p:spPr>
              <p:txBody>
                <a:bodyPr/>
                <a:lstStyle/>
                <a:p>
                  <a:endParaRPr lang="en-US"/>
                </a:p>
              </p:txBody>
            </p:sp>
            <p:sp>
              <p:nvSpPr>
                <p:cNvPr id="319" name="Line 2728"/>
                <p:cNvSpPr>
                  <a:spLocks noChangeShapeType="1"/>
                </p:cNvSpPr>
                <p:nvPr/>
              </p:nvSpPr>
              <p:spPr bwMode="auto">
                <a:xfrm>
                  <a:off x="928" y="1850"/>
                  <a:ext cx="0" cy="166"/>
                </a:xfrm>
                <a:prstGeom prst="line">
                  <a:avLst/>
                </a:prstGeom>
                <a:noFill/>
                <a:ln w="9525">
                  <a:solidFill>
                    <a:srgbClr val="B2B2B2"/>
                  </a:solidFill>
                  <a:round/>
                  <a:headEnd/>
                  <a:tailEnd/>
                </a:ln>
              </p:spPr>
              <p:txBody>
                <a:bodyPr/>
                <a:lstStyle/>
                <a:p>
                  <a:endParaRPr lang="en-US"/>
                </a:p>
              </p:txBody>
            </p:sp>
            <p:sp>
              <p:nvSpPr>
                <p:cNvPr id="320" name="Freeform 2729"/>
                <p:cNvSpPr>
                  <a:spLocks/>
                </p:cNvSpPr>
                <p:nvPr/>
              </p:nvSpPr>
              <p:spPr bwMode="auto">
                <a:xfrm>
                  <a:off x="1788" y="1631"/>
                  <a:ext cx="198" cy="60"/>
                </a:xfrm>
                <a:custGeom>
                  <a:avLst/>
                  <a:gdLst>
                    <a:gd name="T0" fmla="*/ 215 w 182"/>
                    <a:gd name="T1" fmla="*/ 7 h 59"/>
                    <a:gd name="T2" fmla="*/ 24 w 182"/>
                    <a:gd name="T3" fmla="*/ 7 h 59"/>
                    <a:gd name="T4" fmla="*/ 1 w 182"/>
                    <a:gd name="T5" fmla="*/ 0 h 59"/>
                    <a:gd name="T6" fmla="*/ 0 w 182"/>
                    <a:gd name="T7" fmla="*/ 57 h 59"/>
                    <a:gd name="T8" fmla="*/ 24 w 182"/>
                    <a:gd name="T9" fmla="*/ 61 h 59"/>
                    <a:gd name="T10" fmla="*/ 213 w 182"/>
                    <a:gd name="T11" fmla="*/ 61 h 59"/>
                    <a:gd name="T12" fmla="*/ 215 w 182"/>
                    <a:gd name="T13" fmla="*/ 7 h 59"/>
                    <a:gd name="T14" fmla="*/ 0 60000 65536"/>
                    <a:gd name="T15" fmla="*/ 0 60000 65536"/>
                    <a:gd name="T16" fmla="*/ 0 60000 65536"/>
                    <a:gd name="T17" fmla="*/ 0 60000 65536"/>
                    <a:gd name="T18" fmla="*/ 0 60000 65536"/>
                    <a:gd name="T19" fmla="*/ 0 60000 65536"/>
                    <a:gd name="T20" fmla="*/ 0 60000 65536"/>
                    <a:gd name="T21" fmla="*/ 0 w 182"/>
                    <a:gd name="T22" fmla="*/ 0 h 59"/>
                    <a:gd name="T23" fmla="*/ 182 w 182"/>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59">
                      <a:moveTo>
                        <a:pt x="182" y="7"/>
                      </a:moveTo>
                      <a:lnTo>
                        <a:pt x="20" y="7"/>
                      </a:lnTo>
                      <a:lnTo>
                        <a:pt x="1" y="0"/>
                      </a:lnTo>
                      <a:lnTo>
                        <a:pt x="0" y="55"/>
                      </a:lnTo>
                      <a:lnTo>
                        <a:pt x="20" y="59"/>
                      </a:lnTo>
                      <a:lnTo>
                        <a:pt x="180" y="59"/>
                      </a:lnTo>
                      <a:lnTo>
                        <a:pt x="182" y="7"/>
                      </a:lnTo>
                      <a:close/>
                    </a:path>
                  </a:pathLst>
                </a:custGeom>
                <a:gradFill rotWithShape="1">
                  <a:gsLst>
                    <a:gs pos="0">
                      <a:srgbClr val="000000"/>
                    </a:gs>
                    <a:gs pos="50000">
                      <a:srgbClr val="656565"/>
                    </a:gs>
                    <a:gs pos="100000">
                      <a:srgbClr val="000000"/>
                    </a:gs>
                  </a:gsLst>
                  <a:lin ang="0" scaled="1"/>
                </a:gradFill>
                <a:ln w="9525">
                  <a:noFill/>
                  <a:round/>
                  <a:headEnd/>
                  <a:tailEnd/>
                </a:ln>
              </p:spPr>
              <p:txBody>
                <a:bodyPr/>
                <a:lstStyle/>
                <a:p>
                  <a:endParaRPr lang="en-US"/>
                </a:p>
              </p:txBody>
            </p:sp>
            <p:sp>
              <p:nvSpPr>
                <p:cNvPr id="321" name="Freeform 2730"/>
                <p:cNvSpPr>
                  <a:spLocks/>
                </p:cNvSpPr>
                <p:nvPr/>
              </p:nvSpPr>
              <p:spPr bwMode="auto">
                <a:xfrm>
                  <a:off x="1962" y="1639"/>
                  <a:ext cx="35" cy="50"/>
                </a:xfrm>
                <a:custGeom>
                  <a:avLst/>
                  <a:gdLst>
                    <a:gd name="T0" fmla="*/ 2 w 32"/>
                    <a:gd name="T1" fmla="*/ 0 h 50"/>
                    <a:gd name="T2" fmla="*/ 34 w 32"/>
                    <a:gd name="T3" fmla="*/ 0 h 50"/>
                    <a:gd name="T4" fmla="*/ 38 w 32"/>
                    <a:gd name="T5" fmla="*/ 50 h 50"/>
                    <a:gd name="T6" fmla="*/ 0 w 32"/>
                    <a:gd name="T7" fmla="*/ 50 h 50"/>
                    <a:gd name="T8" fmla="*/ 2 w 32"/>
                    <a:gd name="T9" fmla="*/ 0 h 50"/>
                    <a:gd name="T10" fmla="*/ 0 60000 65536"/>
                    <a:gd name="T11" fmla="*/ 0 60000 65536"/>
                    <a:gd name="T12" fmla="*/ 0 60000 65536"/>
                    <a:gd name="T13" fmla="*/ 0 60000 65536"/>
                    <a:gd name="T14" fmla="*/ 0 60000 65536"/>
                    <a:gd name="T15" fmla="*/ 0 w 32"/>
                    <a:gd name="T16" fmla="*/ 0 h 50"/>
                    <a:gd name="T17" fmla="*/ 32 w 32"/>
                    <a:gd name="T18" fmla="*/ 50 h 50"/>
                  </a:gdLst>
                  <a:ahLst/>
                  <a:cxnLst>
                    <a:cxn ang="T10">
                      <a:pos x="T0" y="T1"/>
                    </a:cxn>
                    <a:cxn ang="T11">
                      <a:pos x="T2" y="T3"/>
                    </a:cxn>
                    <a:cxn ang="T12">
                      <a:pos x="T4" y="T5"/>
                    </a:cxn>
                    <a:cxn ang="T13">
                      <a:pos x="T6" y="T7"/>
                    </a:cxn>
                    <a:cxn ang="T14">
                      <a:pos x="T8" y="T9"/>
                    </a:cxn>
                  </a:cxnLst>
                  <a:rect l="T15" t="T16" r="T17" b="T18"/>
                  <a:pathLst>
                    <a:path w="32" h="50">
                      <a:moveTo>
                        <a:pt x="2" y="0"/>
                      </a:moveTo>
                      <a:lnTo>
                        <a:pt x="28" y="0"/>
                      </a:lnTo>
                      <a:lnTo>
                        <a:pt x="32" y="50"/>
                      </a:lnTo>
                      <a:lnTo>
                        <a:pt x="0" y="50"/>
                      </a:lnTo>
                      <a:lnTo>
                        <a:pt x="2" y="0"/>
                      </a:lnTo>
                      <a:close/>
                    </a:path>
                  </a:pathLst>
                </a:custGeom>
                <a:gradFill rotWithShape="1">
                  <a:gsLst>
                    <a:gs pos="0">
                      <a:srgbClr val="000000"/>
                    </a:gs>
                    <a:gs pos="100000">
                      <a:srgbClr val="656565"/>
                    </a:gs>
                  </a:gsLst>
                  <a:lin ang="0" scaled="1"/>
                </a:gradFill>
                <a:ln w="9525">
                  <a:noFill/>
                  <a:round/>
                  <a:headEnd/>
                  <a:tailEnd/>
                </a:ln>
              </p:spPr>
              <p:txBody>
                <a:bodyPr/>
                <a:lstStyle/>
                <a:p>
                  <a:endParaRPr lang="en-US"/>
                </a:p>
              </p:txBody>
            </p:sp>
            <p:sp>
              <p:nvSpPr>
                <p:cNvPr id="322" name="AutoShape 2731"/>
                <p:cNvSpPr>
                  <a:spLocks noChangeArrowheads="1"/>
                </p:cNvSpPr>
                <p:nvPr/>
              </p:nvSpPr>
              <p:spPr bwMode="auto">
                <a:xfrm rot="3331425">
                  <a:off x="2398" y="1712"/>
                  <a:ext cx="33" cy="39"/>
                </a:xfrm>
                <a:prstGeom prst="can">
                  <a:avLst>
                    <a:gd name="adj" fmla="val 59091"/>
                  </a:avLst>
                </a:prstGeom>
                <a:gradFill rotWithShape="1">
                  <a:gsLst>
                    <a:gs pos="0">
                      <a:srgbClr val="000000"/>
                    </a:gs>
                    <a:gs pos="50000">
                      <a:srgbClr val="7D7D7D"/>
                    </a:gs>
                    <a:gs pos="100000">
                      <a:srgbClr val="000000"/>
                    </a:gs>
                  </a:gsLst>
                  <a:lin ang="0" scaled="1"/>
                </a:gradFill>
                <a:ln w="9525">
                  <a:noFill/>
                  <a:round/>
                  <a:headEnd/>
                  <a:tailEnd/>
                </a:ln>
              </p:spPr>
              <p:txBody>
                <a:bodyPr wrap="none" anchor="ctr"/>
                <a:lstStyle/>
                <a:p>
                  <a:endParaRPr lang="fa-IR"/>
                </a:p>
              </p:txBody>
            </p:sp>
            <p:sp>
              <p:nvSpPr>
                <p:cNvPr id="323" name="Line 2732"/>
                <p:cNvSpPr>
                  <a:spLocks noChangeShapeType="1"/>
                </p:cNvSpPr>
                <p:nvPr/>
              </p:nvSpPr>
              <p:spPr bwMode="auto">
                <a:xfrm>
                  <a:off x="1993" y="1640"/>
                  <a:ext cx="0" cy="49"/>
                </a:xfrm>
                <a:prstGeom prst="line">
                  <a:avLst/>
                </a:prstGeom>
                <a:noFill/>
                <a:ln w="9525">
                  <a:solidFill>
                    <a:srgbClr val="B2B2B2"/>
                  </a:solidFill>
                  <a:round/>
                  <a:headEnd/>
                  <a:tailEnd/>
                </a:ln>
              </p:spPr>
              <p:txBody>
                <a:bodyPr/>
                <a:lstStyle/>
                <a:p>
                  <a:endParaRPr lang="en-US"/>
                </a:p>
              </p:txBody>
            </p:sp>
            <p:grpSp>
              <p:nvGrpSpPr>
                <p:cNvPr id="50" name="Group 2733"/>
                <p:cNvGrpSpPr>
                  <a:grpSpLocks/>
                </p:cNvGrpSpPr>
                <p:nvPr/>
              </p:nvGrpSpPr>
              <p:grpSpPr bwMode="auto">
                <a:xfrm>
                  <a:off x="1850" y="1423"/>
                  <a:ext cx="45" cy="42"/>
                  <a:chOff x="1845" y="1244"/>
                  <a:chExt cx="41" cy="41"/>
                </a:xfrm>
              </p:grpSpPr>
              <p:sp>
                <p:nvSpPr>
                  <p:cNvPr id="452" name="AutoShape 2734"/>
                  <p:cNvSpPr>
                    <a:spLocks noChangeArrowheads="1"/>
                  </p:cNvSpPr>
                  <p:nvPr/>
                </p:nvSpPr>
                <p:spPr bwMode="auto">
                  <a:xfrm flipV="1">
                    <a:off x="1845" y="1247"/>
                    <a:ext cx="41" cy="38"/>
                  </a:xfrm>
                  <a:prstGeom prst="can">
                    <a:avLst>
                      <a:gd name="adj" fmla="val 25000"/>
                    </a:avLst>
                  </a:prstGeom>
                  <a:gradFill rotWithShape="1">
                    <a:gsLst>
                      <a:gs pos="0">
                        <a:srgbClr val="6D6D6D"/>
                      </a:gs>
                      <a:gs pos="100000">
                        <a:srgbClr val="000000"/>
                      </a:gs>
                    </a:gsLst>
                    <a:lin ang="0" scaled="1"/>
                  </a:gradFill>
                  <a:ln w="9525">
                    <a:noFill/>
                    <a:round/>
                    <a:headEnd/>
                    <a:tailEnd/>
                  </a:ln>
                </p:spPr>
                <p:txBody>
                  <a:bodyPr wrap="none" anchor="ctr"/>
                  <a:lstStyle/>
                  <a:p>
                    <a:endParaRPr lang="fa-IR"/>
                  </a:p>
                </p:txBody>
              </p:sp>
              <p:sp>
                <p:nvSpPr>
                  <p:cNvPr id="453" name="Freeform 2735"/>
                  <p:cNvSpPr>
                    <a:spLocks/>
                  </p:cNvSpPr>
                  <p:nvPr/>
                </p:nvSpPr>
                <p:spPr bwMode="auto">
                  <a:xfrm>
                    <a:off x="1854" y="1244"/>
                    <a:ext cx="1" cy="30"/>
                  </a:xfrm>
                  <a:custGeom>
                    <a:avLst/>
                    <a:gdLst>
                      <a:gd name="T0" fmla="*/ 0 w 1"/>
                      <a:gd name="T1" fmla="*/ 0 h 30"/>
                      <a:gd name="T2" fmla="*/ 0 w 1"/>
                      <a:gd name="T3" fmla="*/ 30 h 30"/>
                      <a:gd name="T4" fmla="*/ 0 60000 65536"/>
                      <a:gd name="T5" fmla="*/ 0 60000 65536"/>
                      <a:gd name="T6" fmla="*/ 0 w 1"/>
                      <a:gd name="T7" fmla="*/ 0 h 30"/>
                      <a:gd name="T8" fmla="*/ 1 w 1"/>
                      <a:gd name="T9" fmla="*/ 30 h 30"/>
                    </a:gdLst>
                    <a:ahLst/>
                    <a:cxnLst>
                      <a:cxn ang="T4">
                        <a:pos x="T0" y="T1"/>
                      </a:cxn>
                      <a:cxn ang="T5">
                        <a:pos x="T2" y="T3"/>
                      </a:cxn>
                    </a:cxnLst>
                    <a:rect l="T6" t="T7" r="T8" b="T9"/>
                    <a:pathLst>
                      <a:path w="1" h="30">
                        <a:moveTo>
                          <a:pt x="0" y="0"/>
                        </a:moveTo>
                        <a:lnTo>
                          <a:pt x="0" y="30"/>
                        </a:lnTo>
                      </a:path>
                    </a:pathLst>
                  </a:custGeom>
                  <a:noFill/>
                  <a:ln w="6350" cmpd="sng">
                    <a:solidFill>
                      <a:srgbClr val="FFFFFF"/>
                    </a:solidFill>
                    <a:round/>
                    <a:headEnd type="none" w="med" len="med"/>
                    <a:tailEnd type="none" w="med" len="med"/>
                  </a:ln>
                </p:spPr>
                <p:txBody>
                  <a:bodyPr/>
                  <a:lstStyle/>
                  <a:p>
                    <a:endParaRPr lang="en-US"/>
                  </a:p>
                </p:txBody>
              </p:sp>
            </p:grpSp>
            <p:sp>
              <p:nvSpPr>
                <p:cNvPr id="325" name="Line 2736"/>
                <p:cNvSpPr>
                  <a:spLocks noChangeShapeType="1"/>
                </p:cNvSpPr>
                <p:nvPr/>
              </p:nvSpPr>
              <p:spPr bwMode="auto">
                <a:xfrm>
                  <a:off x="1908" y="1744"/>
                  <a:ext cx="19" cy="0"/>
                </a:xfrm>
                <a:prstGeom prst="line">
                  <a:avLst/>
                </a:prstGeom>
                <a:noFill/>
                <a:ln w="6350">
                  <a:solidFill>
                    <a:srgbClr val="FFFFFF"/>
                  </a:solidFill>
                  <a:round/>
                  <a:headEnd/>
                  <a:tailEnd/>
                </a:ln>
              </p:spPr>
              <p:txBody>
                <a:bodyPr/>
                <a:lstStyle/>
                <a:p>
                  <a:endParaRPr lang="en-US"/>
                </a:p>
              </p:txBody>
            </p:sp>
            <p:sp>
              <p:nvSpPr>
                <p:cNvPr id="326" name="AutoShape 2737"/>
                <p:cNvSpPr>
                  <a:spLocks noChangeArrowheads="1"/>
                </p:cNvSpPr>
                <p:nvPr/>
              </p:nvSpPr>
              <p:spPr bwMode="auto">
                <a:xfrm>
                  <a:off x="2343" y="1680"/>
                  <a:ext cx="34" cy="31"/>
                </a:xfrm>
                <a:prstGeom prst="can">
                  <a:avLst>
                    <a:gd name="adj" fmla="val 25000"/>
                  </a:avLst>
                </a:prstGeom>
                <a:gradFill rotWithShape="1">
                  <a:gsLst>
                    <a:gs pos="0">
                      <a:srgbClr val="000000"/>
                    </a:gs>
                    <a:gs pos="50000">
                      <a:srgbClr val="7D7D7D"/>
                    </a:gs>
                    <a:gs pos="100000">
                      <a:srgbClr val="000000"/>
                    </a:gs>
                  </a:gsLst>
                  <a:lin ang="0" scaled="1"/>
                </a:gradFill>
                <a:ln w="9525">
                  <a:noFill/>
                  <a:round/>
                  <a:headEnd/>
                  <a:tailEnd/>
                </a:ln>
              </p:spPr>
              <p:txBody>
                <a:bodyPr wrap="none" anchor="ctr"/>
                <a:lstStyle/>
                <a:p>
                  <a:endParaRPr lang="fa-IR"/>
                </a:p>
              </p:txBody>
            </p:sp>
            <p:sp>
              <p:nvSpPr>
                <p:cNvPr id="327" name="Freeform 2738"/>
                <p:cNvSpPr>
                  <a:spLocks/>
                </p:cNvSpPr>
                <p:nvPr/>
              </p:nvSpPr>
              <p:spPr bwMode="auto">
                <a:xfrm>
                  <a:off x="1881" y="1048"/>
                  <a:ext cx="803" cy="678"/>
                </a:xfrm>
                <a:custGeom>
                  <a:avLst/>
                  <a:gdLst>
                    <a:gd name="T0" fmla="*/ 5 w 740"/>
                    <a:gd name="T1" fmla="*/ 88 h 668"/>
                    <a:gd name="T2" fmla="*/ 80 w 740"/>
                    <a:gd name="T3" fmla="*/ 5 h 668"/>
                    <a:gd name="T4" fmla="*/ 484 w 740"/>
                    <a:gd name="T5" fmla="*/ 60 h 668"/>
                    <a:gd name="T6" fmla="*/ 844 w 740"/>
                    <a:gd name="T7" fmla="*/ 315 h 668"/>
                    <a:gd name="T8" fmla="*/ 648 w 740"/>
                    <a:gd name="T9" fmla="*/ 625 h 668"/>
                    <a:gd name="T10" fmla="*/ 592 w 740"/>
                    <a:gd name="T11" fmla="*/ 688 h 668"/>
                    <a:gd name="T12" fmla="*/ 0 60000 65536"/>
                    <a:gd name="T13" fmla="*/ 0 60000 65536"/>
                    <a:gd name="T14" fmla="*/ 0 60000 65536"/>
                    <a:gd name="T15" fmla="*/ 0 60000 65536"/>
                    <a:gd name="T16" fmla="*/ 0 60000 65536"/>
                    <a:gd name="T17" fmla="*/ 0 60000 65536"/>
                    <a:gd name="T18" fmla="*/ 0 w 740"/>
                    <a:gd name="T19" fmla="*/ 0 h 668"/>
                    <a:gd name="T20" fmla="*/ 740 w 740"/>
                    <a:gd name="T21" fmla="*/ 668 h 668"/>
                  </a:gdLst>
                  <a:ahLst/>
                  <a:cxnLst>
                    <a:cxn ang="T12">
                      <a:pos x="T0" y="T1"/>
                    </a:cxn>
                    <a:cxn ang="T13">
                      <a:pos x="T2" y="T3"/>
                    </a:cxn>
                    <a:cxn ang="T14">
                      <a:pos x="T4" y="T5"/>
                    </a:cxn>
                    <a:cxn ang="T15">
                      <a:pos x="T6" y="T7"/>
                    </a:cxn>
                    <a:cxn ang="T16">
                      <a:pos x="T8" y="T9"/>
                    </a:cxn>
                    <a:cxn ang="T17">
                      <a:pos x="T10" y="T11"/>
                    </a:cxn>
                  </a:cxnLst>
                  <a:rect l="T18" t="T19" r="T20" b="T21"/>
                  <a:pathLst>
                    <a:path w="740" h="668">
                      <a:moveTo>
                        <a:pt x="5" y="86"/>
                      </a:moveTo>
                      <a:cubicBezTo>
                        <a:pt x="15" y="72"/>
                        <a:pt x="0" y="10"/>
                        <a:pt x="68" y="5"/>
                      </a:cubicBezTo>
                      <a:cubicBezTo>
                        <a:pt x="136" y="0"/>
                        <a:pt x="303" y="8"/>
                        <a:pt x="411" y="58"/>
                      </a:cubicBezTo>
                      <a:cubicBezTo>
                        <a:pt x="519" y="108"/>
                        <a:pt x="694" y="214"/>
                        <a:pt x="717" y="305"/>
                      </a:cubicBezTo>
                      <a:cubicBezTo>
                        <a:pt x="740" y="396"/>
                        <a:pt x="586" y="546"/>
                        <a:pt x="550" y="607"/>
                      </a:cubicBezTo>
                      <a:cubicBezTo>
                        <a:pt x="514" y="668"/>
                        <a:pt x="513" y="655"/>
                        <a:pt x="503" y="668"/>
                      </a:cubicBezTo>
                    </a:path>
                  </a:pathLst>
                </a:custGeom>
                <a:noFill/>
                <a:ln w="12700" cmpd="sng">
                  <a:solidFill>
                    <a:srgbClr val="FF9900"/>
                  </a:solidFill>
                  <a:round/>
                  <a:headEnd/>
                  <a:tailEnd/>
                </a:ln>
              </p:spPr>
              <p:txBody>
                <a:bodyPr/>
                <a:lstStyle/>
                <a:p>
                  <a:endParaRPr lang="en-US"/>
                </a:p>
              </p:txBody>
            </p:sp>
            <p:sp>
              <p:nvSpPr>
                <p:cNvPr id="328" name="AutoShape 2739"/>
                <p:cNvSpPr>
                  <a:spLocks noChangeArrowheads="1"/>
                </p:cNvSpPr>
                <p:nvPr/>
              </p:nvSpPr>
              <p:spPr bwMode="auto">
                <a:xfrm rot="5794299">
                  <a:off x="2408" y="1785"/>
                  <a:ext cx="33" cy="38"/>
                </a:xfrm>
                <a:prstGeom prst="can">
                  <a:avLst>
                    <a:gd name="adj" fmla="val 57576"/>
                  </a:avLst>
                </a:prstGeom>
                <a:gradFill rotWithShape="1">
                  <a:gsLst>
                    <a:gs pos="0">
                      <a:srgbClr val="000000"/>
                    </a:gs>
                    <a:gs pos="50000">
                      <a:srgbClr val="7D7D7D"/>
                    </a:gs>
                    <a:gs pos="100000">
                      <a:srgbClr val="000000"/>
                    </a:gs>
                  </a:gsLst>
                  <a:lin ang="0" scaled="1"/>
                </a:gradFill>
                <a:ln w="9525">
                  <a:noFill/>
                  <a:round/>
                  <a:headEnd/>
                  <a:tailEnd/>
                </a:ln>
              </p:spPr>
              <p:txBody>
                <a:bodyPr wrap="none" anchor="ctr"/>
                <a:lstStyle/>
                <a:p>
                  <a:endParaRPr lang="fa-IR"/>
                </a:p>
              </p:txBody>
            </p:sp>
            <p:sp>
              <p:nvSpPr>
                <p:cNvPr id="329" name="Freeform 2740"/>
                <p:cNvSpPr>
                  <a:spLocks/>
                </p:cNvSpPr>
                <p:nvPr/>
              </p:nvSpPr>
              <p:spPr bwMode="auto">
                <a:xfrm>
                  <a:off x="2179" y="1677"/>
                  <a:ext cx="335" cy="407"/>
                </a:xfrm>
                <a:custGeom>
                  <a:avLst/>
                  <a:gdLst>
                    <a:gd name="T0" fmla="*/ 115 w 309"/>
                    <a:gd name="T1" fmla="*/ 31 h 400"/>
                    <a:gd name="T2" fmla="*/ 81 w 309"/>
                    <a:gd name="T3" fmla="*/ 31 h 400"/>
                    <a:gd name="T4" fmla="*/ 87 w 309"/>
                    <a:gd name="T5" fmla="*/ 214 h 400"/>
                    <a:gd name="T6" fmla="*/ 39 w 309"/>
                    <a:gd name="T7" fmla="*/ 410 h 400"/>
                    <a:gd name="T8" fmla="*/ 323 w 309"/>
                    <a:gd name="T9" fmla="*/ 185 h 400"/>
                    <a:gd name="T10" fmla="*/ 279 w 309"/>
                    <a:gd name="T11" fmla="*/ 127 h 400"/>
                    <a:gd name="T12" fmla="*/ 0 60000 65536"/>
                    <a:gd name="T13" fmla="*/ 0 60000 65536"/>
                    <a:gd name="T14" fmla="*/ 0 60000 65536"/>
                    <a:gd name="T15" fmla="*/ 0 60000 65536"/>
                    <a:gd name="T16" fmla="*/ 0 60000 65536"/>
                    <a:gd name="T17" fmla="*/ 0 60000 65536"/>
                    <a:gd name="T18" fmla="*/ 0 w 309"/>
                    <a:gd name="T19" fmla="*/ 0 h 400"/>
                    <a:gd name="T20" fmla="*/ 309 w 309"/>
                    <a:gd name="T21" fmla="*/ 400 h 400"/>
                  </a:gdLst>
                  <a:ahLst/>
                  <a:cxnLst>
                    <a:cxn ang="T12">
                      <a:pos x="T0" y="T1"/>
                    </a:cxn>
                    <a:cxn ang="T13">
                      <a:pos x="T2" y="T3"/>
                    </a:cxn>
                    <a:cxn ang="T14">
                      <a:pos x="T4" y="T5"/>
                    </a:cxn>
                    <a:cxn ang="T15">
                      <a:pos x="T6" y="T7"/>
                    </a:cxn>
                    <a:cxn ang="T16">
                      <a:pos x="T8" y="T9"/>
                    </a:cxn>
                    <a:cxn ang="T17">
                      <a:pos x="T10" y="T11"/>
                    </a:cxn>
                  </a:cxnLst>
                  <a:rect l="T18" t="T19" r="T20" b="T21"/>
                  <a:pathLst>
                    <a:path w="309" h="400">
                      <a:moveTo>
                        <a:pt x="98" y="29"/>
                      </a:moveTo>
                      <a:cubicBezTo>
                        <a:pt x="93" y="29"/>
                        <a:pt x="73" y="0"/>
                        <a:pt x="69" y="29"/>
                      </a:cubicBezTo>
                      <a:cubicBezTo>
                        <a:pt x="65" y="58"/>
                        <a:pt x="80" y="145"/>
                        <a:pt x="74" y="206"/>
                      </a:cubicBezTo>
                      <a:cubicBezTo>
                        <a:pt x="68" y="267"/>
                        <a:pt x="0" y="400"/>
                        <a:pt x="33" y="396"/>
                      </a:cubicBezTo>
                      <a:cubicBezTo>
                        <a:pt x="66" y="392"/>
                        <a:pt x="241" y="225"/>
                        <a:pt x="275" y="179"/>
                      </a:cubicBezTo>
                      <a:cubicBezTo>
                        <a:pt x="309" y="133"/>
                        <a:pt x="245" y="135"/>
                        <a:pt x="237" y="123"/>
                      </a:cubicBezTo>
                    </a:path>
                  </a:pathLst>
                </a:custGeom>
                <a:noFill/>
                <a:ln w="12700" cmpd="sng">
                  <a:solidFill>
                    <a:srgbClr val="FF9900"/>
                  </a:solidFill>
                  <a:round/>
                  <a:headEnd/>
                  <a:tailEnd/>
                </a:ln>
              </p:spPr>
              <p:txBody>
                <a:bodyPr/>
                <a:lstStyle/>
                <a:p>
                  <a:endParaRPr lang="en-US"/>
                </a:p>
              </p:txBody>
            </p:sp>
            <p:sp>
              <p:nvSpPr>
                <p:cNvPr id="330" name="Freeform 2741"/>
                <p:cNvSpPr>
                  <a:spLocks/>
                </p:cNvSpPr>
                <p:nvPr/>
              </p:nvSpPr>
              <p:spPr bwMode="auto">
                <a:xfrm>
                  <a:off x="2316" y="772"/>
                  <a:ext cx="492" cy="911"/>
                </a:xfrm>
                <a:custGeom>
                  <a:avLst/>
                  <a:gdLst>
                    <a:gd name="T0" fmla="*/ 46 w 453"/>
                    <a:gd name="T1" fmla="*/ 924 h 898"/>
                    <a:gd name="T2" fmla="*/ 27 w 453"/>
                    <a:gd name="T3" fmla="*/ 223 h 898"/>
                    <a:gd name="T4" fmla="*/ 212 w 453"/>
                    <a:gd name="T5" fmla="*/ 27 h 898"/>
                    <a:gd name="T6" fmla="*/ 454 w 453"/>
                    <a:gd name="T7" fmla="*/ 57 h 898"/>
                    <a:gd name="T8" fmla="*/ 534 w 453"/>
                    <a:gd name="T9" fmla="*/ 195 h 898"/>
                    <a:gd name="T10" fmla="*/ 0 60000 65536"/>
                    <a:gd name="T11" fmla="*/ 0 60000 65536"/>
                    <a:gd name="T12" fmla="*/ 0 60000 65536"/>
                    <a:gd name="T13" fmla="*/ 0 60000 65536"/>
                    <a:gd name="T14" fmla="*/ 0 60000 65536"/>
                    <a:gd name="T15" fmla="*/ 0 w 453"/>
                    <a:gd name="T16" fmla="*/ 0 h 898"/>
                    <a:gd name="T17" fmla="*/ 453 w 453"/>
                    <a:gd name="T18" fmla="*/ 898 h 898"/>
                  </a:gdLst>
                  <a:ahLst/>
                  <a:cxnLst>
                    <a:cxn ang="T10">
                      <a:pos x="T0" y="T1"/>
                    </a:cxn>
                    <a:cxn ang="T11">
                      <a:pos x="T2" y="T3"/>
                    </a:cxn>
                    <a:cxn ang="T12">
                      <a:pos x="T4" y="T5"/>
                    </a:cxn>
                    <a:cxn ang="T13">
                      <a:pos x="T6" y="T7"/>
                    </a:cxn>
                    <a:cxn ang="T14">
                      <a:pos x="T8" y="T9"/>
                    </a:cxn>
                  </a:cxnLst>
                  <a:rect l="T15" t="T16" r="T17" b="T18"/>
                  <a:pathLst>
                    <a:path w="453" h="898">
                      <a:moveTo>
                        <a:pt x="39" y="898"/>
                      </a:moveTo>
                      <a:cubicBezTo>
                        <a:pt x="37" y="785"/>
                        <a:pt x="0" y="362"/>
                        <a:pt x="23" y="217"/>
                      </a:cubicBezTo>
                      <a:cubicBezTo>
                        <a:pt x="46" y="72"/>
                        <a:pt x="119" y="54"/>
                        <a:pt x="180" y="27"/>
                      </a:cubicBezTo>
                      <a:cubicBezTo>
                        <a:pt x="240" y="0"/>
                        <a:pt x="340" y="28"/>
                        <a:pt x="385" y="55"/>
                      </a:cubicBezTo>
                      <a:cubicBezTo>
                        <a:pt x="431" y="82"/>
                        <a:pt x="439" y="161"/>
                        <a:pt x="453" y="189"/>
                      </a:cubicBezTo>
                    </a:path>
                  </a:pathLst>
                </a:custGeom>
                <a:noFill/>
                <a:ln w="12700" cmpd="sng">
                  <a:solidFill>
                    <a:srgbClr val="FF9900"/>
                  </a:solidFill>
                  <a:round/>
                  <a:headEnd/>
                  <a:tailEnd/>
                </a:ln>
              </p:spPr>
              <p:txBody>
                <a:bodyPr/>
                <a:lstStyle/>
                <a:p>
                  <a:endParaRPr lang="en-US"/>
                </a:p>
              </p:txBody>
            </p:sp>
            <p:sp>
              <p:nvSpPr>
                <p:cNvPr id="331" name="Line 2742"/>
                <p:cNvSpPr>
                  <a:spLocks noChangeShapeType="1"/>
                </p:cNvSpPr>
                <p:nvPr/>
              </p:nvSpPr>
              <p:spPr bwMode="auto">
                <a:xfrm>
                  <a:off x="2358" y="1689"/>
                  <a:ext cx="0" cy="17"/>
                </a:xfrm>
                <a:prstGeom prst="line">
                  <a:avLst/>
                </a:prstGeom>
                <a:noFill/>
                <a:ln w="3175">
                  <a:solidFill>
                    <a:srgbClr val="FFFFFF"/>
                  </a:solidFill>
                  <a:round/>
                  <a:headEnd/>
                  <a:tailEnd/>
                </a:ln>
              </p:spPr>
              <p:txBody>
                <a:bodyPr/>
                <a:lstStyle/>
                <a:p>
                  <a:endParaRPr lang="en-US"/>
                </a:p>
              </p:txBody>
            </p:sp>
            <p:sp>
              <p:nvSpPr>
                <p:cNvPr id="332" name="AutoShape 2743"/>
                <p:cNvSpPr>
                  <a:spLocks noChangeArrowheads="1"/>
                </p:cNvSpPr>
                <p:nvPr/>
              </p:nvSpPr>
              <p:spPr bwMode="auto">
                <a:xfrm rot="20123637" flipV="1">
                  <a:off x="2369" y="1846"/>
                  <a:ext cx="37" cy="31"/>
                </a:xfrm>
                <a:prstGeom prst="can">
                  <a:avLst>
                    <a:gd name="adj" fmla="val 25000"/>
                  </a:avLst>
                </a:prstGeom>
                <a:gradFill rotWithShape="1">
                  <a:gsLst>
                    <a:gs pos="0">
                      <a:srgbClr val="000000"/>
                    </a:gs>
                    <a:gs pos="50000">
                      <a:srgbClr val="7D7D7D"/>
                    </a:gs>
                    <a:gs pos="100000">
                      <a:srgbClr val="000000"/>
                    </a:gs>
                  </a:gsLst>
                  <a:lin ang="0" scaled="1"/>
                </a:gradFill>
                <a:ln w="9525">
                  <a:noFill/>
                  <a:round/>
                  <a:headEnd/>
                  <a:tailEnd/>
                </a:ln>
              </p:spPr>
              <p:txBody>
                <a:bodyPr wrap="none" anchor="ctr"/>
                <a:lstStyle/>
                <a:p>
                  <a:endParaRPr lang="fa-IR"/>
                </a:p>
              </p:txBody>
            </p:sp>
            <p:sp>
              <p:nvSpPr>
                <p:cNvPr id="333" name="Line 2744"/>
                <p:cNvSpPr>
                  <a:spLocks noChangeShapeType="1"/>
                </p:cNvSpPr>
                <p:nvPr/>
              </p:nvSpPr>
              <p:spPr bwMode="auto">
                <a:xfrm flipV="1">
                  <a:off x="2400" y="1732"/>
                  <a:ext cx="13" cy="8"/>
                </a:xfrm>
                <a:prstGeom prst="line">
                  <a:avLst/>
                </a:prstGeom>
                <a:noFill/>
                <a:ln w="3175">
                  <a:solidFill>
                    <a:srgbClr val="FFFFFF"/>
                  </a:solidFill>
                  <a:round/>
                  <a:headEnd/>
                  <a:tailEnd/>
                </a:ln>
              </p:spPr>
              <p:txBody>
                <a:bodyPr/>
                <a:lstStyle/>
                <a:p>
                  <a:endParaRPr lang="en-US"/>
                </a:p>
              </p:txBody>
            </p:sp>
            <p:sp>
              <p:nvSpPr>
                <p:cNvPr id="334" name="Line 2745"/>
                <p:cNvSpPr>
                  <a:spLocks noChangeShapeType="1"/>
                </p:cNvSpPr>
                <p:nvPr/>
              </p:nvSpPr>
              <p:spPr bwMode="auto">
                <a:xfrm>
                  <a:off x="2410" y="1798"/>
                  <a:ext cx="14" cy="2"/>
                </a:xfrm>
                <a:prstGeom prst="line">
                  <a:avLst/>
                </a:prstGeom>
                <a:noFill/>
                <a:ln w="3175">
                  <a:solidFill>
                    <a:srgbClr val="FFFFFF"/>
                  </a:solidFill>
                  <a:round/>
                  <a:headEnd/>
                  <a:tailEnd/>
                </a:ln>
              </p:spPr>
              <p:txBody>
                <a:bodyPr/>
                <a:lstStyle/>
                <a:p>
                  <a:endParaRPr lang="en-US"/>
                </a:p>
              </p:txBody>
            </p:sp>
            <p:sp>
              <p:nvSpPr>
                <p:cNvPr id="335" name="Line 2746"/>
                <p:cNvSpPr>
                  <a:spLocks noChangeShapeType="1"/>
                </p:cNvSpPr>
                <p:nvPr/>
              </p:nvSpPr>
              <p:spPr bwMode="auto">
                <a:xfrm>
                  <a:off x="2380" y="1853"/>
                  <a:ext cx="10" cy="16"/>
                </a:xfrm>
                <a:prstGeom prst="line">
                  <a:avLst/>
                </a:prstGeom>
                <a:noFill/>
                <a:ln w="3175">
                  <a:solidFill>
                    <a:srgbClr val="FFFFFF"/>
                  </a:solidFill>
                  <a:round/>
                  <a:headEnd/>
                  <a:tailEnd/>
                </a:ln>
              </p:spPr>
              <p:txBody>
                <a:bodyPr/>
                <a:lstStyle/>
                <a:p>
                  <a:endParaRPr lang="en-US"/>
                </a:p>
              </p:txBody>
            </p:sp>
            <p:sp>
              <p:nvSpPr>
                <p:cNvPr id="336" name="Line 2747"/>
                <p:cNvSpPr>
                  <a:spLocks noChangeShapeType="1"/>
                </p:cNvSpPr>
                <p:nvPr/>
              </p:nvSpPr>
              <p:spPr bwMode="auto">
                <a:xfrm>
                  <a:off x="2286" y="1710"/>
                  <a:ext cx="6" cy="9"/>
                </a:xfrm>
                <a:prstGeom prst="line">
                  <a:avLst/>
                </a:prstGeom>
                <a:noFill/>
                <a:ln w="3175">
                  <a:solidFill>
                    <a:srgbClr val="FFFFFF"/>
                  </a:solidFill>
                  <a:round/>
                  <a:headEnd/>
                  <a:tailEnd/>
                </a:ln>
              </p:spPr>
              <p:txBody>
                <a:bodyPr/>
                <a:lstStyle/>
                <a:p>
                  <a:endParaRPr lang="en-US"/>
                </a:p>
              </p:txBody>
            </p:sp>
            <p:sp>
              <p:nvSpPr>
                <p:cNvPr id="337" name="Line 2748"/>
                <p:cNvSpPr>
                  <a:spLocks noChangeShapeType="1"/>
                </p:cNvSpPr>
                <p:nvPr/>
              </p:nvSpPr>
              <p:spPr bwMode="auto">
                <a:xfrm flipV="1">
                  <a:off x="2306" y="1854"/>
                  <a:ext cx="6" cy="11"/>
                </a:xfrm>
                <a:prstGeom prst="line">
                  <a:avLst/>
                </a:prstGeom>
                <a:noFill/>
                <a:ln w="3175">
                  <a:solidFill>
                    <a:srgbClr val="FFFFFF"/>
                  </a:solidFill>
                  <a:round/>
                  <a:headEnd/>
                  <a:tailEnd/>
                </a:ln>
              </p:spPr>
              <p:txBody>
                <a:bodyPr/>
                <a:lstStyle/>
                <a:p>
                  <a:endParaRPr lang="en-US"/>
                </a:p>
              </p:txBody>
            </p:sp>
            <p:sp>
              <p:nvSpPr>
                <p:cNvPr id="338" name="Line 2749"/>
                <p:cNvSpPr>
                  <a:spLocks noChangeShapeType="1"/>
                </p:cNvSpPr>
                <p:nvPr/>
              </p:nvSpPr>
              <p:spPr bwMode="auto">
                <a:xfrm>
                  <a:off x="1859" y="1584"/>
                  <a:ext cx="0" cy="22"/>
                </a:xfrm>
                <a:prstGeom prst="line">
                  <a:avLst/>
                </a:prstGeom>
                <a:noFill/>
                <a:ln w="9525">
                  <a:solidFill>
                    <a:srgbClr val="FFFFFF"/>
                  </a:solidFill>
                  <a:round/>
                  <a:headEnd/>
                  <a:tailEnd/>
                </a:ln>
              </p:spPr>
              <p:txBody>
                <a:bodyPr/>
                <a:lstStyle/>
                <a:p>
                  <a:endParaRPr lang="en-US"/>
                </a:p>
              </p:txBody>
            </p:sp>
            <p:sp>
              <p:nvSpPr>
                <p:cNvPr id="339" name="AutoShape 2750"/>
                <p:cNvSpPr>
                  <a:spLocks noChangeArrowheads="1"/>
                </p:cNvSpPr>
                <p:nvPr/>
              </p:nvSpPr>
              <p:spPr bwMode="auto">
                <a:xfrm rot="16355566" flipH="1">
                  <a:off x="2293" y="1760"/>
                  <a:ext cx="34" cy="38"/>
                </a:xfrm>
                <a:prstGeom prst="can">
                  <a:avLst>
                    <a:gd name="adj" fmla="val 55882"/>
                  </a:avLst>
                </a:prstGeom>
                <a:gradFill rotWithShape="1">
                  <a:gsLst>
                    <a:gs pos="0">
                      <a:srgbClr val="000000"/>
                    </a:gs>
                    <a:gs pos="50000">
                      <a:srgbClr val="7D7D7D"/>
                    </a:gs>
                    <a:gs pos="100000">
                      <a:srgbClr val="000000"/>
                    </a:gs>
                  </a:gsLst>
                  <a:lin ang="0" scaled="1"/>
                </a:gradFill>
                <a:ln w="9525">
                  <a:noFill/>
                  <a:round/>
                  <a:headEnd/>
                  <a:tailEnd/>
                </a:ln>
              </p:spPr>
              <p:txBody>
                <a:bodyPr wrap="none" anchor="ctr"/>
                <a:lstStyle/>
                <a:p>
                  <a:endParaRPr lang="fa-IR"/>
                </a:p>
              </p:txBody>
            </p:sp>
            <p:grpSp>
              <p:nvGrpSpPr>
                <p:cNvPr id="51" name="Group 2751"/>
                <p:cNvGrpSpPr>
                  <a:grpSpLocks/>
                </p:cNvGrpSpPr>
                <p:nvPr/>
              </p:nvGrpSpPr>
              <p:grpSpPr bwMode="auto">
                <a:xfrm>
                  <a:off x="1965" y="1712"/>
                  <a:ext cx="326" cy="137"/>
                  <a:chOff x="1963" y="670"/>
                  <a:chExt cx="300" cy="135"/>
                </a:xfrm>
              </p:grpSpPr>
              <p:grpSp>
                <p:nvGrpSpPr>
                  <p:cNvPr id="52" name="Group 2752"/>
                  <p:cNvGrpSpPr>
                    <a:grpSpLocks/>
                  </p:cNvGrpSpPr>
                  <p:nvPr/>
                </p:nvGrpSpPr>
                <p:grpSpPr bwMode="auto">
                  <a:xfrm rot="891387">
                    <a:off x="1963" y="670"/>
                    <a:ext cx="300" cy="135"/>
                    <a:chOff x="2711" y="1619"/>
                    <a:chExt cx="405" cy="176"/>
                  </a:xfrm>
                </p:grpSpPr>
                <p:sp>
                  <p:nvSpPr>
                    <p:cNvPr id="411" name="AutoShape 2753"/>
                    <p:cNvSpPr>
                      <a:spLocks noChangeArrowheads="1"/>
                    </p:cNvSpPr>
                    <p:nvPr/>
                  </p:nvSpPr>
                  <p:spPr bwMode="auto">
                    <a:xfrm rot="15477204" flipH="1">
                      <a:off x="2908" y="1523"/>
                      <a:ext cx="81" cy="334"/>
                    </a:xfrm>
                    <a:prstGeom prst="can">
                      <a:avLst>
                        <a:gd name="adj" fmla="val 39497"/>
                      </a:avLst>
                    </a:prstGeom>
                    <a:solidFill>
                      <a:srgbClr val="FFFFFF">
                        <a:alpha val="32156"/>
                      </a:srgbClr>
                    </a:solidFill>
                    <a:ln w="3175">
                      <a:solidFill>
                        <a:srgbClr val="DDDDDD"/>
                      </a:solidFill>
                      <a:round/>
                      <a:headEnd/>
                      <a:tailEnd/>
                    </a:ln>
                  </p:spPr>
                  <p:txBody>
                    <a:bodyPr wrap="none" anchor="ctr"/>
                    <a:lstStyle/>
                    <a:p>
                      <a:endParaRPr lang="fa-IR"/>
                    </a:p>
                  </p:txBody>
                </p:sp>
                <p:sp>
                  <p:nvSpPr>
                    <p:cNvPr id="412" name="Freeform 2754"/>
                    <p:cNvSpPr>
                      <a:spLocks/>
                    </p:cNvSpPr>
                    <p:nvPr/>
                  </p:nvSpPr>
                  <p:spPr bwMode="auto">
                    <a:xfrm flipH="1">
                      <a:off x="2782" y="1646"/>
                      <a:ext cx="38" cy="149"/>
                    </a:xfrm>
                    <a:custGeom>
                      <a:avLst/>
                      <a:gdLst>
                        <a:gd name="T0" fmla="*/ 11 w 84"/>
                        <a:gd name="T1" fmla="*/ 7 h 186"/>
                        <a:gd name="T2" fmla="*/ 2 w 84"/>
                        <a:gd name="T3" fmla="*/ 50 h 186"/>
                        <a:gd name="T4" fmla="*/ 0 w 84"/>
                        <a:gd name="T5" fmla="*/ 109 h 186"/>
                        <a:gd name="T6" fmla="*/ 7 w 84"/>
                        <a:gd name="T7" fmla="*/ 113 h 186"/>
                        <a:gd name="T8" fmla="*/ 15 w 84"/>
                        <a:gd name="T9" fmla="*/ 73 h 186"/>
                        <a:gd name="T10" fmla="*/ 17 w 84"/>
                        <a:gd name="T11" fmla="*/ 11 h 186"/>
                        <a:gd name="T12" fmla="*/ 10 w 84"/>
                        <a:gd name="T13" fmla="*/ 7 h 186"/>
                        <a:gd name="T14" fmla="*/ 0 60000 65536"/>
                        <a:gd name="T15" fmla="*/ 0 60000 65536"/>
                        <a:gd name="T16" fmla="*/ 0 60000 65536"/>
                        <a:gd name="T17" fmla="*/ 0 60000 65536"/>
                        <a:gd name="T18" fmla="*/ 0 60000 65536"/>
                        <a:gd name="T19" fmla="*/ 0 60000 65536"/>
                        <a:gd name="T20" fmla="*/ 0 60000 65536"/>
                        <a:gd name="T21" fmla="*/ 0 w 84"/>
                        <a:gd name="T22" fmla="*/ 0 h 186"/>
                        <a:gd name="T23" fmla="*/ 84 w 84"/>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86">
                          <a:moveTo>
                            <a:pt x="54" y="11"/>
                          </a:moveTo>
                          <a:cubicBezTo>
                            <a:pt x="47" y="22"/>
                            <a:pt x="20" y="51"/>
                            <a:pt x="12" y="77"/>
                          </a:cubicBezTo>
                          <a:cubicBezTo>
                            <a:pt x="4" y="103"/>
                            <a:pt x="0" y="154"/>
                            <a:pt x="3" y="170"/>
                          </a:cubicBezTo>
                          <a:cubicBezTo>
                            <a:pt x="6" y="186"/>
                            <a:pt x="22" y="186"/>
                            <a:pt x="33" y="176"/>
                          </a:cubicBezTo>
                          <a:cubicBezTo>
                            <a:pt x="44" y="166"/>
                            <a:pt x="64" y="139"/>
                            <a:pt x="72" y="113"/>
                          </a:cubicBezTo>
                          <a:cubicBezTo>
                            <a:pt x="80" y="87"/>
                            <a:pt x="84" y="34"/>
                            <a:pt x="81" y="17"/>
                          </a:cubicBezTo>
                          <a:cubicBezTo>
                            <a:pt x="78" y="0"/>
                            <a:pt x="57" y="12"/>
                            <a:pt x="51" y="11"/>
                          </a:cubicBezTo>
                        </a:path>
                      </a:pathLst>
                    </a:custGeom>
                    <a:noFill/>
                    <a:ln w="12700" cmpd="sng">
                      <a:solidFill>
                        <a:srgbClr val="DDDDDD"/>
                      </a:solidFill>
                      <a:round/>
                      <a:headEnd/>
                      <a:tailEnd/>
                    </a:ln>
                  </p:spPr>
                  <p:txBody>
                    <a:bodyPr wrap="none" anchor="ctr"/>
                    <a:lstStyle/>
                    <a:p>
                      <a:endParaRPr lang="en-US"/>
                    </a:p>
                  </p:txBody>
                </p:sp>
                <p:sp>
                  <p:nvSpPr>
                    <p:cNvPr id="413" name="Freeform 2755"/>
                    <p:cNvSpPr>
                      <a:spLocks/>
                    </p:cNvSpPr>
                    <p:nvPr/>
                  </p:nvSpPr>
                  <p:spPr bwMode="auto">
                    <a:xfrm flipH="1">
                      <a:off x="2725" y="1678"/>
                      <a:ext cx="85" cy="82"/>
                    </a:xfrm>
                    <a:custGeom>
                      <a:avLst/>
                      <a:gdLst>
                        <a:gd name="T0" fmla="*/ 15 w 108"/>
                        <a:gd name="T1" fmla="*/ 0 h 102"/>
                        <a:gd name="T2" fmla="*/ 67 w 108"/>
                        <a:gd name="T3" fmla="*/ 27 h 102"/>
                        <a:gd name="T4" fmla="*/ 61 w 108"/>
                        <a:gd name="T5" fmla="*/ 62 h 102"/>
                        <a:gd name="T6" fmla="*/ 4 w 108"/>
                        <a:gd name="T7" fmla="*/ 66 h 102"/>
                        <a:gd name="T8" fmla="*/ 0 w 108"/>
                        <a:gd name="T9" fmla="*/ 31 h 102"/>
                        <a:gd name="T10" fmla="*/ 15 w 108"/>
                        <a:gd name="T11" fmla="*/ 0 h 102"/>
                        <a:gd name="T12" fmla="*/ 0 60000 65536"/>
                        <a:gd name="T13" fmla="*/ 0 60000 65536"/>
                        <a:gd name="T14" fmla="*/ 0 60000 65536"/>
                        <a:gd name="T15" fmla="*/ 0 60000 65536"/>
                        <a:gd name="T16" fmla="*/ 0 60000 65536"/>
                        <a:gd name="T17" fmla="*/ 0 60000 65536"/>
                        <a:gd name="T18" fmla="*/ 0 w 108"/>
                        <a:gd name="T19" fmla="*/ 0 h 102"/>
                        <a:gd name="T20" fmla="*/ 108 w 108"/>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08" h="102">
                          <a:moveTo>
                            <a:pt x="24" y="0"/>
                          </a:moveTo>
                          <a:lnTo>
                            <a:pt x="108" y="42"/>
                          </a:lnTo>
                          <a:lnTo>
                            <a:pt x="99" y="96"/>
                          </a:lnTo>
                          <a:lnTo>
                            <a:pt x="6" y="102"/>
                          </a:lnTo>
                          <a:lnTo>
                            <a:pt x="0" y="48"/>
                          </a:lnTo>
                          <a:lnTo>
                            <a:pt x="24" y="0"/>
                          </a:lnTo>
                          <a:close/>
                        </a:path>
                      </a:pathLst>
                    </a:custGeom>
                    <a:solidFill>
                      <a:srgbClr val="FFFFFF"/>
                    </a:solidFill>
                    <a:ln w="3175" cmpd="sng">
                      <a:solidFill>
                        <a:srgbClr val="DDDDDD"/>
                      </a:solidFill>
                      <a:round/>
                      <a:headEnd/>
                      <a:tailEnd/>
                    </a:ln>
                  </p:spPr>
                  <p:txBody>
                    <a:bodyPr wrap="none" anchor="ctr"/>
                    <a:lstStyle/>
                    <a:p>
                      <a:endParaRPr lang="en-US"/>
                    </a:p>
                  </p:txBody>
                </p:sp>
                <p:sp>
                  <p:nvSpPr>
                    <p:cNvPr id="414" name="Freeform 2756"/>
                    <p:cNvSpPr>
                      <a:spLocks/>
                    </p:cNvSpPr>
                    <p:nvPr/>
                  </p:nvSpPr>
                  <p:spPr bwMode="auto">
                    <a:xfrm flipH="1">
                      <a:off x="2711" y="1695"/>
                      <a:ext cx="35" cy="90"/>
                    </a:xfrm>
                    <a:custGeom>
                      <a:avLst/>
                      <a:gdLst>
                        <a:gd name="T0" fmla="*/ 13 w 44"/>
                        <a:gd name="T1" fmla="*/ 2 h 112"/>
                        <a:gd name="T2" fmla="*/ 7 w 44"/>
                        <a:gd name="T3" fmla="*/ 15 h 112"/>
                        <a:gd name="T4" fmla="*/ 2 w 44"/>
                        <a:gd name="T5" fmla="*/ 64 h 112"/>
                        <a:gd name="T6" fmla="*/ 18 w 44"/>
                        <a:gd name="T7" fmla="*/ 68 h 112"/>
                        <a:gd name="T8" fmla="*/ 24 w 44"/>
                        <a:gd name="T9" fmla="*/ 51 h 112"/>
                        <a:gd name="T10" fmla="*/ 26 w 44"/>
                        <a:gd name="T11" fmla="*/ 8 h 112"/>
                        <a:gd name="T12" fmla="*/ 13 w 44"/>
                        <a:gd name="T13" fmla="*/ 2 h 112"/>
                        <a:gd name="T14" fmla="*/ 0 60000 65536"/>
                        <a:gd name="T15" fmla="*/ 0 60000 65536"/>
                        <a:gd name="T16" fmla="*/ 0 60000 65536"/>
                        <a:gd name="T17" fmla="*/ 0 60000 65536"/>
                        <a:gd name="T18" fmla="*/ 0 60000 65536"/>
                        <a:gd name="T19" fmla="*/ 0 60000 65536"/>
                        <a:gd name="T20" fmla="*/ 0 60000 65536"/>
                        <a:gd name="T21" fmla="*/ 0 w 44"/>
                        <a:gd name="T22" fmla="*/ 0 h 112"/>
                        <a:gd name="T23" fmla="*/ 44 w 44"/>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112">
                          <a:moveTo>
                            <a:pt x="20" y="3"/>
                          </a:moveTo>
                          <a:cubicBezTo>
                            <a:pt x="15" y="5"/>
                            <a:pt x="14" y="8"/>
                            <a:pt x="11" y="24"/>
                          </a:cubicBezTo>
                          <a:cubicBezTo>
                            <a:pt x="8" y="40"/>
                            <a:pt x="0" y="86"/>
                            <a:pt x="3" y="99"/>
                          </a:cubicBezTo>
                          <a:cubicBezTo>
                            <a:pt x="6" y="112"/>
                            <a:pt x="23" y="108"/>
                            <a:pt x="29" y="105"/>
                          </a:cubicBezTo>
                          <a:cubicBezTo>
                            <a:pt x="35" y="102"/>
                            <a:pt x="36" y="94"/>
                            <a:pt x="38" y="78"/>
                          </a:cubicBezTo>
                          <a:cubicBezTo>
                            <a:pt x="40" y="62"/>
                            <a:pt x="44" y="24"/>
                            <a:pt x="41" y="12"/>
                          </a:cubicBezTo>
                          <a:cubicBezTo>
                            <a:pt x="38" y="0"/>
                            <a:pt x="24" y="5"/>
                            <a:pt x="20" y="3"/>
                          </a:cubicBezTo>
                          <a:close/>
                        </a:path>
                      </a:pathLst>
                    </a:custGeom>
                    <a:solidFill>
                      <a:srgbClr val="FFFFFF"/>
                    </a:solidFill>
                    <a:ln w="9525">
                      <a:solidFill>
                        <a:srgbClr val="DDDDDD"/>
                      </a:solidFill>
                      <a:round/>
                      <a:headEnd/>
                      <a:tailEnd/>
                    </a:ln>
                  </p:spPr>
                  <p:txBody>
                    <a:bodyPr wrap="none" anchor="ctr"/>
                    <a:lstStyle/>
                    <a:p>
                      <a:endParaRPr lang="en-US"/>
                    </a:p>
                  </p:txBody>
                </p:sp>
                <p:sp>
                  <p:nvSpPr>
                    <p:cNvPr id="415" name="Freeform 2757"/>
                    <p:cNvSpPr>
                      <a:spLocks/>
                    </p:cNvSpPr>
                    <p:nvPr/>
                  </p:nvSpPr>
                  <p:spPr bwMode="auto">
                    <a:xfrm flipH="1">
                      <a:off x="2746" y="1717"/>
                      <a:ext cx="57" cy="11"/>
                    </a:xfrm>
                    <a:custGeom>
                      <a:avLst/>
                      <a:gdLst>
                        <a:gd name="T0" fmla="*/ 0 w 73"/>
                        <a:gd name="T1" fmla="*/ 0 h 14"/>
                        <a:gd name="T2" fmla="*/ 45 w 73"/>
                        <a:gd name="T3" fmla="*/ 9 h 14"/>
                        <a:gd name="T4" fmla="*/ 0 60000 65536"/>
                        <a:gd name="T5" fmla="*/ 0 60000 65536"/>
                        <a:gd name="T6" fmla="*/ 0 w 73"/>
                        <a:gd name="T7" fmla="*/ 0 h 14"/>
                        <a:gd name="T8" fmla="*/ 73 w 73"/>
                        <a:gd name="T9" fmla="*/ 14 h 14"/>
                      </a:gdLst>
                      <a:ahLst/>
                      <a:cxnLst>
                        <a:cxn ang="T4">
                          <a:pos x="T0" y="T1"/>
                        </a:cxn>
                        <a:cxn ang="T5">
                          <a:pos x="T2" y="T3"/>
                        </a:cxn>
                      </a:cxnLst>
                      <a:rect l="T6" t="T7" r="T8" b="T9"/>
                      <a:pathLst>
                        <a:path w="73" h="14">
                          <a:moveTo>
                            <a:pt x="0" y="0"/>
                          </a:moveTo>
                          <a:lnTo>
                            <a:pt x="73" y="14"/>
                          </a:lnTo>
                        </a:path>
                      </a:pathLst>
                    </a:custGeom>
                    <a:noFill/>
                    <a:ln w="3175" cmpd="sng">
                      <a:solidFill>
                        <a:srgbClr val="DDDDDD"/>
                      </a:solidFill>
                      <a:round/>
                      <a:headEnd type="none" w="med" len="med"/>
                      <a:tailEnd type="none" w="med" len="med"/>
                    </a:ln>
                  </p:spPr>
                  <p:txBody>
                    <a:bodyPr wrap="none" anchor="ctr"/>
                    <a:lstStyle/>
                    <a:p>
                      <a:endParaRPr lang="en-US"/>
                    </a:p>
                  </p:txBody>
                </p:sp>
                <p:sp>
                  <p:nvSpPr>
                    <p:cNvPr id="416" name="Freeform 2758"/>
                    <p:cNvSpPr>
                      <a:spLocks/>
                    </p:cNvSpPr>
                    <p:nvPr/>
                  </p:nvSpPr>
                  <p:spPr bwMode="auto">
                    <a:xfrm flipH="1">
                      <a:off x="2746" y="1729"/>
                      <a:ext cx="57" cy="11"/>
                    </a:xfrm>
                    <a:custGeom>
                      <a:avLst/>
                      <a:gdLst>
                        <a:gd name="T0" fmla="*/ 0 w 73"/>
                        <a:gd name="T1" fmla="*/ 0 h 14"/>
                        <a:gd name="T2" fmla="*/ 45 w 73"/>
                        <a:gd name="T3" fmla="*/ 9 h 14"/>
                        <a:gd name="T4" fmla="*/ 0 60000 65536"/>
                        <a:gd name="T5" fmla="*/ 0 60000 65536"/>
                        <a:gd name="T6" fmla="*/ 0 w 73"/>
                        <a:gd name="T7" fmla="*/ 0 h 14"/>
                        <a:gd name="T8" fmla="*/ 73 w 73"/>
                        <a:gd name="T9" fmla="*/ 14 h 14"/>
                      </a:gdLst>
                      <a:ahLst/>
                      <a:cxnLst>
                        <a:cxn ang="T4">
                          <a:pos x="T0" y="T1"/>
                        </a:cxn>
                        <a:cxn ang="T5">
                          <a:pos x="T2" y="T3"/>
                        </a:cxn>
                      </a:cxnLst>
                      <a:rect l="T6" t="T7" r="T8" b="T9"/>
                      <a:pathLst>
                        <a:path w="73" h="14">
                          <a:moveTo>
                            <a:pt x="0" y="0"/>
                          </a:moveTo>
                          <a:lnTo>
                            <a:pt x="73" y="14"/>
                          </a:lnTo>
                        </a:path>
                      </a:pathLst>
                    </a:custGeom>
                    <a:noFill/>
                    <a:ln w="3175" cmpd="sng">
                      <a:solidFill>
                        <a:srgbClr val="DDDDDD"/>
                      </a:solidFill>
                      <a:round/>
                      <a:headEnd type="none" w="med" len="med"/>
                      <a:tailEnd type="none" w="med" len="med"/>
                    </a:ln>
                  </p:spPr>
                  <p:txBody>
                    <a:bodyPr wrap="none" anchor="ctr"/>
                    <a:lstStyle/>
                    <a:p>
                      <a:endParaRPr lang="en-US"/>
                    </a:p>
                  </p:txBody>
                </p:sp>
                <p:grpSp>
                  <p:nvGrpSpPr>
                    <p:cNvPr id="53" name="Group 2759"/>
                    <p:cNvGrpSpPr>
                      <a:grpSpLocks/>
                    </p:cNvGrpSpPr>
                    <p:nvPr/>
                  </p:nvGrpSpPr>
                  <p:grpSpPr bwMode="auto">
                    <a:xfrm rot="72109" flipH="1">
                      <a:off x="2853" y="1650"/>
                      <a:ext cx="93" cy="58"/>
                      <a:chOff x="1841" y="4281"/>
                      <a:chExt cx="139" cy="72"/>
                    </a:xfrm>
                  </p:grpSpPr>
                  <p:grpSp>
                    <p:nvGrpSpPr>
                      <p:cNvPr id="80" name="Group 2760"/>
                      <p:cNvGrpSpPr>
                        <a:grpSpLocks/>
                      </p:cNvGrpSpPr>
                      <p:nvPr/>
                    </p:nvGrpSpPr>
                    <p:grpSpPr bwMode="auto">
                      <a:xfrm>
                        <a:off x="1914" y="4292"/>
                        <a:ext cx="66" cy="61"/>
                        <a:chOff x="1914" y="4292"/>
                        <a:chExt cx="66" cy="61"/>
                      </a:xfrm>
                    </p:grpSpPr>
                    <p:sp>
                      <p:nvSpPr>
                        <p:cNvPr id="447" name="Freeform 2761"/>
                        <p:cNvSpPr>
                          <a:spLocks/>
                        </p:cNvSpPr>
                        <p:nvPr/>
                      </p:nvSpPr>
                      <p:spPr bwMode="auto">
                        <a:xfrm>
                          <a:off x="1953" y="4305"/>
                          <a:ext cx="27" cy="48"/>
                        </a:xfrm>
                        <a:custGeom>
                          <a:avLst/>
                          <a:gdLst>
                            <a:gd name="T0" fmla="*/ 27 w 27"/>
                            <a:gd name="T1" fmla="*/ 0 h 48"/>
                            <a:gd name="T2" fmla="*/ 9 w 27"/>
                            <a:gd name="T3" fmla="*/ 15 h 48"/>
                            <a:gd name="T4" fmla="*/ 0 w 27"/>
                            <a:gd name="T5" fmla="*/ 48 h 48"/>
                            <a:gd name="T6" fmla="*/ 0 60000 65536"/>
                            <a:gd name="T7" fmla="*/ 0 60000 65536"/>
                            <a:gd name="T8" fmla="*/ 0 60000 65536"/>
                            <a:gd name="T9" fmla="*/ 0 w 27"/>
                            <a:gd name="T10" fmla="*/ 0 h 48"/>
                            <a:gd name="T11" fmla="*/ 27 w 27"/>
                            <a:gd name="T12" fmla="*/ 48 h 48"/>
                          </a:gdLst>
                          <a:ahLst/>
                          <a:cxnLst>
                            <a:cxn ang="T6">
                              <a:pos x="T0" y="T1"/>
                            </a:cxn>
                            <a:cxn ang="T7">
                              <a:pos x="T2" y="T3"/>
                            </a:cxn>
                            <a:cxn ang="T8">
                              <a:pos x="T4" y="T5"/>
                            </a:cxn>
                          </a:cxnLst>
                          <a:rect l="T9" t="T10" r="T11" b="T12"/>
                          <a:pathLst>
                            <a:path w="27" h="48">
                              <a:moveTo>
                                <a:pt x="27" y="0"/>
                              </a:moveTo>
                              <a:cubicBezTo>
                                <a:pt x="24" y="3"/>
                                <a:pt x="13" y="7"/>
                                <a:pt x="9" y="15"/>
                              </a:cubicBezTo>
                              <a:cubicBezTo>
                                <a:pt x="5" y="23"/>
                                <a:pt x="2" y="41"/>
                                <a:pt x="0" y="48"/>
                              </a:cubicBezTo>
                            </a:path>
                          </a:pathLst>
                        </a:custGeom>
                        <a:noFill/>
                        <a:ln w="3175" cmpd="sng">
                          <a:solidFill>
                            <a:srgbClr val="DDDDDD"/>
                          </a:solidFill>
                          <a:round/>
                          <a:headEnd/>
                          <a:tailEnd/>
                        </a:ln>
                      </p:spPr>
                      <p:txBody>
                        <a:bodyPr wrap="none" anchor="ctr"/>
                        <a:lstStyle/>
                        <a:p>
                          <a:endParaRPr lang="en-US"/>
                        </a:p>
                      </p:txBody>
                    </p:sp>
                    <p:sp>
                      <p:nvSpPr>
                        <p:cNvPr id="448" name="Freeform 2762"/>
                        <p:cNvSpPr>
                          <a:spLocks/>
                        </p:cNvSpPr>
                        <p:nvPr/>
                      </p:nvSpPr>
                      <p:spPr bwMode="auto">
                        <a:xfrm>
                          <a:off x="1950" y="4300"/>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49" name="Freeform 2763"/>
                        <p:cNvSpPr>
                          <a:spLocks/>
                        </p:cNvSpPr>
                        <p:nvPr/>
                      </p:nvSpPr>
                      <p:spPr bwMode="auto">
                        <a:xfrm>
                          <a:off x="1938" y="4298"/>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50" name="Freeform 2764"/>
                        <p:cNvSpPr>
                          <a:spLocks/>
                        </p:cNvSpPr>
                        <p:nvPr/>
                      </p:nvSpPr>
                      <p:spPr bwMode="auto">
                        <a:xfrm>
                          <a:off x="1926" y="4296"/>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51" name="Freeform 2765"/>
                        <p:cNvSpPr>
                          <a:spLocks/>
                        </p:cNvSpPr>
                        <p:nvPr/>
                      </p:nvSpPr>
                      <p:spPr bwMode="auto">
                        <a:xfrm>
                          <a:off x="1914" y="4292"/>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grpSp>
                  <p:grpSp>
                    <p:nvGrpSpPr>
                      <p:cNvPr id="85" name="Group 2766"/>
                      <p:cNvGrpSpPr>
                        <a:grpSpLocks/>
                      </p:cNvGrpSpPr>
                      <p:nvPr/>
                    </p:nvGrpSpPr>
                    <p:grpSpPr bwMode="auto">
                      <a:xfrm>
                        <a:off x="1841" y="4281"/>
                        <a:ext cx="75" cy="48"/>
                        <a:chOff x="1987" y="4387"/>
                        <a:chExt cx="75" cy="48"/>
                      </a:xfrm>
                    </p:grpSpPr>
                    <p:sp>
                      <p:nvSpPr>
                        <p:cNvPr id="442" name="Freeform 2767"/>
                        <p:cNvSpPr>
                          <a:spLocks/>
                        </p:cNvSpPr>
                        <p:nvPr/>
                      </p:nvSpPr>
                      <p:spPr bwMode="auto">
                        <a:xfrm>
                          <a:off x="1987" y="4387"/>
                          <a:ext cx="27" cy="48"/>
                        </a:xfrm>
                        <a:custGeom>
                          <a:avLst/>
                          <a:gdLst>
                            <a:gd name="T0" fmla="*/ 27 w 27"/>
                            <a:gd name="T1" fmla="*/ 0 h 48"/>
                            <a:gd name="T2" fmla="*/ 9 w 27"/>
                            <a:gd name="T3" fmla="*/ 15 h 48"/>
                            <a:gd name="T4" fmla="*/ 0 w 27"/>
                            <a:gd name="T5" fmla="*/ 48 h 48"/>
                            <a:gd name="T6" fmla="*/ 0 60000 65536"/>
                            <a:gd name="T7" fmla="*/ 0 60000 65536"/>
                            <a:gd name="T8" fmla="*/ 0 60000 65536"/>
                            <a:gd name="T9" fmla="*/ 0 w 27"/>
                            <a:gd name="T10" fmla="*/ 0 h 48"/>
                            <a:gd name="T11" fmla="*/ 27 w 27"/>
                            <a:gd name="T12" fmla="*/ 48 h 48"/>
                          </a:gdLst>
                          <a:ahLst/>
                          <a:cxnLst>
                            <a:cxn ang="T6">
                              <a:pos x="T0" y="T1"/>
                            </a:cxn>
                            <a:cxn ang="T7">
                              <a:pos x="T2" y="T3"/>
                            </a:cxn>
                            <a:cxn ang="T8">
                              <a:pos x="T4" y="T5"/>
                            </a:cxn>
                          </a:cxnLst>
                          <a:rect l="T9" t="T10" r="T11" b="T12"/>
                          <a:pathLst>
                            <a:path w="27" h="48">
                              <a:moveTo>
                                <a:pt x="27" y="0"/>
                              </a:moveTo>
                              <a:cubicBezTo>
                                <a:pt x="24" y="3"/>
                                <a:pt x="13" y="7"/>
                                <a:pt x="9" y="15"/>
                              </a:cubicBezTo>
                              <a:cubicBezTo>
                                <a:pt x="5" y="23"/>
                                <a:pt x="2" y="41"/>
                                <a:pt x="0" y="48"/>
                              </a:cubicBezTo>
                            </a:path>
                          </a:pathLst>
                        </a:custGeom>
                        <a:noFill/>
                        <a:ln w="3175" cmpd="sng">
                          <a:solidFill>
                            <a:srgbClr val="DDDDDD"/>
                          </a:solidFill>
                          <a:round/>
                          <a:headEnd/>
                          <a:tailEnd/>
                        </a:ln>
                      </p:spPr>
                      <p:txBody>
                        <a:bodyPr wrap="none" anchor="ctr"/>
                        <a:lstStyle/>
                        <a:p>
                          <a:endParaRPr lang="en-US"/>
                        </a:p>
                      </p:txBody>
                    </p:sp>
                    <p:sp>
                      <p:nvSpPr>
                        <p:cNvPr id="443" name="Freeform 2768"/>
                        <p:cNvSpPr>
                          <a:spLocks/>
                        </p:cNvSpPr>
                        <p:nvPr/>
                      </p:nvSpPr>
                      <p:spPr bwMode="auto">
                        <a:xfrm>
                          <a:off x="2046" y="4396"/>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44" name="Freeform 2769"/>
                        <p:cNvSpPr>
                          <a:spLocks/>
                        </p:cNvSpPr>
                        <p:nvPr/>
                      </p:nvSpPr>
                      <p:spPr bwMode="auto">
                        <a:xfrm>
                          <a:off x="2034" y="4394"/>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45" name="Freeform 2770"/>
                        <p:cNvSpPr>
                          <a:spLocks/>
                        </p:cNvSpPr>
                        <p:nvPr/>
                      </p:nvSpPr>
                      <p:spPr bwMode="auto">
                        <a:xfrm>
                          <a:off x="2022" y="4392"/>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46" name="Freeform 2771"/>
                        <p:cNvSpPr>
                          <a:spLocks/>
                        </p:cNvSpPr>
                        <p:nvPr/>
                      </p:nvSpPr>
                      <p:spPr bwMode="auto">
                        <a:xfrm>
                          <a:off x="2010" y="4388"/>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grpSp>
                </p:grpSp>
                <p:grpSp>
                  <p:nvGrpSpPr>
                    <p:cNvPr id="86" name="Group 2772"/>
                    <p:cNvGrpSpPr>
                      <a:grpSpLocks/>
                    </p:cNvGrpSpPr>
                    <p:nvPr/>
                  </p:nvGrpSpPr>
                  <p:grpSpPr bwMode="auto">
                    <a:xfrm rot="72109" flipH="1">
                      <a:off x="2922" y="1637"/>
                      <a:ext cx="83" cy="38"/>
                      <a:chOff x="1949" y="4377"/>
                      <a:chExt cx="114" cy="48"/>
                    </a:xfrm>
                  </p:grpSpPr>
                  <p:grpSp>
                    <p:nvGrpSpPr>
                      <p:cNvPr id="87" name="Group 2773"/>
                      <p:cNvGrpSpPr>
                        <a:grpSpLocks/>
                      </p:cNvGrpSpPr>
                      <p:nvPr/>
                    </p:nvGrpSpPr>
                    <p:grpSpPr bwMode="auto">
                      <a:xfrm>
                        <a:off x="1949" y="4377"/>
                        <a:ext cx="69" cy="48"/>
                        <a:chOff x="1987" y="4387"/>
                        <a:chExt cx="75" cy="48"/>
                      </a:xfrm>
                    </p:grpSpPr>
                    <p:sp>
                      <p:nvSpPr>
                        <p:cNvPr id="435" name="Freeform 2774"/>
                        <p:cNvSpPr>
                          <a:spLocks/>
                        </p:cNvSpPr>
                        <p:nvPr/>
                      </p:nvSpPr>
                      <p:spPr bwMode="auto">
                        <a:xfrm>
                          <a:off x="1987" y="4387"/>
                          <a:ext cx="27" cy="48"/>
                        </a:xfrm>
                        <a:custGeom>
                          <a:avLst/>
                          <a:gdLst>
                            <a:gd name="T0" fmla="*/ 27 w 27"/>
                            <a:gd name="T1" fmla="*/ 0 h 48"/>
                            <a:gd name="T2" fmla="*/ 9 w 27"/>
                            <a:gd name="T3" fmla="*/ 15 h 48"/>
                            <a:gd name="T4" fmla="*/ 0 w 27"/>
                            <a:gd name="T5" fmla="*/ 48 h 48"/>
                            <a:gd name="T6" fmla="*/ 0 60000 65536"/>
                            <a:gd name="T7" fmla="*/ 0 60000 65536"/>
                            <a:gd name="T8" fmla="*/ 0 60000 65536"/>
                            <a:gd name="T9" fmla="*/ 0 w 27"/>
                            <a:gd name="T10" fmla="*/ 0 h 48"/>
                            <a:gd name="T11" fmla="*/ 27 w 27"/>
                            <a:gd name="T12" fmla="*/ 48 h 48"/>
                          </a:gdLst>
                          <a:ahLst/>
                          <a:cxnLst>
                            <a:cxn ang="T6">
                              <a:pos x="T0" y="T1"/>
                            </a:cxn>
                            <a:cxn ang="T7">
                              <a:pos x="T2" y="T3"/>
                            </a:cxn>
                            <a:cxn ang="T8">
                              <a:pos x="T4" y="T5"/>
                            </a:cxn>
                          </a:cxnLst>
                          <a:rect l="T9" t="T10" r="T11" b="T12"/>
                          <a:pathLst>
                            <a:path w="27" h="48">
                              <a:moveTo>
                                <a:pt x="27" y="0"/>
                              </a:moveTo>
                              <a:cubicBezTo>
                                <a:pt x="24" y="3"/>
                                <a:pt x="13" y="7"/>
                                <a:pt x="9" y="15"/>
                              </a:cubicBezTo>
                              <a:cubicBezTo>
                                <a:pt x="5" y="23"/>
                                <a:pt x="2" y="41"/>
                                <a:pt x="0" y="48"/>
                              </a:cubicBezTo>
                            </a:path>
                          </a:pathLst>
                        </a:custGeom>
                        <a:noFill/>
                        <a:ln w="3175" cmpd="sng">
                          <a:solidFill>
                            <a:srgbClr val="DDDDDD"/>
                          </a:solidFill>
                          <a:round/>
                          <a:headEnd/>
                          <a:tailEnd/>
                        </a:ln>
                      </p:spPr>
                      <p:txBody>
                        <a:bodyPr wrap="none" anchor="ctr"/>
                        <a:lstStyle/>
                        <a:p>
                          <a:endParaRPr lang="en-US"/>
                        </a:p>
                      </p:txBody>
                    </p:sp>
                    <p:sp>
                      <p:nvSpPr>
                        <p:cNvPr id="436" name="Freeform 2775"/>
                        <p:cNvSpPr>
                          <a:spLocks/>
                        </p:cNvSpPr>
                        <p:nvPr/>
                      </p:nvSpPr>
                      <p:spPr bwMode="auto">
                        <a:xfrm>
                          <a:off x="2046" y="4396"/>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37" name="Freeform 2776"/>
                        <p:cNvSpPr>
                          <a:spLocks/>
                        </p:cNvSpPr>
                        <p:nvPr/>
                      </p:nvSpPr>
                      <p:spPr bwMode="auto">
                        <a:xfrm>
                          <a:off x="2034" y="4394"/>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38" name="Freeform 2777"/>
                        <p:cNvSpPr>
                          <a:spLocks/>
                        </p:cNvSpPr>
                        <p:nvPr/>
                      </p:nvSpPr>
                      <p:spPr bwMode="auto">
                        <a:xfrm>
                          <a:off x="2022" y="4392"/>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39" name="Freeform 2778"/>
                        <p:cNvSpPr>
                          <a:spLocks/>
                        </p:cNvSpPr>
                        <p:nvPr/>
                      </p:nvSpPr>
                      <p:spPr bwMode="auto">
                        <a:xfrm>
                          <a:off x="2010" y="4388"/>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grpSp>
                  <p:sp>
                    <p:nvSpPr>
                      <p:cNvPr id="431" name="Freeform 2779"/>
                      <p:cNvSpPr>
                        <a:spLocks/>
                      </p:cNvSpPr>
                      <p:nvPr/>
                    </p:nvSpPr>
                    <p:spPr bwMode="auto">
                      <a:xfrm>
                        <a:off x="2049" y="4396"/>
                        <a:ext cx="14" cy="22"/>
                      </a:xfrm>
                      <a:custGeom>
                        <a:avLst/>
                        <a:gdLst>
                          <a:gd name="T0" fmla="*/ 12 w 16"/>
                          <a:gd name="T1" fmla="*/ 0 h 22"/>
                          <a:gd name="T2" fmla="*/ 4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32" name="Freeform 2780"/>
                      <p:cNvSpPr>
                        <a:spLocks/>
                      </p:cNvSpPr>
                      <p:nvPr/>
                    </p:nvSpPr>
                    <p:spPr bwMode="auto">
                      <a:xfrm>
                        <a:off x="2038" y="4394"/>
                        <a:ext cx="14" cy="22"/>
                      </a:xfrm>
                      <a:custGeom>
                        <a:avLst/>
                        <a:gdLst>
                          <a:gd name="T0" fmla="*/ 12 w 16"/>
                          <a:gd name="T1" fmla="*/ 0 h 22"/>
                          <a:gd name="T2" fmla="*/ 4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33" name="Freeform 2781"/>
                      <p:cNvSpPr>
                        <a:spLocks/>
                      </p:cNvSpPr>
                      <p:nvPr/>
                    </p:nvSpPr>
                    <p:spPr bwMode="auto">
                      <a:xfrm>
                        <a:off x="2027" y="4392"/>
                        <a:ext cx="14" cy="22"/>
                      </a:xfrm>
                      <a:custGeom>
                        <a:avLst/>
                        <a:gdLst>
                          <a:gd name="T0" fmla="*/ 12 w 16"/>
                          <a:gd name="T1" fmla="*/ 0 h 22"/>
                          <a:gd name="T2" fmla="*/ 4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34" name="Freeform 2782"/>
                      <p:cNvSpPr>
                        <a:spLocks/>
                      </p:cNvSpPr>
                      <p:nvPr/>
                    </p:nvSpPr>
                    <p:spPr bwMode="auto">
                      <a:xfrm>
                        <a:off x="2016" y="4388"/>
                        <a:ext cx="15" cy="22"/>
                      </a:xfrm>
                      <a:custGeom>
                        <a:avLst/>
                        <a:gdLst>
                          <a:gd name="T0" fmla="*/ 14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grpSp>
                <p:grpSp>
                  <p:nvGrpSpPr>
                    <p:cNvPr id="88" name="Group 2783"/>
                    <p:cNvGrpSpPr>
                      <a:grpSpLocks/>
                    </p:cNvGrpSpPr>
                    <p:nvPr/>
                  </p:nvGrpSpPr>
                  <p:grpSpPr bwMode="auto">
                    <a:xfrm rot="72109" flipH="1">
                      <a:off x="3015" y="1619"/>
                      <a:ext cx="84" cy="38"/>
                      <a:chOff x="1949" y="4377"/>
                      <a:chExt cx="114" cy="48"/>
                    </a:xfrm>
                  </p:grpSpPr>
                  <p:grpSp>
                    <p:nvGrpSpPr>
                      <p:cNvPr id="89" name="Group 2784"/>
                      <p:cNvGrpSpPr>
                        <a:grpSpLocks/>
                      </p:cNvGrpSpPr>
                      <p:nvPr/>
                    </p:nvGrpSpPr>
                    <p:grpSpPr bwMode="auto">
                      <a:xfrm>
                        <a:off x="1949" y="4377"/>
                        <a:ext cx="69" cy="48"/>
                        <a:chOff x="1987" y="4387"/>
                        <a:chExt cx="75" cy="48"/>
                      </a:xfrm>
                    </p:grpSpPr>
                    <p:sp>
                      <p:nvSpPr>
                        <p:cNvPr id="425" name="Freeform 2785"/>
                        <p:cNvSpPr>
                          <a:spLocks/>
                        </p:cNvSpPr>
                        <p:nvPr/>
                      </p:nvSpPr>
                      <p:spPr bwMode="auto">
                        <a:xfrm>
                          <a:off x="1987" y="4387"/>
                          <a:ext cx="27" cy="48"/>
                        </a:xfrm>
                        <a:custGeom>
                          <a:avLst/>
                          <a:gdLst>
                            <a:gd name="T0" fmla="*/ 27 w 27"/>
                            <a:gd name="T1" fmla="*/ 0 h 48"/>
                            <a:gd name="T2" fmla="*/ 9 w 27"/>
                            <a:gd name="T3" fmla="*/ 15 h 48"/>
                            <a:gd name="T4" fmla="*/ 0 w 27"/>
                            <a:gd name="T5" fmla="*/ 48 h 48"/>
                            <a:gd name="T6" fmla="*/ 0 60000 65536"/>
                            <a:gd name="T7" fmla="*/ 0 60000 65536"/>
                            <a:gd name="T8" fmla="*/ 0 60000 65536"/>
                            <a:gd name="T9" fmla="*/ 0 w 27"/>
                            <a:gd name="T10" fmla="*/ 0 h 48"/>
                            <a:gd name="T11" fmla="*/ 27 w 27"/>
                            <a:gd name="T12" fmla="*/ 48 h 48"/>
                          </a:gdLst>
                          <a:ahLst/>
                          <a:cxnLst>
                            <a:cxn ang="T6">
                              <a:pos x="T0" y="T1"/>
                            </a:cxn>
                            <a:cxn ang="T7">
                              <a:pos x="T2" y="T3"/>
                            </a:cxn>
                            <a:cxn ang="T8">
                              <a:pos x="T4" y="T5"/>
                            </a:cxn>
                          </a:cxnLst>
                          <a:rect l="T9" t="T10" r="T11" b="T12"/>
                          <a:pathLst>
                            <a:path w="27" h="48">
                              <a:moveTo>
                                <a:pt x="27" y="0"/>
                              </a:moveTo>
                              <a:cubicBezTo>
                                <a:pt x="24" y="3"/>
                                <a:pt x="13" y="7"/>
                                <a:pt x="9" y="15"/>
                              </a:cubicBezTo>
                              <a:cubicBezTo>
                                <a:pt x="5" y="23"/>
                                <a:pt x="2" y="41"/>
                                <a:pt x="0" y="48"/>
                              </a:cubicBezTo>
                            </a:path>
                          </a:pathLst>
                        </a:custGeom>
                        <a:noFill/>
                        <a:ln w="3175" cmpd="sng">
                          <a:solidFill>
                            <a:srgbClr val="DDDDDD"/>
                          </a:solidFill>
                          <a:round/>
                          <a:headEnd/>
                          <a:tailEnd/>
                        </a:ln>
                      </p:spPr>
                      <p:txBody>
                        <a:bodyPr wrap="none" anchor="ctr"/>
                        <a:lstStyle/>
                        <a:p>
                          <a:endParaRPr lang="en-US"/>
                        </a:p>
                      </p:txBody>
                    </p:sp>
                    <p:sp>
                      <p:nvSpPr>
                        <p:cNvPr id="426" name="Freeform 2786"/>
                        <p:cNvSpPr>
                          <a:spLocks/>
                        </p:cNvSpPr>
                        <p:nvPr/>
                      </p:nvSpPr>
                      <p:spPr bwMode="auto">
                        <a:xfrm>
                          <a:off x="2046" y="4396"/>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27" name="Freeform 2787"/>
                        <p:cNvSpPr>
                          <a:spLocks/>
                        </p:cNvSpPr>
                        <p:nvPr/>
                      </p:nvSpPr>
                      <p:spPr bwMode="auto">
                        <a:xfrm>
                          <a:off x="2034" y="4394"/>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28" name="Freeform 2788"/>
                        <p:cNvSpPr>
                          <a:spLocks/>
                        </p:cNvSpPr>
                        <p:nvPr/>
                      </p:nvSpPr>
                      <p:spPr bwMode="auto">
                        <a:xfrm>
                          <a:off x="2022" y="4392"/>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29" name="Freeform 2789"/>
                        <p:cNvSpPr>
                          <a:spLocks/>
                        </p:cNvSpPr>
                        <p:nvPr/>
                      </p:nvSpPr>
                      <p:spPr bwMode="auto">
                        <a:xfrm>
                          <a:off x="2010" y="4388"/>
                          <a:ext cx="16" cy="22"/>
                        </a:xfrm>
                        <a:custGeom>
                          <a:avLst/>
                          <a:gdLst>
                            <a:gd name="T0" fmla="*/ 16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grpSp>
                  <p:sp>
                    <p:nvSpPr>
                      <p:cNvPr id="421" name="Freeform 2790"/>
                      <p:cNvSpPr>
                        <a:spLocks/>
                      </p:cNvSpPr>
                      <p:nvPr/>
                    </p:nvSpPr>
                    <p:spPr bwMode="auto">
                      <a:xfrm>
                        <a:off x="2049" y="4396"/>
                        <a:ext cx="14" cy="22"/>
                      </a:xfrm>
                      <a:custGeom>
                        <a:avLst/>
                        <a:gdLst>
                          <a:gd name="T0" fmla="*/ 12 w 16"/>
                          <a:gd name="T1" fmla="*/ 0 h 22"/>
                          <a:gd name="T2" fmla="*/ 4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22" name="Freeform 2791"/>
                      <p:cNvSpPr>
                        <a:spLocks/>
                      </p:cNvSpPr>
                      <p:nvPr/>
                    </p:nvSpPr>
                    <p:spPr bwMode="auto">
                      <a:xfrm>
                        <a:off x="2038" y="4394"/>
                        <a:ext cx="14" cy="22"/>
                      </a:xfrm>
                      <a:custGeom>
                        <a:avLst/>
                        <a:gdLst>
                          <a:gd name="T0" fmla="*/ 12 w 16"/>
                          <a:gd name="T1" fmla="*/ 0 h 22"/>
                          <a:gd name="T2" fmla="*/ 4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23" name="Freeform 2792"/>
                      <p:cNvSpPr>
                        <a:spLocks/>
                      </p:cNvSpPr>
                      <p:nvPr/>
                    </p:nvSpPr>
                    <p:spPr bwMode="auto">
                      <a:xfrm>
                        <a:off x="2027" y="4392"/>
                        <a:ext cx="14" cy="22"/>
                      </a:xfrm>
                      <a:custGeom>
                        <a:avLst/>
                        <a:gdLst>
                          <a:gd name="T0" fmla="*/ 12 w 16"/>
                          <a:gd name="T1" fmla="*/ 0 h 22"/>
                          <a:gd name="T2" fmla="*/ 4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sp>
                    <p:nvSpPr>
                      <p:cNvPr id="424" name="Freeform 2793"/>
                      <p:cNvSpPr>
                        <a:spLocks/>
                      </p:cNvSpPr>
                      <p:nvPr/>
                    </p:nvSpPr>
                    <p:spPr bwMode="auto">
                      <a:xfrm>
                        <a:off x="2016" y="4388"/>
                        <a:ext cx="15" cy="22"/>
                      </a:xfrm>
                      <a:custGeom>
                        <a:avLst/>
                        <a:gdLst>
                          <a:gd name="T0" fmla="*/ 14 w 16"/>
                          <a:gd name="T1" fmla="*/ 0 h 22"/>
                          <a:gd name="T2" fmla="*/ 6 w 16"/>
                          <a:gd name="T3" fmla="*/ 8 h 22"/>
                          <a:gd name="T4" fmla="*/ 0 w 16"/>
                          <a:gd name="T5" fmla="*/ 22 h 22"/>
                          <a:gd name="T6" fmla="*/ 0 60000 65536"/>
                          <a:gd name="T7" fmla="*/ 0 60000 65536"/>
                          <a:gd name="T8" fmla="*/ 0 60000 65536"/>
                          <a:gd name="T9" fmla="*/ 0 w 16"/>
                          <a:gd name="T10" fmla="*/ 0 h 22"/>
                          <a:gd name="T11" fmla="*/ 16 w 16"/>
                          <a:gd name="T12" fmla="*/ 22 h 22"/>
                        </a:gdLst>
                        <a:ahLst/>
                        <a:cxnLst>
                          <a:cxn ang="T6">
                            <a:pos x="T0" y="T1"/>
                          </a:cxn>
                          <a:cxn ang="T7">
                            <a:pos x="T2" y="T3"/>
                          </a:cxn>
                          <a:cxn ang="T8">
                            <a:pos x="T4" y="T5"/>
                          </a:cxn>
                        </a:cxnLst>
                        <a:rect l="T9" t="T10" r="T11" b="T12"/>
                        <a:pathLst>
                          <a:path w="16" h="22">
                            <a:moveTo>
                              <a:pt x="16" y="0"/>
                            </a:moveTo>
                            <a:cubicBezTo>
                              <a:pt x="12" y="2"/>
                              <a:pt x="9" y="4"/>
                              <a:pt x="6" y="8"/>
                            </a:cubicBezTo>
                            <a:cubicBezTo>
                              <a:pt x="3" y="12"/>
                              <a:pt x="1" y="20"/>
                              <a:pt x="0" y="22"/>
                            </a:cubicBezTo>
                          </a:path>
                        </a:pathLst>
                      </a:custGeom>
                      <a:noFill/>
                      <a:ln w="3175" cmpd="sng">
                        <a:solidFill>
                          <a:srgbClr val="DDDDDD"/>
                        </a:solidFill>
                        <a:round/>
                        <a:headEnd/>
                        <a:tailEnd/>
                      </a:ln>
                    </p:spPr>
                    <p:txBody>
                      <a:bodyPr wrap="none" anchor="ctr"/>
                      <a:lstStyle/>
                      <a:p>
                        <a:endParaRPr lang="en-US"/>
                      </a:p>
                    </p:txBody>
                  </p:sp>
                </p:grpSp>
              </p:grpSp>
              <p:sp>
                <p:nvSpPr>
                  <p:cNvPr id="409" name="AutoShape 2794"/>
                  <p:cNvSpPr>
                    <a:spLocks noChangeArrowheads="1"/>
                  </p:cNvSpPr>
                  <p:nvPr/>
                </p:nvSpPr>
                <p:spPr bwMode="auto">
                  <a:xfrm rot="-5219233">
                    <a:off x="2181" y="721"/>
                    <a:ext cx="60" cy="38"/>
                  </a:xfrm>
                  <a:prstGeom prst="can">
                    <a:avLst>
                      <a:gd name="adj" fmla="val 50000"/>
                    </a:avLst>
                  </a:prstGeom>
                  <a:solidFill>
                    <a:srgbClr val="000000"/>
                  </a:solidFill>
                  <a:ln w="9525">
                    <a:noFill/>
                    <a:round/>
                    <a:headEnd/>
                    <a:tailEnd/>
                  </a:ln>
                </p:spPr>
                <p:txBody>
                  <a:bodyPr wrap="none" anchor="ctr"/>
                  <a:lstStyle/>
                  <a:p>
                    <a:endParaRPr lang="fa-IR"/>
                  </a:p>
                </p:txBody>
              </p:sp>
              <p:sp>
                <p:nvSpPr>
                  <p:cNvPr id="410" name="Freeform 2795"/>
                  <p:cNvSpPr>
                    <a:spLocks/>
                  </p:cNvSpPr>
                  <p:nvPr/>
                </p:nvSpPr>
                <p:spPr bwMode="auto">
                  <a:xfrm>
                    <a:off x="2054" y="722"/>
                    <a:ext cx="146" cy="22"/>
                  </a:xfrm>
                  <a:custGeom>
                    <a:avLst/>
                    <a:gdLst>
                      <a:gd name="T0" fmla="*/ 0 w 146"/>
                      <a:gd name="T1" fmla="*/ 0 h 22"/>
                      <a:gd name="T2" fmla="*/ 146 w 146"/>
                      <a:gd name="T3" fmla="*/ 8 h 22"/>
                      <a:gd name="T4" fmla="*/ 144 w 146"/>
                      <a:gd name="T5" fmla="*/ 22 h 22"/>
                      <a:gd name="T6" fmla="*/ 2 w 146"/>
                      <a:gd name="T7" fmla="*/ 16 h 22"/>
                      <a:gd name="T8" fmla="*/ 0 w 146"/>
                      <a:gd name="T9" fmla="*/ 0 h 22"/>
                      <a:gd name="T10" fmla="*/ 0 60000 65536"/>
                      <a:gd name="T11" fmla="*/ 0 60000 65536"/>
                      <a:gd name="T12" fmla="*/ 0 60000 65536"/>
                      <a:gd name="T13" fmla="*/ 0 60000 65536"/>
                      <a:gd name="T14" fmla="*/ 0 60000 65536"/>
                      <a:gd name="T15" fmla="*/ 0 w 146"/>
                      <a:gd name="T16" fmla="*/ 0 h 22"/>
                      <a:gd name="T17" fmla="*/ 146 w 146"/>
                      <a:gd name="T18" fmla="*/ 22 h 22"/>
                    </a:gdLst>
                    <a:ahLst/>
                    <a:cxnLst>
                      <a:cxn ang="T10">
                        <a:pos x="T0" y="T1"/>
                      </a:cxn>
                      <a:cxn ang="T11">
                        <a:pos x="T2" y="T3"/>
                      </a:cxn>
                      <a:cxn ang="T12">
                        <a:pos x="T4" y="T5"/>
                      </a:cxn>
                      <a:cxn ang="T13">
                        <a:pos x="T6" y="T7"/>
                      </a:cxn>
                      <a:cxn ang="T14">
                        <a:pos x="T8" y="T9"/>
                      </a:cxn>
                    </a:cxnLst>
                    <a:rect l="T15" t="T16" r="T17" b="T18"/>
                    <a:pathLst>
                      <a:path w="146" h="22">
                        <a:moveTo>
                          <a:pt x="0" y="0"/>
                        </a:moveTo>
                        <a:lnTo>
                          <a:pt x="146" y="8"/>
                        </a:lnTo>
                        <a:lnTo>
                          <a:pt x="144" y="22"/>
                        </a:lnTo>
                        <a:lnTo>
                          <a:pt x="2" y="16"/>
                        </a:lnTo>
                        <a:lnTo>
                          <a:pt x="0" y="0"/>
                        </a:lnTo>
                        <a:close/>
                      </a:path>
                    </a:pathLst>
                  </a:custGeom>
                  <a:solidFill>
                    <a:srgbClr val="DDDDDD"/>
                  </a:solidFill>
                  <a:ln w="9525">
                    <a:noFill/>
                    <a:round/>
                    <a:headEnd/>
                    <a:tailEnd/>
                  </a:ln>
                </p:spPr>
                <p:txBody>
                  <a:bodyPr/>
                  <a:lstStyle/>
                  <a:p>
                    <a:endParaRPr lang="en-US"/>
                  </a:p>
                </p:txBody>
              </p:sp>
            </p:grpSp>
            <p:sp>
              <p:nvSpPr>
                <p:cNvPr id="341" name="Oval 2796"/>
                <p:cNvSpPr>
                  <a:spLocks noChangeArrowheads="1"/>
                </p:cNvSpPr>
                <p:nvPr/>
              </p:nvSpPr>
              <p:spPr bwMode="auto">
                <a:xfrm>
                  <a:off x="2109" y="1441"/>
                  <a:ext cx="55" cy="111"/>
                </a:xfrm>
                <a:prstGeom prst="ellipse">
                  <a:avLst/>
                </a:prstGeom>
                <a:solidFill>
                  <a:srgbClr val="4D4D4D"/>
                </a:solidFill>
                <a:ln w="9525">
                  <a:noFill/>
                  <a:round/>
                  <a:headEnd/>
                  <a:tailEnd/>
                </a:ln>
              </p:spPr>
              <p:txBody>
                <a:bodyPr wrap="none" anchor="ctr"/>
                <a:lstStyle/>
                <a:p>
                  <a:endParaRPr lang="fa-IR"/>
                </a:p>
              </p:txBody>
            </p:sp>
            <p:sp>
              <p:nvSpPr>
                <p:cNvPr id="342" name="Oval 2797"/>
                <p:cNvSpPr>
                  <a:spLocks noChangeArrowheads="1"/>
                </p:cNvSpPr>
                <p:nvPr/>
              </p:nvSpPr>
              <p:spPr bwMode="auto">
                <a:xfrm>
                  <a:off x="2104" y="1445"/>
                  <a:ext cx="49" cy="102"/>
                </a:xfrm>
                <a:prstGeom prst="ellipse">
                  <a:avLst/>
                </a:prstGeom>
                <a:solidFill>
                  <a:srgbClr val="000000"/>
                </a:solidFill>
                <a:ln w="9525">
                  <a:solidFill>
                    <a:srgbClr val="000000"/>
                  </a:solidFill>
                  <a:round/>
                  <a:headEnd/>
                  <a:tailEnd/>
                </a:ln>
              </p:spPr>
              <p:txBody>
                <a:bodyPr wrap="none" anchor="ctr"/>
                <a:lstStyle/>
                <a:p>
                  <a:endParaRPr lang="fa-IR"/>
                </a:p>
              </p:txBody>
            </p:sp>
            <p:grpSp>
              <p:nvGrpSpPr>
                <p:cNvPr id="116" name="Group 2798"/>
                <p:cNvGrpSpPr>
                  <a:grpSpLocks/>
                </p:cNvGrpSpPr>
                <p:nvPr/>
              </p:nvGrpSpPr>
              <p:grpSpPr bwMode="auto">
                <a:xfrm>
                  <a:off x="3101" y="2660"/>
                  <a:ext cx="81" cy="67"/>
                  <a:chOff x="2995" y="2517"/>
                  <a:chExt cx="75" cy="67"/>
                </a:xfrm>
              </p:grpSpPr>
              <p:sp>
                <p:nvSpPr>
                  <p:cNvPr id="402" name="Oval 2799"/>
                  <p:cNvSpPr>
                    <a:spLocks noChangeArrowheads="1"/>
                  </p:cNvSpPr>
                  <p:nvPr/>
                </p:nvSpPr>
                <p:spPr bwMode="auto">
                  <a:xfrm>
                    <a:off x="2996" y="2557"/>
                    <a:ext cx="73" cy="27"/>
                  </a:xfrm>
                  <a:prstGeom prst="ellipse">
                    <a:avLst/>
                  </a:prstGeom>
                  <a:gradFill rotWithShape="1">
                    <a:gsLst>
                      <a:gs pos="0">
                        <a:srgbClr val="000000"/>
                      </a:gs>
                      <a:gs pos="50000">
                        <a:srgbClr val="FFFFFF"/>
                      </a:gs>
                      <a:gs pos="100000">
                        <a:srgbClr val="000000"/>
                      </a:gs>
                    </a:gsLst>
                    <a:lin ang="0" scaled="1"/>
                  </a:gradFill>
                  <a:ln w="9525">
                    <a:noFill/>
                    <a:round/>
                    <a:headEnd/>
                    <a:tailEnd/>
                  </a:ln>
                </p:spPr>
                <p:txBody>
                  <a:bodyPr wrap="none" anchor="ctr"/>
                  <a:lstStyle/>
                  <a:p>
                    <a:endParaRPr lang="fa-IR"/>
                  </a:p>
                </p:txBody>
              </p:sp>
              <p:sp>
                <p:nvSpPr>
                  <p:cNvPr id="403" name="Freeform 2800"/>
                  <p:cNvSpPr>
                    <a:spLocks/>
                  </p:cNvSpPr>
                  <p:nvPr/>
                </p:nvSpPr>
                <p:spPr bwMode="auto">
                  <a:xfrm>
                    <a:off x="2996" y="2545"/>
                    <a:ext cx="74" cy="27"/>
                  </a:xfrm>
                  <a:custGeom>
                    <a:avLst/>
                    <a:gdLst>
                      <a:gd name="T0" fmla="*/ 0 w 110"/>
                      <a:gd name="T1" fmla="*/ 3 h 32"/>
                      <a:gd name="T2" fmla="*/ 1 w 110"/>
                      <a:gd name="T3" fmla="*/ 23 h 32"/>
                      <a:gd name="T4" fmla="*/ 50 w 110"/>
                      <a:gd name="T5" fmla="*/ 20 h 32"/>
                      <a:gd name="T6" fmla="*/ 49 w 110"/>
                      <a:gd name="T7" fmla="*/ 0 h 32"/>
                      <a:gd name="T8" fmla="*/ 0 w 110"/>
                      <a:gd name="T9" fmla="*/ 3 h 32"/>
                      <a:gd name="T10" fmla="*/ 0 60000 65536"/>
                      <a:gd name="T11" fmla="*/ 0 60000 65536"/>
                      <a:gd name="T12" fmla="*/ 0 60000 65536"/>
                      <a:gd name="T13" fmla="*/ 0 60000 65536"/>
                      <a:gd name="T14" fmla="*/ 0 60000 65536"/>
                      <a:gd name="T15" fmla="*/ 0 w 110"/>
                      <a:gd name="T16" fmla="*/ 0 h 32"/>
                      <a:gd name="T17" fmla="*/ 110 w 110"/>
                      <a:gd name="T18" fmla="*/ 32 h 32"/>
                    </a:gdLst>
                    <a:ahLst/>
                    <a:cxnLst>
                      <a:cxn ang="T10">
                        <a:pos x="T0" y="T1"/>
                      </a:cxn>
                      <a:cxn ang="T11">
                        <a:pos x="T2" y="T3"/>
                      </a:cxn>
                      <a:cxn ang="T12">
                        <a:pos x="T4" y="T5"/>
                      </a:cxn>
                      <a:cxn ang="T13">
                        <a:pos x="T6" y="T7"/>
                      </a:cxn>
                      <a:cxn ang="T14">
                        <a:pos x="T8" y="T9"/>
                      </a:cxn>
                    </a:cxnLst>
                    <a:rect l="T15" t="T16" r="T17" b="T18"/>
                    <a:pathLst>
                      <a:path w="110" h="32">
                        <a:moveTo>
                          <a:pt x="0" y="4"/>
                        </a:moveTo>
                        <a:lnTo>
                          <a:pt x="2" y="32"/>
                        </a:lnTo>
                        <a:lnTo>
                          <a:pt x="110" y="28"/>
                        </a:lnTo>
                        <a:lnTo>
                          <a:pt x="108" y="0"/>
                        </a:lnTo>
                        <a:lnTo>
                          <a:pt x="0" y="4"/>
                        </a:lnTo>
                        <a:close/>
                      </a:path>
                    </a:pathLst>
                  </a:custGeom>
                  <a:gradFill rotWithShape="1">
                    <a:gsLst>
                      <a:gs pos="0">
                        <a:srgbClr val="000000"/>
                      </a:gs>
                      <a:gs pos="50000">
                        <a:srgbClr val="FFFFFF"/>
                      </a:gs>
                      <a:gs pos="100000">
                        <a:srgbClr val="000000"/>
                      </a:gs>
                    </a:gsLst>
                    <a:lin ang="0" scaled="1"/>
                  </a:gradFill>
                  <a:ln w="9525">
                    <a:noFill/>
                    <a:round/>
                    <a:headEnd/>
                    <a:tailEnd/>
                  </a:ln>
                </p:spPr>
                <p:txBody>
                  <a:bodyPr/>
                  <a:lstStyle/>
                  <a:p>
                    <a:endParaRPr lang="en-US"/>
                  </a:p>
                </p:txBody>
              </p:sp>
              <p:sp>
                <p:nvSpPr>
                  <p:cNvPr id="404" name="Oval 2801"/>
                  <p:cNvSpPr>
                    <a:spLocks noChangeArrowheads="1"/>
                  </p:cNvSpPr>
                  <p:nvPr/>
                </p:nvSpPr>
                <p:spPr bwMode="auto">
                  <a:xfrm>
                    <a:off x="2995" y="2536"/>
                    <a:ext cx="73" cy="27"/>
                  </a:xfrm>
                  <a:prstGeom prst="ellipse">
                    <a:avLst/>
                  </a:prstGeom>
                  <a:solidFill>
                    <a:srgbClr val="FFFFFF"/>
                  </a:solidFill>
                  <a:ln w="9525">
                    <a:noFill/>
                    <a:round/>
                    <a:headEnd/>
                    <a:tailEnd/>
                  </a:ln>
                </p:spPr>
                <p:txBody>
                  <a:bodyPr wrap="none" anchor="ctr"/>
                  <a:lstStyle/>
                  <a:p>
                    <a:endParaRPr lang="fa-IR"/>
                  </a:p>
                </p:txBody>
              </p:sp>
              <p:sp>
                <p:nvSpPr>
                  <p:cNvPr id="405" name="Oval 2802"/>
                  <p:cNvSpPr>
                    <a:spLocks noChangeArrowheads="1"/>
                  </p:cNvSpPr>
                  <p:nvPr/>
                </p:nvSpPr>
                <p:spPr bwMode="auto">
                  <a:xfrm>
                    <a:off x="3019" y="2536"/>
                    <a:ext cx="32" cy="21"/>
                  </a:xfrm>
                  <a:prstGeom prst="ellipse">
                    <a:avLst/>
                  </a:prstGeom>
                  <a:gradFill rotWithShape="1">
                    <a:gsLst>
                      <a:gs pos="0">
                        <a:srgbClr val="000000"/>
                      </a:gs>
                      <a:gs pos="50000">
                        <a:srgbClr val="FFFFFF"/>
                      </a:gs>
                      <a:gs pos="100000">
                        <a:srgbClr val="000000"/>
                      </a:gs>
                    </a:gsLst>
                    <a:lin ang="0" scaled="1"/>
                  </a:gradFill>
                  <a:ln w="9525">
                    <a:noFill/>
                    <a:round/>
                    <a:headEnd/>
                    <a:tailEnd/>
                  </a:ln>
                </p:spPr>
                <p:txBody>
                  <a:bodyPr wrap="none" anchor="ctr"/>
                  <a:lstStyle/>
                  <a:p>
                    <a:endParaRPr lang="fa-IR"/>
                  </a:p>
                </p:txBody>
              </p:sp>
              <p:sp>
                <p:nvSpPr>
                  <p:cNvPr id="406" name="AutoShape 2803"/>
                  <p:cNvSpPr>
                    <a:spLocks noChangeArrowheads="1"/>
                  </p:cNvSpPr>
                  <p:nvPr/>
                </p:nvSpPr>
                <p:spPr bwMode="auto">
                  <a:xfrm>
                    <a:off x="3013" y="2517"/>
                    <a:ext cx="41" cy="38"/>
                  </a:xfrm>
                  <a:prstGeom prst="can">
                    <a:avLst>
                      <a:gd name="adj" fmla="val 25000"/>
                    </a:avLst>
                  </a:prstGeom>
                  <a:gradFill rotWithShape="1">
                    <a:gsLst>
                      <a:gs pos="0">
                        <a:srgbClr val="6D6D6D"/>
                      </a:gs>
                      <a:gs pos="100000">
                        <a:srgbClr val="000000"/>
                      </a:gs>
                    </a:gsLst>
                    <a:lin ang="0" scaled="1"/>
                  </a:gradFill>
                  <a:ln w="9525">
                    <a:noFill/>
                    <a:round/>
                    <a:headEnd/>
                    <a:tailEnd/>
                  </a:ln>
                </p:spPr>
                <p:txBody>
                  <a:bodyPr wrap="none" anchor="ctr"/>
                  <a:lstStyle/>
                  <a:p>
                    <a:endParaRPr lang="fa-IR"/>
                  </a:p>
                </p:txBody>
              </p:sp>
              <p:sp>
                <p:nvSpPr>
                  <p:cNvPr id="407" name="Freeform 2804"/>
                  <p:cNvSpPr>
                    <a:spLocks/>
                  </p:cNvSpPr>
                  <p:nvPr/>
                </p:nvSpPr>
                <p:spPr bwMode="auto">
                  <a:xfrm>
                    <a:off x="3022" y="2528"/>
                    <a:ext cx="1" cy="22"/>
                  </a:xfrm>
                  <a:custGeom>
                    <a:avLst/>
                    <a:gdLst>
                      <a:gd name="T0" fmla="*/ 0 w 1"/>
                      <a:gd name="T1" fmla="*/ 0 h 22"/>
                      <a:gd name="T2" fmla="*/ 0 w 1"/>
                      <a:gd name="T3" fmla="*/ 22 h 22"/>
                      <a:gd name="T4" fmla="*/ 0 60000 65536"/>
                      <a:gd name="T5" fmla="*/ 0 60000 65536"/>
                      <a:gd name="T6" fmla="*/ 0 w 1"/>
                      <a:gd name="T7" fmla="*/ 0 h 22"/>
                      <a:gd name="T8" fmla="*/ 1 w 1"/>
                      <a:gd name="T9" fmla="*/ 22 h 22"/>
                    </a:gdLst>
                    <a:ahLst/>
                    <a:cxnLst>
                      <a:cxn ang="T4">
                        <a:pos x="T0" y="T1"/>
                      </a:cxn>
                      <a:cxn ang="T5">
                        <a:pos x="T2" y="T3"/>
                      </a:cxn>
                    </a:cxnLst>
                    <a:rect l="T6" t="T7" r="T8" b="T9"/>
                    <a:pathLst>
                      <a:path w="1" h="22">
                        <a:moveTo>
                          <a:pt x="0" y="0"/>
                        </a:moveTo>
                        <a:lnTo>
                          <a:pt x="0" y="22"/>
                        </a:lnTo>
                      </a:path>
                    </a:pathLst>
                  </a:custGeom>
                  <a:noFill/>
                  <a:ln w="6350" cmpd="sng">
                    <a:solidFill>
                      <a:srgbClr val="FFFFFF"/>
                    </a:solidFill>
                    <a:round/>
                    <a:headEnd type="none" w="med" len="med"/>
                    <a:tailEnd type="none" w="med" len="med"/>
                  </a:ln>
                </p:spPr>
                <p:txBody>
                  <a:bodyPr/>
                  <a:lstStyle/>
                  <a:p>
                    <a:endParaRPr lang="en-US"/>
                  </a:p>
                </p:txBody>
              </p:sp>
            </p:grpSp>
            <p:sp>
              <p:nvSpPr>
                <p:cNvPr id="344" name="Freeform 2805"/>
                <p:cNvSpPr>
                  <a:spLocks/>
                </p:cNvSpPr>
                <p:nvPr/>
              </p:nvSpPr>
              <p:spPr bwMode="auto">
                <a:xfrm>
                  <a:off x="2807" y="2427"/>
                  <a:ext cx="336" cy="709"/>
                </a:xfrm>
                <a:custGeom>
                  <a:avLst/>
                  <a:gdLst>
                    <a:gd name="T0" fmla="*/ 11 w 310"/>
                    <a:gd name="T1" fmla="*/ 522 h 699"/>
                    <a:gd name="T2" fmla="*/ 42 w 310"/>
                    <a:gd name="T3" fmla="*/ 646 h 699"/>
                    <a:gd name="T4" fmla="*/ 263 w 310"/>
                    <a:gd name="T5" fmla="*/ 83 h 699"/>
                    <a:gd name="T6" fmla="*/ 348 w 310"/>
                    <a:gd name="T7" fmla="*/ 146 h 699"/>
                    <a:gd name="T8" fmla="*/ 360 w 310"/>
                    <a:gd name="T9" fmla="*/ 282 h 699"/>
                    <a:gd name="T10" fmla="*/ 0 60000 65536"/>
                    <a:gd name="T11" fmla="*/ 0 60000 65536"/>
                    <a:gd name="T12" fmla="*/ 0 60000 65536"/>
                    <a:gd name="T13" fmla="*/ 0 60000 65536"/>
                    <a:gd name="T14" fmla="*/ 0 60000 65536"/>
                    <a:gd name="T15" fmla="*/ 0 w 310"/>
                    <a:gd name="T16" fmla="*/ 0 h 699"/>
                    <a:gd name="T17" fmla="*/ 310 w 310"/>
                    <a:gd name="T18" fmla="*/ 699 h 699"/>
                  </a:gdLst>
                  <a:ahLst/>
                  <a:cxnLst>
                    <a:cxn ang="T10">
                      <a:pos x="T0" y="T1"/>
                    </a:cxn>
                    <a:cxn ang="T11">
                      <a:pos x="T2" y="T3"/>
                    </a:cxn>
                    <a:cxn ang="T12">
                      <a:pos x="T4" y="T5"/>
                    </a:cxn>
                    <a:cxn ang="T13">
                      <a:pos x="T6" y="T7"/>
                    </a:cxn>
                    <a:cxn ang="T14">
                      <a:pos x="T8" y="T9"/>
                    </a:cxn>
                  </a:cxnLst>
                  <a:rect l="T15" t="T16" r="T17" b="T18"/>
                  <a:pathLst>
                    <a:path w="310" h="699">
                      <a:moveTo>
                        <a:pt x="9" y="508"/>
                      </a:moveTo>
                      <a:cubicBezTo>
                        <a:pt x="4" y="603"/>
                        <a:pt x="0" y="699"/>
                        <a:pt x="36" y="628"/>
                      </a:cubicBezTo>
                      <a:cubicBezTo>
                        <a:pt x="72" y="557"/>
                        <a:pt x="181" y="162"/>
                        <a:pt x="224" y="81"/>
                      </a:cubicBezTo>
                      <a:cubicBezTo>
                        <a:pt x="267" y="0"/>
                        <a:pt x="282" y="110"/>
                        <a:pt x="296" y="142"/>
                      </a:cubicBezTo>
                      <a:cubicBezTo>
                        <a:pt x="310" y="174"/>
                        <a:pt x="304" y="247"/>
                        <a:pt x="306" y="274"/>
                      </a:cubicBezTo>
                    </a:path>
                  </a:pathLst>
                </a:custGeom>
                <a:noFill/>
                <a:ln w="12700" cmpd="sng">
                  <a:solidFill>
                    <a:srgbClr val="FF9900"/>
                  </a:solidFill>
                  <a:round/>
                  <a:headEnd/>
                  <a:tailEnd/>
                </a:ln>
              </p:spPr>
              <p:txBody>
                <a:bodyPr/>
                <a:lstStyle/>
                <a:p>
                  <a:endParaRPr lang="en-US"/>
                </a:p>
              </p:txBody>
            </p:sp>
            <p:sp>
              <p:nvSpPr>
                <p:cNvPr id="345" name="AutoShape 2806"/>
                <p:cNvSpPr>
                  <a:spLocks noChangeArrowheads="1"/>
                </p:cNvSpPr>
                <p:nvPr/>
              </p:nvSpPr>
              <p:spPr bwMode="auto">
                <a:xfrm rot="6024463">
                  <a:off x="3213" y="2916"/>
                  <a:ext cx="57" cy="61"/>
                </a:xfrm>
                <a:prstGeom prst="can">
                  <a:avLst>
                    <a:gd name="adj" fmla="val 53509"/>
                  </a:avLst>
                </a:prstGeom>
                <a:gradFill rotWithShape="1">
                  <a:gsLst>
                    <a:gs pos="0">
                      <a:srgbClr val="000000"/>
                    </a:gs>
                    <a:gs pos="50000">
                      <a:srgbClr val="868686"/>
                    </a:gs>
                    <a:gs pos="100000">
                      <a:srgbClr val="000000"/>
                    </a:gs>
                  </a:gsLst>
                  <a:lin ang="0" scaled="1"/>
                </a:gradFill>
                <a:ln w="9525">
                  <a:noFill/>
                  <a:round/>
                  <a:headEnd/>
                  <a:tailEnd/>
                </a:ln>
              </p:spPr>
              <p:txBody>
                <a:bodyPr wrap="none" anchor="ctr"/>
                <a:lstStyle/>
                <a:p>
                  <a:endParaRPr lang="fa-IR"/>
                </a:p>
              </p:txBody>
            </p:sp>
            <p:sp>
              <p:nvSpPr>
                <p:cNvPr id="346" name="Line 2807"/>
                <p:cNvSpPr>
                  <a:spLocks noChangeShapeType="1"/>
                </p:cNvSpPr>
                <p:nvPr/>
              </p:nvSpPr>
              <p:spPr bwMode="auto">
                <a:xfrm>
                  <a:off x="3213" y="2927"/>
                  <a:ext cx="22" cy="3"/>
                </a:xfrm>
                <a:prstGeom prst="line">
                  <a:avLst/>
                </a:prstGeom>
                <a:noFill/>
                <a:ln w="3175">
                  <a:solidFill>
                    <a:srgbClr val="FFFFFF"/>
                  </a:solidFill>
                  <a:round/>
                  <a:headEnd/>
                  <a:tailEnd/>
                </a:ln>
              </p:spPr>
              <p:txBody>
                <a:bodyPr/>
                <a:lstStyle/>
                <a:p>
                  <a:endParaRPr lang="en-US"/>
                </a:p>
              </p:txBody>
            </p:sp>
            <p:sp>
              <p:nvSpPr>
                <p:cNvPr id="347" name="AutoShape 2808"/>
                <p:cNvSpPr>
                  <a:spLocks noChangeArrowheads="1"/>
                </p:cNvSpPr>
                <p:nvPr/>
              </p:nvSpPr>
              <p:spPr bwMode="auto">
                <a:xfrm rot="1027686">
                  <a:off x="3294" y="2997"/>
                  <a:ext cx="105" cy="134"/>
                </a:xfrm>
                <a:prstGeom prst="can">
                  <a:avLst>
                    <a:gd name="adj" fmla="val 50811"/>
                  </a:avLst>
                </a:prstGeom>
                <a:gradFill rotWithShape="1">
                  <a:gsLst>
                    <a:gs pos="0">
                      <a:srgbClr val="000000"/>
                    </a:gs>
                    <a:gs pos="50000">
                      <a:srgbClr val="4D4D4D"/>
                    </a:gs>
                    <a:gs pos="100000">
                      <a:srgbClr val="000000"/>
                    </a:gs>
                  </a:gsLst>
                  <a:lin ang="0" scaled="1"/>
                </a:gradFill>
                <a:ln w="9525">
                  <a:noFill/>
                  <a:round/>
                  <a:headEnd/>
                  <a:tailEnd/>
                </a:ln>
              </p:spPr>
              <p:txBody>
                <a:bodyPr wrap="none" anchor="ctr"/>
                <a:lstStyle/>
                <a:p>
                  <a:endParaRPr lang="fa-IR"/>
                </a:p>
              </p:txBody>
            </p:sp>
            <p:sp>
              <p:nvSpPr>
                <p:cNvPr id="348" name="Line 2809"/>
                <p:cNvSpPr>
                  <a:spLocks noChangeShapeType="1"/>
                </p:cNvSpPr>
                <p:nvPr/>
              </p:nvSpPr>
              <p:spPr bwMode="auto">
                <a:xfrm flipH="1">
                  <a:off x="3328" y="3054"/>
                  <a:ext cx="24" cy="69"/>
                </a:xfrm>
                <a:prstGeom prst="line">
                  <a:avLst/>
                </a:prstGeom>
                <a:noFill/>
                <a:ln w="9525">
                  <a:solidFill>
                    <a:srgbClr val="B2B2B2"/>
                  </a:solidFill>
                  <a:round/>
                  <a:headEnd/>
                  <a:tailEnd/>
                </a:ln>
              </p:spPr>
              <p:txBody>
                <a:bodyPr/>
                <a:lstStyle/>
                <a:p>
                  <a:endParaRPr lang="en-US"/>
                </a:p>
              </p:txBody>
            </p:sp>
            <p:sp>
              <p:nvSpPr>
                <p:cNvPr id="349" name="AutoShape 2810"/>
                <p:cNvSpPr>
                  <a:spLocks noChangeArrowheads="1"/>
                </p:cNvSpPr>
                <p:nvPr/>
              </p:nvSpPr>
              <p:spPr bwMode="auto">
                <a:xfrm rot="1027686">
                  <a:off x="3309" y="2975"/>
                  <a:ext cx="104" cy="83"/>
                </a:xfrm>
                <a:prstGeom prst="can">
                  <a:avLst>
                    <a:gd name="adj" fmla="val 50000"/>
                  </a:avLst>
                </a:prstGeom>
                <a:solidFill>
                  <a:srgbClr val="000000"/>
                </a:solidFill>
                <a:ln w="9525">
                  <a:noFill/>
                  <a:round/>
                  <a:headEnd/>
                  <a:tailEnd/>
                </a:ln>
              </p:spPr>
              <p:txBody>
                <a:bodyPr wrap="none" anchor="ctr"/>
                <a:lstStyle/>
                <a:p>
                  <a:endParaRPr lang="fa-IR"/>
                </a:p>
              </p:txBody>
            </p:sp>
            <p:sp>
              <p:nvSpPr>
                <p:cNvPr id="350" name="AutoShape 2811"/>
                <p:cNvSpPr>
                  <a:spLocks noChangeArrowheads="1"/>
                </p:cNvSpPr>
                <p:nvPr/>
              </p:nvSpPr>
              <p:spPr bwMode="auto">
                <a:xfrm rot="-751463">
                  <a:off x="3317" y="2950"/>
                  <a:ext cx="50" cy="49"/>
                </a:xfrm>
                <a:prstGeom prst="can">
                  <a:avLst>
                    <a:gd name="adj" fmla="val 50000"/>
                  </a:avLst>
                </a:prstGeom>
                <a:gradFill rotWithShape="1">
                  <a:gsLst>
                    <a:gs pos="0">
                      <a:srgbClr val="000000"/>
                    </a:gs>
                    <a:gs pos="50000">
                      <a:srgbClr val="868686"/>
                    </a:gs>
                    <a:gs pos="100000">
                      <a:srgbClr val="000000"/>
                    </a:gs>
                  </a:gsLst>
                  <a:lin ang="0" scaled="1"/>
                </a:gradFill>
                <a:ln w="9525">
                  <a:noFill/>
                  <a:round/>
                  <a:headEnd/>
                  <a:tailEnd/>
                </a:ln>
              </p:spPr>
              <p:txBody>
                <a:bodyPr wrap="none" anchor="ctr"/>
                <a:lstStyle/>
                <a:p>
                  <a:endParaRPr lang="fa-IR"/>
                </a:p>
              </p:txBody>
            </p:sp>
            <p:sp>
              <p:nvSpPr>
                <p:cNvPr id="351" name="AutoShape 2812"/>
                <p:cNvSpPr>
                  <a:spLocks noChangeArrowheads="1"/>
                </p:cNvSpPr>
                <p:nvPr/>
              </p:nvSpPr>
              <p:spPr bwMode="auto">
                <a:xfrm rot="1502926" flipH="1">
                  <a:off x="3377" y="2977"/>
                  <a:ext cx="51" cy="49"/>
                </a:xfrm>
                <a:prstGeom prst="can">
                  <a:avLst>
                    <a:gd name="adj" fmla="val 50000"/>
                  </a:avLst>
                </a:prstGeom>
                <a:gradFill rotWithShape="1">
                  <a:gsLst>
                    <a:gs pos="0">
                      <a:srgbClr val="000000"/>
                    </a:gs>
                    <a:gs pos="50000">
                      <a:srgbClr val="868686"/>
                    </a:gs>
                    <a:gs pos="100000">
                      <a:srgbClr val="000000"/>
                    </a:gs>
                  </a:gsLst>
                  <a:lin ang="0" scaled="1"/>
                </a:gradFill>
                <a:ln w="9525">
                  <a:noFill/>
                  <a:round/>
                  <a:headEnd/>
                  <a:tailEnd/>
                </a:ln>
              </p:spPr>
              <p:txBody>
                <a:bodyPr wrap="none" anchor="ctr"/>
                <a:lstStyle/>
                <a:p>
                  <a:endParaRPr lang="fa-IR"/>
                </a:p>
              </p:txBody>
            </p:sp>
            <p:sp>
              <p:nvSpPr>
                <p:cNvPr id="352" name="Freeform 2813"/>
                <p:cNvSpPr>
                  <a:spLocks/>
                </p:cNvSpPr>
                <p:nvPr/>
              </p:nvSpPr>
              <p:spPr bwMode="auto">
                <a:xfrm>
                  <a:off x="3254" y="2931"/>
                  <a:ext cx="85" cy="32"/>
                </a:xfrm>
                <a:custGeom>
                  <a:avLst/>
                  <a:gdLst>
                    <a:gd name="T0" fmla="*/ 0 w 79"/>
                    <a:gd name="T1" fmla="*/ 15 h 31"/>
                    <a:gd name="T2" fmla="*/ 76 w 79"/>
                    <a:gd name="T3" fmla="*/ 3 h 31"/>
                    <a:gd name="T4" fmla="*/ 88 w 79"/>
                    <a:gd name="T5" fmla="*/ 33 h 31"/>
                    <a:gd name="T6" fmla="*/ 0 60000 65536"/>
                    <a:gd name="T7" fmla="*/ 0 60000 65536"/>
                    <a:gd name="T8" fmla="*/ 0 60000 65536"/>
                    <a:gd name="T9" fmla="*/ 0 w 79"/>
                    <a:gd name="T10" fmla="*/ 0 h 31"/>
                    <a:gd name="T11" fmla="*/ 79 w 79"/>
                    <a:gd name="T12" fmla="*/ 31 h 31"/>
                  </a:gdLst>
                  <a:ahLst/>
                  <a:cxnLst>
                    <a:cxn ang="T6">
                      <a:pos x="T0" y="T1"/>
                    </a:cxn>
                    <a:cxn ang="T7">
                      <a:pos x="T2" y="T3"/>
                    </a:cxn>
                    <a:cxn ang="T8">
                      <a:pos x="T4" y="T5"/>
                    </a:cxn>
                  </a:cxnLst>
                  <a:rect l="T9" t="T10" r="T11" b="T12"/>
                  <a:pathLst>
                    <a:path w="79" h="31">
                      <a:moveTo>
                        <a:pt x="0" y="15"/>
                      </a:moveTo>
                      <a:cubicBezTo>
                        <a:pt x="11" y="13"/>
                        <a:pt x="53" y="0"/>
                        <a:pt x="66" y="3"/>
                      </a:cubicBezTo>
                      <a:cubicBezTo>
                        <a:pt x="79" y="6"/>
                        <a:pt x="74" y="25"/>
                        <a:pt x="76" y="31"/>
                      </a:cubicBezTo>
                    </a:path>
                  </a:pathLst>
                </a:custGeom>
                <a:noFill/>
                <a:ln w="12700" cmpd="sng">
                  <a:solidFill>
                    <a:srgbClr val="FF9900"/>
                  </a:solidFill>
                  <a:round/>
                  <a:headEnd/>
                  <a:tailEnd/>
                </a:ln>
              </p:spPr>
              <p:txBody>
                <a:bodyPr/>
                <a:lstStyle/>
                <a:p>
                  <a:endParaRPr lang="en-US"/>
                </a:p>
              </p:txBody>
            </p:sp>
            <p:grpSp>
              <p:nvGrpSpPr>
                <p:cNvPr id="121" name="Group 2814"/>
                <p:cNvGrpSpPr>
                  <a:grpSpLocks/>
                </p:cNvGrpSpPr>
                <p:nvPr/>
              </p:nvGrpSpPr>
              <p:grpSpPr bwMode="auto">
                <a:xfrm>
                  <a:off x="3081" y="2895"/>
                  <a:ext cx="71" cy="94"/>
                  <a:chOff x="2937" y="2692"/>
                  <a:chExt cx="65" cy="92"/>
                </a:xfrm>
              </p:grpSpPr>
              <p:sp>
                <p:nvSpPr>
                  <p:cNvPr id="397" name="Freeform 2815"/>
                  <p:cNvSpPr>
                    <a:spLocks/>
                  </p:cNvSpPr>
                  <p:nvPr/>
                </p:nvSpPr>
                <p:spPr bwMode="auto">
                  <a:xfrm>
                    <a:off x="2937" y="2692"/>
                    <a:ext cx="23" cy="78"/>
                  </a:xfrm>
                  <a:custGeom>
                    <a:avLst/>
                    <a:gdLst>
                      <a:gd name="T0" fmla="*/ 5 w 23"/>
                      <a:gd name="T1" fmla="*/ 0 h 78"/>
                      <a:gd name="T2" fmla="*/ 1 w 23"/>
                      <a:gd name="T3" fmla="*/ 30 h 78"/>
                      <a:gd name="T4" fmla="*/ 9 w 23"/>
                      <a:gd name="T5" fmla="*/ 62 h 78"/>
                      <a:gd name="T6" fmla="*/ 23 w 23"/>
                      <a:gd name="T7" fmla="*/ 78 h 78"/>
                      <a:gd name="T8" fmla="*/ 0 60000 65536"/>
                      <a:gd name="T9" fmla="*/ 0 60000 65536"/>
                      <a:gd name="T10" fmla="*/ 0 60000 65536"/>
                      <a:gd name="T11" fmla="*/ 0 60000 65536"/>
                      <a:gd name="T12" fmla="*/ 0 w 23"/>
                      <a:gd name="T13" fmla="*/ 0 h 78"/>
                      <a:gd name="T14" fmla="*/ 23 w 23"/>
                      <a:gd name="T15" fmla="*/ 78 h 78"/>
                    </a:gdLst>
                    <a:ahLst/>
                    <a:cxnLst>
                      <a:cxn ang="T8">
                        <a:pos x="T0" y="T1"/>
                      </a:cxn>
                      <a:cxn ang="T9">
                        <a:pos x="T2" y="T3"/>
                      </a:cxn>
                      <a:cxn ang="T10">
                        <a:pos x="T4" y="T5"/>
                      </a:cxn>
                      <a:cxn ang="T11">
                        <a:pos x="T6" y="T7"/>
                      </a:cxn>
                    </a:cxnLst>
                    <a:rect l="T12" t="T13" r="T14" b="T15"/>
                    <a:pathLst>
                      <a:path w="23" h="78">
                        <a:moveTo>
                          <a:pt x="5" y="0"/>
                        </a:moveTo>
                        <a:cubicBezTo>
                          <a:pt x="2" y="10"/>
                          <a:pt x="0" y="20"/>
                          <a:pt x="1" y="30"/>
                        </a:cubicBezTo>
                        <a:cubicBezTo>
                          <a:pt x="2" y="40"/>
                          <a:pt x="5" y="54"/>
                          <a:pt x="9" y="62"/>
                        </a:cubicBezTo>
                        <a:cubicBezTo>
                          <a:pt x="13" y="70"/>
                          <a:pt x="18" y="74"/>
                          <a:pt x="23" y="78"/>
                        </a:cubicBezTo>
                      </a:path>
                    </a:pathLst>
                  </a:custGeom>
                  <a:noFill/>
                  <a:ln w="9525">
                    <a:solidFill>
                      <a:srgbClr val="969696"/>
                    </a:solidFill>
                    <a:round/>
                    <a:headEnd/>
                    <a:tailEnd/>
                  </a:ln>
                </p:spPr>
                <p:txBody>
                  <a:bodyPr/>
                  <a:lstStyle/>
                  <a:p>
                    <a:endParaRPr lang="en-US"/>
                  </a:p>
                </p:txBody>
              </p:sp>
              <p:sp>
                <p:nvSpPr>
                  <p:cNvPr id="398" name="Freeform 2816"/>
                  <p:cNvSpPr>
                    <a:spLocks/>
                  </p:cNvSpPr>
                  <p:nvPr/>
                </p:nvSpPr>
                <p:spPr bwMode="auto">
                  <a:xfrm>
                    <a:off x="2951" y="2694"/>
                    <a:ext cx="27" cy="84"/>
                  </a:xfrm>
                  <a:custGeom>
                    <a:avLst/>
                    <a:gdLst>
                      <a:gd name="T0" fmla="*/ 7 w 23"/>
                      <a:gd name="T1" fmla="*/ 0 h 78"/>
                      <a:gd name="T2" fmla="*/ 1 w 23"/>
                      <a:gd name="T3" fmla="*/ 34 h 78"/>
                      <a:gd name="T4" fmla="*/ 13 w 23"/>
                      <a:gd name="T5" fmla="*/ 72 h 78"/>
                      <a:gd name="T6" fmla="*/ 32 w 23"/>
                      <a:gd name="T7" fmla="*/ 90 h 78"/>
                      <a:gd name="T8" fmla="*/ 0 60000 65536"/>
                      <a:gd name="T9" fmla="*/ 0 60000 65536"/>
                      <a:gd name="T10" fmla="*/ 0 60000 65536"/>
                      <a:gd name="T11" fmla="*/ 0 60000 65536"/>
                      <a:gd name="T12" fmla="*/ 0 w 23"/>
                      <a:gd name="T13" fmla="*/ 0 h 78"/>
                      <a:gd name="T14" fmla="*/ 23 w 23"/>
                      <a:gd name="T15" fmla="*/ 78 h 78"/>
                    </a:gdLst>
                    <a:ahLst/>
                    <a:cxnLst>
                      <a:cxn ang="T8">
                        <a:pos x="T0" y="T1"/>
                      </a:cxn>
                      <a:cxn ang="T9">
                        <a:pos x="T2" y="T3"/>
                      </a:cxn>
                      <a:cxn ang="T10">
                        <a:pos x="T4" y="T5"/>
                      </a:cxn>
                      <a:cxn ang="T11">
                        <a:pos x="T6" y="T7"/>
                      </a:cxn>
                    </a:cxnLst>
                    <a:rect l="T12" t="T13" r="T14" b="T15"/>
                    <a:pathLst>
                      <a:path w="23" h="78">
                        <a:moveTo>
                          <a:pt x="5" y="0"/>
                        </a:moveTo>
                        <a:cubicBezTo>
                          <a:pt x="2" y="10"/>
                          <a:pt x="0" y="20"/>
                          <a:pt x="1" y="30"/>
                        </a:cubicBezTo>
                        <a:cubicBezTo>
                          <a:pt x="2" y="40"/>
                          <a:pt x="5" y="54"/>
                          <a:pt x="9" y="62"/>
                        </a:cubicBezTo>
                        <a:cubicBezTo>
                          <a:pt x="13" y="70"/>
                          <a:pt x="18" y="74"/>
                          <a:pt x="23" y="78"/>
                        </a:cubicBezTo>
                      </a:path>
                    </a:pathLst>
                  </a:custGeom>
                  <a:noFill/>
                  <a:ln w="6350" cmpd="sng">
                    <a:solidFill>
                      <a:srgbClr val="969696"/>
                    </a:solidFill>
                    <a:round/>
                    <a:headEnd/>
                    <a:tailEnd/>
                  </a:ln>
                </p:spPr>
                <p:txBody>
                  <a:bodyPr/>
                  <a:lstStyle/>
                  <a:p>
                    <a:endParaRPr lang="en-US"/>
                  </a:p>
                </p:txBody>
              </p:sp>
              <p:sp>
                <p:nvSpPr>
                  <p:cNvPr id="399" name="Freeform 2817"/>
                  <p:cNvSpPr>
                    <a:spLocks/>
                  </p:cNvSpPr>
                  <p:nvPr/>
                </p:nvSpPr>
                <p:spPr bwMode="auto">
                  <a:xfrm>
                    <a:off x="2963" y="2696"/>
                    <a:ext cx="27" cy="84"/>
                  </a:xfrm>
                  <a:custGeom>
                    <a:avLst/>
                    <a:gdLst>
                      <a:gd name="T0" fmla="*/ 7 w 23"/>
                      <a:gd name="T1" fmla="*/ 0 h 78"/>
                      <a:gd name="T2" fmla="*/ 1 w 23"/>
                      <a:gd name="T3" fmla="*/ 34 h 78"/>
                      <a:gd name="T4" fmla="*/ 13 w 23"/>
                      <a:gd name="T5" fmla="*/ 72 h 78"/>
                      <a:gd name="T6" fmla="*/ 32 w 23"/>
                      <a:gd name="T7" fmla="*/ 90 h 78"/>
                      <a:gd name="T8" fmla="*/ 0 60000 65536"/>
                      <a:gd name="T9" fmla="*/ 0 60000 65536"/>
                      <a:gd name="T10" fmla="*/ 0 60000 65536"/>
                      <a:gd name="T11" fmla="*/ 0 60000 65536"/>
                      <a:gd name="T12" fmla="*/ 0 w 23"/>
                      <a:gd name="T13" fmla="*/ 0 h 78"/>
                      <a:gd name="T14" fmla="*/ 23 w 23"/>
                      <a:gd name="T15" fmla="*/ 78 h 78"/>
                    </a:gdLst>
                    <a:ahLst/>
                    <a:cxnLst>
                      <a:cxn ang="T8">
                        <a:pos x="T0" y="T1"/>
                      </a:cxn>
                      <a:cxn ang="T9">
                        <a:pos x="T2" y="T3"/>
                      </a:cxn>
                      <a:cxn ang="T10">
                        <a:pos x="T4" y="T5"/>
                      </a:cxn>
                      <a:cxn ang="T11">
                        <a:pos x="T6" y="T7"/>
                      </a:cxn>
                    </a:cxnLst>
                    <a:rect l="T12" t="T13" r="T14" b="T15"/>
                    <a:pathLst>
                      <a:path w="23" h="78">
                        <a:moveTo>
                          <a:pt x="5" y="0"/>
                        </a:moveTo>
                        <a:cubicBezTo>
                          <a:pt x="2" y="10"/>
                          <a:pt x="0" y="20"/>
                          <a:pt x="1" y="30"/>
                        </a:cubicBezTo>
                        <a:cubicBezTo>
                          <a:pt x="2" y="40"/>
                          <a:pt x="5" y="54"/>
                          <a:pt x="9" y="62"/>
                        </a:cubicBezTo>
                        <a:cubicBezTo>
                          <a:pt x="13" y="70"/>
                          <a:pt x="18" y="74"/>
                          <a:pt x="23" y="78"/>
                        </a:cubicBezTo>
                      </a:path>
                    </a:pathLst>
                  </a:custGeom>
                  <a:noFill/>
                  <a:ln w="6350" cmpd="sng">
                    <a:solidFill>
                      <a:srgbClr val="969696"/>
                    </a:solidFill>
                    <a:round/>
                    <a:headEnd/>
                    <a:tailEnd/>
                  </a:ln>
                </p:spPr>
                <p:txBody>
                  <a:bodyPr/>
                  <a:lstStyle/>
                  <a:p>
                    <a:endParaRPr lang="en-US"/>
                  </a:p>
                </p:txBody>
              </p:sp>
              <p:sp>
                <p:nvSpPr>
                  <p:cNvPr id="400" name="Freeform 2818"/>
                  <p:cNvSpPr>
                    <a:spLocks/>
                  </p:cNvSpPr>
                  <p:nvPr/>
                </p:nvSpPr>
                <p:spPr bwMode="auto">
                  <a:xfrm>
                    <a:off x="2975" y="2698"/>
                    <a:ext cx="27" cy="86"/>
                  </a:xfrm>
                  <a:custGeom>
                    <a:avLst/>
                    <a:gdLst>
                      <a:gd name="T0" fmla="*/ 7 w 23"/>
                      <a:gd name="T1" fmla="*/ 0 h 78"/>
                      <a:gd name="T2" fmla="*/ 1 w 23"/>
                      <a:gd name="T3" fmla="*/ 36 h 78"/>
                      <a:gd name="T4" fmla="*/ 13 w 23"/>
                      <a:gd name="T5" fmla="*/ 75 h 78"/>
                      <a:gd name="T6" fmla="*/ 32 w 23"/>
                      <a:gd name="T7" fmla="*/ 95 h 78"/>
                      <a:gd name="T8" fmla="*/ 0 60000 65536"/>
                      <a:gd name="T9" fmla="*/ 0 60000 65536"/>
                      <a:gd name="T10" fmla="*/ 0 60000 65536"/>
                      <a:gd name="T11" fmla="*/ 0 60000 65536"/>
                      <a:gd name="T12" fmla="*/ 0 w 23"/>
                      <a:gd name="T13" fmla="*/ 0 h 78"/>
                      <a:gd name="T14" fmla="*/ 23 w 23"/>
                      <a:gd name="T15" fmla="*/ 78 h 78"/>
                    </a:gdLst>
                    <a:ahLst/>
                    <a:cxnLst>
                      <a:cxn ang="T8">
                        <a:pos x="T0" y="T1"/>
                      </a:cxn>
                      <a:cxn ang="T9">
                        <a:pos x="T2" y="T3"/>
                      </a:cxn>
                      <a:cxn ang="T10">
                        <a:pos x="T4" y="T5"/>
                      </a:cxn>
                      <a:cxn ang="T11">
                        <a:pos x="T6" y="T7"/>
                      </a:cxn>
                    </a:cxnLst>
                    <a:rect l="T12" t="T13" r="T14" b="T15"/>
                    <a:pathLst>
                      <a:path w="23" h="78">
                        <a:moveTo>
                          <a:pt x="5" y="0"/>
                        </a:moveTo>
                        <a:cubicBezTo>
                          <a:pt x="2" y="10"/>
                          <a:pt x="0" y="20"/>
                          <a:pt x="1" y="30"/>
                        </a:cubicBezTo>
                        <a:cubicBezTo>
                          <a:pt x="2" y="40"/>
                          <a:pt x="5" y="54"/>
                          <a:pt x="9" y="62"/>
                        </a:cubicBezTo>
                        <a:cubicBezTo>
                          <a:pt x="13" y="70"/>
                          <a:pt x="18" y="74"/>
                          <a:pt x="23" y="78"/>
                        </a:cubicBezTo>
                      </a:path>
                    </a:pathLst>
                  </a:custGeom>
                  <a:noFill/>
                  <a:ln w="6350" cmpd="sng">
                    <a:solidFill>
                      <a:srgbClr val="969696"/>
                    </a:solidFill>
                    <a:round/>
                    <a:headEnd/>
                    <a:tailEnd/>
                  </a:ln>
                </p:spPr>
                <p:txBody>
                  <a:bodyPr/>
                  <a:lstStyle/>
                  <a:p>
                    <a:endParaRPr lang="en-US"/>
                  </a:p>
                </p:txBody>
              </p:sp>
              <p:sp>
                <p:nvSpPr>
                  <p:cNvPr id="401" name="Freeform 2819"/>
                  <p:cNvSpPr>
                    <a:spLocks/>
                  </p:cNvSpPr>
                  <p:nvPr/>
                </p:nvSpPr>
                <p:spPr bwMode="auto">
                  <a:xfrm>
                    <a:off x="2963" y="2696"/>
                    <a:ext cx="23" cy="78"/>
                  </a:xfrm>
                  <a:custGeom>
                    <a:avLst/>
                    <a:gdLst>
                      <a:gd name="T0" fmla="*/ 5 w 23"/>
                      <a:gd name="T1" fmla="*/ 0 h 78"/>
                      <a:gd name="T2" fmla="*/ 1 w 23"/>
                      <a:gd name="T3" fmla="*/ 30 h 78"/>
                      <a:gd name="T4" fmla="*/ 9 w 23"/>
                      <a:gd name="T5" fmla="*/ 62 h 78"/>
                      <a:gd name="T6" fmla="*/ 23 w 23"/>
                      <a:gd name="T7" fmla="*/ 78 h 78"/>
                      <a:gd name="T8" fmla="*/ 0 60000 65536"/>
                      <a:gd name="T9" fmla="*/ 0 60000 65536"/>
                      <a:gd name="T10" fmla="*/ 0 60000 65536"/>
                      <a:gd name="T11" fmla="*/ 0 60000 65536"/>
                      <a:gd name="T12" fmla="*/ 0 w 23"/>
                      <a:gd name="T13" fmla="*/ 0 h 78"/>
                      <a:gd name="T14" fmla="*/ 23 w 23"/>
                      <a:gd name="T15" fmla="*/ 78 h 78"/>
                    </a:gdLst>
                    <a:ahLst/>
                    <a:cxnLst>
                      <a:cxn ang="T8">
                        <a:pos x="T0" y="T1"/>
                      </a:cxn>
                      <a:cxn ang="T9">
                        <a:pos x="T2" y="T3"/>
                      </a:cxn>
                      <a:cxn ang="T10">
                        <a:pos x="T4" y="T5"/>
                      </a:cxn>
                      <a:cxn ang="T11">
                        <a:pos x="T6" y="T7"/>
                      </a:cxn>
                    </a:cxnLst>
                    <a:rect l="T12" t="T13" r="T14" b="T15"/>
                    <a:pathLst>
                      <a:path w="23" h="78">
                        <a:moveTo>
                          <a:pt x="5" y="0"/>
                        </a:moveTo>
                        <a:cubicBezTo>
                          <a:pt x="2" y="10"/>
                          <a:pt x="0" y="20"/>
                          <a:pt x="1" y="30"/>
                        </a:cubicBezTo>
                        <a:cubicBezTo>
                          <a:pt x="2" y="40"/>
                          <a:pt x="5" y="54"/>
                          <a:pt x="9" y="62"/>
                        </a:cubicBezTo>
                        <a:cubicBezTo>
                          <a:pt x="13" y="70"/>
                          <a:pt x="18" y="74"/>
                          <a:pt x="23" y="78"/>
                        </a:cubicBezTo>
                      </a:path>
                    </a:pathLst>
                  </a:custGeom>
                  <a:noFill/>
                  <a:ln w="6350" cmpd="sng">
                    <a:solidFill>
                      <a:srgbClr val="969696"/>
                    </a:solidFill>
                    <a:round/>
                    <a:headEnd/>
                    <a:tailEnd/>
                  </a:ln>
                </p:spPr>
                <p:txBody>
                  <a:bodyPr/>
                  <a:lstStyle/>
                  <a:p>
                    <a:endParaRPr lang="en-US"/>
                  </a:p>
                </p:txBody>
              </p:sp>
            </p:grpSp>
            <p:grpSp>
              <p:nvGrpSpPr>
                <p:cNvPr id="165" name="Group 2820"/>
                <p:cNvGrpSpPr>
                  <a:grpSpLocks/>
                </p:cNvGrpSpPr>
                <p:nvPr/>
              </p:nvGrpSpPr>
              <p:grpSpPr bwMode="auto">
                <a:xfrm>
                  <a:off x="3105" y="2914"/>
                  <a:ext cx="71" cy="93"/>
                  <a:chOff x="2937" y="2692"/>
                  <a:chExt cx="65" cy="92"/>
                </a:xfrm>
              </p:grpSpPr>
              <p:sp>
                <p:nvSpPr>
                  <p:cNvPr id="392" name="Freeform 2821"/>
                  <p:cNvSpPr>
                    <a:spLocks/>
                  </p:cNvSpPr>
                  <p:nvPr/>
                </p:nvSpPr>
                <p:spPr bwMode="auto">
                  <a:xfrm>
                    <a:off x="2937" y="2692"/>
                    <a:ext cx="23" cy="78"/>
                  </a:xfrm>
                  <a:custGeom>
                    <a:avLst/>
                    <a:gdLst>
                      <a:gd name="T0" fmla="*/ 5 w 23"/>
                      <a:gd name="T1" fmla="*/ 0 h 78"/>
                      <a:gd name="T2" fmla="*/ 1 w 23"/>
                      <a:gd name="T3" fmla="*/ 30 h 78"/>
                      <a:gd name="T4" fmla="*/ 9 w 23"/>
                      <a:gd name="T5" fmla="*/ 62 h 78"/>
                      <a:gd name="T6" fmla="*/ 23 w 23"/>
                      <a:gd name="T7" fmla="*/ 78 h 78"/>
                      <a:gd name="T8" fmla="*/ 0 60000 65536"/>
                      <a:gd name="T9" fmla="*/ 0 60000 65536"/>
                      <a:gd name="T10" fmla="*/ 0 60000 65536"/>
                      <a:gd name="T11" fmla="*/ 0 60000 65536"/>
                      <a:gd name="T12" fmla="*/ 0 w 23"/>
                      <a:gd name="T13" fmla="*/ 0 h 78"/>
                      <a:gd name="T14" fmla="*/ 23 w 23"/>
                      <a:gd name="T15" fmla="*/ 78 h 78"/>
                    </a:gdLst>
                    <a:ahLst/>
                    <a:cxnLst>
                      <a:cxn ang="T8">
                        <a:pos x="T0" y="T1"/>
                      </a:cxn>
                      <a:cxn ang="T9">
                        <a:pos x="T2" y="T3"/>
                      </a:cxn>
                      <a:cxn ang="T10">
                        <a:pos x="T4" y="T5"/>
                      </a:cxn>
                      <a:cxn ang="T11">
                        <a:pos x="T6" y="T7"/>
                      </a:cxn>
                    </a:cxnLst>
                    <a:rect l="T12" t="T13" r="T14" b="T15"/>
                    <a:pathLst>
                      <a:path w="23" h="78">
                        <a:moveTo>
                          <a:pt x="5" y="0"/>
                        </a:moveTo>
                        <a:cubicBezTo>
                          <a:pt x="2" y="10"/>
                          <a:pt x="0" y="20"/>
                          <a:pt x="1" y="30"/>
                        </a:cubicBezTo>
                        <a:cubicBezTo>
                          <a:pt x="2" y="40"/>
                          <a:pt x="5" y="54"/>
                          <a:pt x="9" y="62"/>
                        </a:cubicBezTo>
                        <a:cubicBezTo>
                          <a:pt x="13" y="70"/>
                          <a:pt x="18" y="74"/>
                          <a:pt x="23" y="78"/>
                        </a:cubicBezTo>
                      </a:path>
                    </a:pathLst>
                  </a:custGeom>
                  <a:noFill/>
                  <a:ln w="9525">
                    <a:solidFill>
                      <a:srgbClr val="969696"/>
                    </a:solidFill>
                    <a:round/>
                    <a:headEnd/>
                    <a:tailEnd/>
                  </a:ln>
                </p:spPr>
                <p:txBody>
                  <a:bodyPr/>
                  <a:lstStyle/>
                  <a:p>
                    <a:endParaRPr lang="en-US"/>
                  </a:p>
                </p:txBody>
              </p:sp>
              <p:sp>
                <p:nvSpPr>
                  <p:cNvPr id="393" name="Freeform 2822"/>
                  <p:cNvSpPr>
                    <a:spLocks/>
                  </p:cNvSpPr>
                  <p:nvPr/>
                </p:nvSpPr>
                <p:spPr bwMode="auto">
                  <a:xfrm>
                    <a:off x="2951" y="2694"/>
                    <a:ext cx="27" cy="84"/>
                  </a:xfrm>
                  <a:custGeom>
                    <a:avLst/>
                    <a:gdLst>
                      <a:gd name="T0" fmla="*/ 7 w 23"/>
                      <a:gd name="T1" fmla="*/ 0 h 78"/>
                      <a:gd name="T2" fmla="*/ 1 w 23"/>
                      <a:gd name="T3" fmla="*/ 34 h 78"/>
                      <a:gd name="T4" fmla="*/ 13 w 23"/>
                      <a:gd name="T5" fmla="*/ 72 h 78"/>
                      <a:gd name="T6" fmla="*/ 32 w 23"/>
                      <a:gd name="T7" fmla="*/ 90 h 78"/>
                      <a:gd name="T8" fmla="*/ 0 60000 65536"/>
                      <a:gd name="T9" fmla="*/ 0 60000 65536"/>
                      <a:gd name="T10" fmla="*/ 0 60000 65536"/>
                      <a:gd name="T11" fmla="*/ 0 60000 65536"/>
                      <a:gd name="T12" fmla="*/ 0 w 23"/>
                      <a:gd name="T13" fmla="*/ 0 h 78"/>
                      <a:gd name="T14" fmla="*/ 23 w 23"/>
                      <a:gd name="T15" fmla="*/ 78 h 78"/>
                    </a:gdLst>
                    <a:ahLst/>
                    <a:cxnLst>
                      <a:cxn ang="T8">
                        <a:pos x="T0" y="T1"/>
                      </a:cxn>
                      <a:cxn ang="T9">
                        <a:pos x="T2" y="T3"/>
                      </a:cxn>
                      <a:cxn ang="T10">
                        <a:pos x="T4" y="T5"/>
                      </a:cxn>
                      <a:cxn ang="T11">
                        <a:pos x="T6" y="T7"/>
                      </a:cxn>
                    </a:cxnLst>
                    <a:rect l="T12" t="T13" r="T14" b="T15"/>
                    <a:pathLst>
                      <a:path w="23" h="78">
                        <a:moveTo>
                          <a:pt x="5" y="0"/>
                        </a:moveTo>
                        <a:cubicBezTo>
                          <a:pt x="2" y="10"/>
                          <a:pt x="0" y="20"/>
                          <a:pt x="1" y="30"/>
                        </a:cubicBezTo>
                        <a:cubicBezTo>
                          <a:pt x="2" y="40"/>
                          <a:pt x="5" y="54"/>
                          <a:pt x="9" y="62"/>
                        </a:cubicBezTo>
                        <a:cubicBezTo>
                          <a:pt x="13" y="70"/>
                          <a:pt x="18" y="74"/>
                          <a:pt x="23" y="78"/>
                        </a:cubicBezTo>
                      </a:path>
                    </a:pathLst>
                  </a:custGeom>
                  <a:noFill/>
                  <a:ln w="6350" cmpd="sng">
                    <a:solidFill>
                      <a:srgbClr val="969696"/>
                    </a:solidFill>
                    <a:round/>
                    <a:headEnd/>
                    <a:tailEnd/>
                  </a:ln>
                </p:spPr>
                <p:txBody>
                  <a:bodyPr/>
                  <a:lstStyle/>
                  <a:p>
                    <a:endParaRPr lang="en-US"/>
                  </a:p>
                </p:txBody>
              </p:sp>
              <p:sp>
                <p:nvSpPr>
                  <p:cNvPr id="394" name="Freeform 2823"/>
                  <p:cNvSpPr>
                    <a:spLocks/>
                  </p:cNvSpPr>
                  <p:nvPr/>
                </p:nvSpPr>
                <p:spPr bwMode="auto">
                  <a:xfrm>
                    <a:off x="2963" y="2696"/>
                    <a:ext cx="27" cy="84"/>
                  </a:xfrm>
                  <a:custGeom>
                    <a:avLst/>
                    <a:gdLst>
                      <a:gd name="T0" fmla="*/ 7 w 23"/>
                      <a:gd name="T1" fmla="*/ 0 h 78"/>
                      <a:gd name="T2" fmla="*/ 1 w 23"/>
                      <a:gd name="T3" fmla="*/ 34 h 78"/>
                      <a:gd name="T4" fmla="*/ 13 w 23"/>
                      <a:gd name="T5" fmla="*/ 72 h 78"/>
                      <a:gd name="T6" fmla="*/ 32 w 23"/>
                      <a:gd name="T7" fmla="*/ 90 h 78"/>
                      <a:gd name="T8" fmla="*/ 0 60000 65536"/>
                      <a:gd name="T9" fmla="*/ 0 60000 65536"/>
                      <a:gd name="T10" fmla="*/ 0 60000 65536"/>
                      <a:gd name="T11" fmla="*/ 0 60000 65536"/>
                      <a:gd name="T12" fmla="*/ 0 w 23"/>
                      <a:gd name="T13" fmla="*/ 0 h 78"/>
                      <a:gd name="T14" fmla="*/ 23 w 23"/>
                      <a:gd name="T15" fmla="*/ 78 h 78"/>
                    </a:gdLst>
                    <a:ahLst/>
                    <a:cxnLst>
                      <a:cxn ang="T8">
                        <a:pos x="T0" y="T1"/>
                      </a:cxn>
                      <a:cxn ang="T9">
                        <a:pos x="T2" y="T3"/>
                      </a:cxn>
                      <a:cxn ang="T10">
                        <a:pos x="T4" y="T5"/>
                      </a:cxn>
                      <a:cxn ang="T11">
                        <a:pos x="T6" y="T7"/>
                      </a:cxn>
                    </a:cxnLst>
                    <a:rect l="T12" t="T13" r="T14" b="T15"/>
                    <a:pathLst>
                      <a:path w="23" h="78">
                        <a:moveTo>
                          <a:pt x="5" y="0"/>
                        </a:moveTo>
                        <a:cubicBezTo>
                          <a:pt x="2" y="10"/>
                          <a:pt x="0" y="20"/>
                          <a:pt x="1" y="30"/>
                        </a:cubicBezTo>
                        <a:cubicBezTo>
                          <a:pt x="2" y="40"/>
                          <a:pt x="5" y="54"/>
                          <a:pt x="9" y="62"/>
                        </a:cubicBezTo>
                        <a:cubicBezTo>
                          <a:pt x="13" y="70"/>
                          <a:pt x="18" y="74"/>
                          <a:pt x="23" y="78"/>
                        </a:cubicBezTo>
                      </a:path>
                    </a:pathLst>
                  </a:custGeom>
                  <a:noFill/>
                  <a:ln w="6350" cmpd="sng">
                    <a:solidFill>
                      <a:srgbClr val="969696"/>
                    </a:solidFill>
                    <a:round/>
                    <a:headEnd/>
                    <a:tailEnd/>
                  </a:ln>
                </p:spPr>
                <p:txBody>
                  <a:bodyPr/>
                  <a:lstStyle/>
                  <a:p>
                    <a:endParaRPr lang="en-US"/>
                  </a:p>
                </p:txBody>
              </p:sp>
              <p:sp>
                <p:nvSpPr>
                  <p:cNvPr id="395" name="Freeform 2824"/>
                  <p:cNvSpPr>
                    <a:spLocks/>
                  </p:cNvSpPr>
                  <p:nvPr/>
                </p:nvSpPr>
                <p:spPr bwMode="auto">
                  <a:xfrm>
                    <a:off x="2975" y="2698"/>
                    <a:ext cx="27" cy="86"/>
                  </a:xfrm>
                  <a:custGeom>
                    <a:avLst/>
                    <a:gdLst>
                      <a:gd name="T0" fmla="*/ 7 w 23"/>
                      <a:gd name="T1" fmla="*/ 0 h 78"/>
                      <a:gd name="T2" fmla="*/ 1 w 23"/>
                      <a:gd name="T3" fmla="*/ 36 h 78"/>
                      <a:gd name="T4" fmla="*/ 13 w 23"/>
                      <a:gd name="T5" fmla="*/ 75 h 78"/>
                      <a:gd name="T6" fmla="*/ 32 w 23"/>
                      <a:gd name="T7" fmla="*/ 95 h 78"/>
                      <a:gd name="T8" fmla="*/ 0 60000 65536"/>
                      <a:gd name="T9" fmla="*/ 0 60000 65536"/>
                      <a:gd name="T10" fmla="*/ 0 60000 65536"/>
                      <a:gd name="T11" fmla="*/ 0 60000 65536"/>
                      <a:gd name="T12" fmla="*/ 0 w 23"/>
                      <a:gd name="T13" fmla="*/ 0 h 78"/>
                      <a:gd name="T14" fmla="*/ 23 w 23"/>
                      <a:gd name="T15" fmla="*/ 78 h 78"/>
                    </a:gdLst>
                    <a:ahLst/>
                    <a:cxnLst>
                      <a:cxn ang="T8">
                        <a:pos x="T0" y="T1"/>
                      </a:cxn>
                      <a:cxn ang="T9">
                        <a:pos x="T2" y="T3"/>
                      </a:cxn>
                      <a:cxn ang="T10">
                        <a:pos x="T4" y="T5"/>
                      </a:cxn>
                      <a:cxn ang="T11">
                        <a:pos x="T6" y="T7"/>
                      </a:cxn>
                    </a:cxnLst>
                    <a:rect l="T12" t="T13" r="T14" b="T15"/>
                    <a:pathLst>
                      <a:path w="23" h="78">
                        <a:moveTo>
                          <a:pt x="5" y="0"/>
                        </a:moveTo>
                        <a:cubicBezTo>
                          <a:pt x="2" y="10"/>
                          <a:pt x="0" y="20"/>
                          <a:pt x="1" y="30"/>
                        </a:cubicBezTo>
                        <a:cubicBezTo>
                          <a:pt x="2" y="40"/>
                          <a:pt x="5" y="54"/>
                          <a:pt x="9" y="62"/>
                        </a:cubicBezTo>
                        <a:cubicBezTo>
                          <a:pt x="13" y="70"/>
                          <a:pt x="18" y="74"/>
                          <a:pt x="23" y="78"/>
                        </a:cubicBezTo>
                      </a:path>
                    </a:pathLst>
                  </a:custGeom>
                  <a:noFill/>
                  <a:ln w="6350" cmpd="sng">
                    <a:solidFill>
                      <a:srgbClr val="969696"/>
                    </a:solidFill>
                    <a:round/>
                    <a:headEnd/>
                    <a:tailEnd/>
                  </a:ln>
                </p:spPr>
                <p:txBody>
                  <a:bodyPr/>
                  <a:lstStyle/>
                  <a:p>
                    <a:endParaRPr lang="en-US"/>
                  </a:p>
                </p:txBody>
              </p:sp>
              <p:sp>
                <p:nvSpPr>
                  <p:cNvPr id="396" name="Freeform 2825"/>
                  <p:cNvSpPr>
                    <a:spLocks/>
                  </p:cNvSpPr>
                  <p:nvPr/>
                </p:nvSpPr>
                <p:spPr bwMode="auto">
                  <a:xfrm>
                    <a:off x="2963" y="2696"/>
                    <a:ext cx="23" cy="78"/>
                  </a:xfrm>
                  <a:custGeom>
                    <a:avLst/>
                    <a:gdLst>
                      <a:gd name="T0" fmla="*/ 5 w 23"/>
                      <a:gd name="T1" fmla="*/ 0 h 78"/>
                      <a:gd name="T2" fmla="*/ 1 w 23"/>
                      <a:gd name="T3" fmla="*/ 30 h 78"/>
                      <a:gd name="T4" fmla="*/ 9 w 23"/>
                      <a:gd name="T5" fmla="*/ 62 h 78"/>
                      <a:gd name="T6" fmla="*/ 23 w 23"/>
                      <a:gd name="T7" fmla="*/ 78 h 78"/>
                      <a:gd name="T8" fmla="*/ 0 60000 65536"/>
                      <a:gd name="T9" fmla="*/ 0 60000 65536"/>
                      <a:gd name="T10" fmla="*/ 0 60000 65536"/>
                      <a:gd name="T11" fmla="*/ 0 60000 65536"/>
                      <a:gd name="T12" fmla="*/ 0 w 23"/>
                      <a:gd name="T13" fmla="*/ 0 h 78"/>
                      <a:gd name="T14" fmla="*/ 23 w 23"/>
                      <a:gd name="T15" fmla="*/ 78 h 78"/>
                    </a:gdLst>
                    <a:ahLst/>
                    <a:cxnLst>
                      <a:cxn ang="T8">
                        <a:pos x="T0" y="T1"/>
                      </a:cxn>
                      <a:cxn ang="T9">
                        <a:pos x="T2" y="T3"/>
                      </a:cxn>
                      <a:cxn ang="T10">
                        <a:pos x="T4" y="T5"/>
                      </a:cxn>
                      <a:cxn ang="T11">
                        <a:pos x="T6" y="T7"/>
                      </a:cxn>
                    </a:cxnLst>
                    <a:rect l="T12" t="T13" r="T14" b="T15"/>
                    <a:pathLst>
                      <a:path w="23" h="78">
                        <a:moveTo>
                          <a:pt x="5" y="0"/>
                        </a:moveTo>
                        <a:cubicBezTo>
                          <a:pt x="2" y="10"/>
                          <a:pt x="0" y="20"/>
                          <a:pt x="1" y="30"/>
                        </a:cubicBezTo>
                        <a:cubicBezTo>
                          <a:pt x="2" y="40"/>
                          <a:pt x="5" y="54"/>
                          <a:pt x="9" y="62"/>
                        </a:cubicBezTo>
                        <a:cubicBezTo>
                          <a:pt x="13" y="70"/>
                          <a:pt x="18" y="74"/>
                          <a:pt x="23" y="78"/>
                        </a:cubicBezTo>
                      </a:path>
                    </a:pathLst>
                  </a:custGeom>
                  <a:noFill/>
                  <a:ln w="6350" cmpd="sng">
                    <a:solidFill>
                      <a:srgbClr val="969696"/>
                    </a:solidFill>
                    <a:round/>
                    <a:headEnd/>
                    <a:tailEnd/>
                  </a:ln>
                </p:spPr>
                <p:txBody>
                  <a:bodyPr/>
                  <a:lstStyle/>
                  <a:p>
                    <a:endParaRPr lang="en-US"/>
                  </a:p>
                </p:txBody>
              </p:sp>
            </p:grpSp>
            <p:sp>
              <p:nvSpPr>
                <p:cNvPr id="355" name="Line 2826"/>
                <p:cNvSpPr>
                  <a:spLocks noChangeShapeType="1"/>
                </p:cNvSpPr>
                <p:nvPr/>
              </p:nvSpPr>
              <p:spPr bwMode="auto">
                <a:xfrm>
                  <a:off x="488" y="2753"/>
                  <a:ext cx="0" cy="110"/>
                </a:xfrm>
                <a:prstGeom prst="line">
                  <a:avLst/>
                </a:prstGeom>
                <a:noFill/>
                <a:ln w="3175">
                  <a:solidFill>
                    <a:srgbClr val="808080"/>
                  </a:solidFill>
                  <a:round/>
                  <a:headEnd/>
                  <a:tailEnd/>
                </a:ln>
              </p:spPr>
              <p:txBody>
                <a:bodyPr/>
                <a:lstStyle/>
                <a:p>
                  <a:endParaRPr lang="en-US"/>
                </a:p>
              </p:txBody>
            </p:sp>
            <p:sp>
              <p:nvSpPr>
                <p:cNvPr id="356" name="Line 2827"/>
                <p:cNvSpPr>
                  <a:spLocks noChangeShapeType="1"/>
                </p:cNvSpPr>
                <p:nvPr/>
              </p:nvSpPr>
              <p:spPr bwMode="auto">
                <a:xfrm>
                  <a:off x="418" y="2717"/>
                  <a:ext cx="0" cy="59"/>
                </a:xfrm>
                <a:prstGeom prst="line">
                  <a:avLst/>
                </a:prstGeom>
                <a:noFill/>
                <a:ln w="3175">
                  <a:solidFill>
                    <a:srgbClr val="B2B2B2"/>
                  </a:solidFill>
                  <a:round/>
                  <a:headEnd/>
                  <a:tailEnd/>
                </a:ln>
              </p:spPr>
              <p:txBody>
                <a:bodyPr/>
                <a:lstStyle/>
                <a:p>
                  <a:endParaRPr lang="en-US"/>
                </a:p>
              </p:txBody>
            </p:sp>
            <p:sp>
              <p:nvSpPr>
                <p:cNvPr id="357" name="Freeform 2828"/>
                <p:cNvSpPr>
                  <a:spLocks/>
                </p:cNvSpPr>
                <p:nvPr/>
              </p:nvSpPr>
              <p:spPr bwMode="auto">
                <a:xfrm>
                  <a:off x="2448" y="2035"/>
                  <a:ext cx="191" cy="164"/>
                </a:xfrm>
                <a:custGeom>
                  <a:avLst/>
                  <a:gdLst>
                    <a:gd name="T0" fmla="*/ 45 w 196"/>
                    <a:gd name="T1" fmla="*/ 0 h 228"/>
                    <a:gd name="T2" fmla="*/ 7 w 196"/>
                    <a:gd name="T3" fmla="*/ 25 h 228"/>
                    <a:gd name="T4" fmla="*/ 5 w 196"/>
                    <a:gd name="T5" fmla="*/ 64 h 228"/>
                    <a:gd name="T6" fmla="*/ 31 w 196"/>
                    <a:gd name="T7" fmla="*/ 101 h 228"/>
                    <a:gd name="T8" fmla="*/ 96 w 196"/>
                    <a:gd name="T9" fmla="*/ 117 h 228"/>
                    <a:gd name="T10" fmla="*/ 165 w 196"/>
                    <a:gd name="T11" fmla="*/ 94 h 228"/>
                    <a:gd name="T12" fmla="*/ 185 w 196"/>
                    <a:gd name="T13" fmla="*/ 56 h 228"/>
                    <a:gd name="T14" fmla="*/ 161 w 196"/>
                    <a:gd name="T15" fmla="*/ 22 h 228"/>
                    <a:gd name="T16" fmla="*/ 105 w 196"/>
                    <a:gd name="T17" fmla="*/ 3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228"/>
                    <a:gd name="T29" fmla="*/ 196 w 196"/>
                    <a:gd name="T30" fmla="*/ 228 h 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228">
                      <a:moveTo>
                        <a:pt x="47" y="0"/>
                      </a:moveTo>
                      <a:cubicBezTo>
                        <a:pt x="40" y="8"/>
                        <a:pt x="14" y="28"/>
                        <a:pt x="7" y="48"/>
                      </a:cubicBezTo>
                      <a:cubicBezTo>
                        <a:pt x="0" y="68"/>
                        <a:pt x="1" y="100"/>
                        <a:pt x="5" y="124"/>
                      </a:cubicBezTo>
                      <a:cubicBezTo>
                        <a:pt x="9" y="148"/>
                        <a:pt x="17" y="177"/>
                        <a:pt x="33" y="194"/>
                      </a:cubicBezTo>
                      <a:cubicBezTo>
                        <a:pt x="49" y="211"/>
                        <a:pt x="78" y="228"/>
                        <a:pt x="101" y="226"/>
                      </a:cubicBezTo>
                      <a:cubicBezTo>
                        <a:pt x="124" y="224"/>
                        <a:pt x="157" y="202"/>
                        <a:pt x="173" y="182"/>
                      </a:cubicBezTo>
                      <a:cubicBezTo>
                        <a:pt x="189" y="162"/>
                        <a:pt x="196" y="131"/>
                        <a:pt x="195" y="108"/>
                      </a:cubicBezTo>
                      <a:cubicBezTo>
                        <a:pt x="194" y="85"/>
                        <a:pt x="183" y="59"/>
                        <a:pt x="169" y="42"/>
                      </a:cubicBezTo>
                      <a:cubicBezTo>
                        <a:pt x="155" y="25"/>
                        <a:pt x="123" y="14"/>
                        <a:pt x="111" y="6"/>
                      </a:cubicBezTo>
                    </a:path>
                  </a:pathLst>
                </a:custGeom>
                <a:noFill/>
                <a:ln w="9525">
                  <a:solidFill>
                    <a:srgbClr val="000000">
                      <a:alpha val="7843"/>
                    </a:srgbClr>
                  </a:solidFill>
                  <a:round/>
                  <a:headEnd/>
                  <a:tailEnd/>
                </a:ln>
              </p:spPr>
              <p:txBody>
                <a:bodyPr/>
                <a:lstStyle/>
                <a:p>
                  <a:endParaRPr lang="en-US"/>
                </a:p>
              </p:txBody>
            </p:sp>
            <p:sp>
              <p:nvSpPr>
                <p:cNvPr id="358" name="Freeform 2829"/>
                <p:cNvSpPr>
                  <a:spLocks/>
                </p:cNvSpPr>
                <p:nvPr/>
              </p:nvSpPr>
              <p:spPr bwMode="auto">
                <a:xfrm>
                  <a:off x="2461" y="2035"/>
                  <a:ext cx="190" cy="164"/>
                </a:xfrm>
                <a:custGeom>
                  <a:avLst/>
                  <a:gdLst>
                    <a:gd name="T0" fmla="*/ 45 w 196"/>
                    <a:gd name="T1" fmla="*/ 0 h 228"/>
                    <a:gd name="T2" fmla="*/ 7 w 196"/>
                    <a:gd name="T3" fmla="*/ 25 h 228"/>
                    <a:gd name="T4" fmla="*/ 5 w 196"/>
                    <a:gd name="T5" fmla="*/ 64 h 228"/>
                    <a:gd name="T6" fmla="*/ 31 w 196"/>
                    <a:gd name="T7" fmla="*/ 101 h 228"/>
                    <a:gd name="T8" fmla="*/ 95 w 196"/>
                    <a:gd name="T9" fmla="*/ 117 h 228"/>
                    <a:gd name="T10" fmla="*/ 163 w 196"/>
                    <a:gd name="T11" fmla="*/ 94 h 228"/>
                    <a:gd name="T12" fmla="*/ 183 w 196"/>
                    <a:gd name="T13" fmla="*/ 56 h 228"/>
                    <a:gd name="T14" fmla="*/ 159 w 196"/>
                    <a:gd name="T15" fmla="*/ 22 h 228"/>
                    <a:gd name="T16" fmla="*/ 105 w 196"/>
                    <a:gd name="T17" fmla="*/ 3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228"/>
                    <a:gd name="T29" fmla="*/ 196 w 196"/>
                    <a:gd name="T30" fmla="*/ 228 h 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228">
                      <a:moveTo>
                        <a:pt x="47" y="0"/>
                      </a:moveTo>
                      <a:cubicBezTo>
                        <a:pt x="40" y="8"/>
                        <a:pt x="14" y="28"/>
                        <a:pt x="7" y="48"/>
                      </a:cubicBezTo>
                      <a:cubicBezTo>
                        <a:pt x="0" y="68"/>
                        <a:pt x="1" y="100"/>
                        <a:pt x="5" y="124"/>
                      </a:cubicBezTo>
                      <a:cubicBezTo>
                        <a:pt x="9" y="148"/>
                        <a:pt x="17" y="177"/>
                        <a:pt x="33" y="194"/>
                      </a:cubicBezTo>
                      <a:cubicBezTo>
                        <a:pt x="49" y="211"/>
                        <a:pt x="78" y="228"/>
                        <a:pt x="101" y="226"/>
                      </a:cubicBezTo>
                      <a:cubicBezTo>
                        <a:pt x="124" y="224"/>
                        <a:pt x="157" y="202"/>
                        <a:pt x="173" y="182"/>
                      </a:cubicBezTo>
                      <a:cubicBezTo>
                        <a:pt x="189" y="162"/>
                        <a:pt x="196" y="131"/>
                        <a:pt x="195" y="108"/>
                      </a:cubicBezTo>
                      <a:cubicBezTo>
                        <a:pt x="194" y="85"/>
                        <a:pt x="183" y="59"/>
                        <a:pt x="169" y="42"/>
                      </a:cubicBezTo>
                      <a:cubicBezTo>
                        <a:pt x="155" y="25"/>
                        <a:pt x="123" y="14"/>
                        <a:pt x="111" y="6"/>
                      </a:cubicBezTo>
                    </a:path>
                  </a:pathLst>
                </a:custGeom>
                <a:noFill/>
                <a:ln w="9525">
                  <a:solidFill>
                    <a:srgbClr val="000000">
                      <a:alpha val="7843"/>
                    </a:srgbClr>
                  </a:solidFill>
                  <a:round/>
                  <a:headEnd/>
                  <a:tailEnd/>
                </a:ln>
              </p:spPr>
              <p:txBody>
                <a:bodyPr/>
                <a:lstStyle/>
                <a:p>
                  <a:endParaRPr lang="en-US"/>
                </a:p>
              </p:txBody>
            </p:sp>
            <p:sp>
              <p:nvSpPr>
                <p:cNvPr id="359" name="Freeform 2830"/>
                <p:cNvSpPr>
                  <a:spLocks/>
                </p:cNvSpPr>
                <p:nvPr/>
              </p:nvSpPr>
              <p:spPr bwMode="auto">
                <a:xfrm>
                  <a:off x="2465" y="2036"/>
                  <a:ext cx="190" cy="165"/>
                </a:xfrm>
                <a:custGeom>
                  <a:avLst/>
                  <a:gdLst>
                    <a:gd name="T0" fmla="*/ 45 w 196"/>
                    <a:gd name="T1" fmla="*/ 0 h 228"/>
                    <a:gd name="T2" fmla="*/ 7 w 196"/>
                    <a:gd name="T3" fmla="*/ 25 h 228"/>
                    <a:gd name="T4" fmla="*/ 5 w 196"/>
                    <a:gd name="T5" fmla="*/ 65 h 228"/>
                    <a:gd name="T6" fmla="*/ 31 w 196"/>
                    <a:gd name="T7" fmla="*/ 101 h 228"/>
                    <a:gd name="T8" fmla="*/ 95 w 196"/>
                    <a:gd name="T9" fmla="*/ 119 h 228"/>
                    <a:gd name="T10" fmla="*/ 163 w 196"/>
                    <a:gd name="T11" fmla="*/ 96 h 228"/>
                    <a:gd name="T12" fmla="*/ 183 w 196"/>
                    <a:gd name="T13" fmla="*/ 56 h 228"/>
                    <a:gd name="T14" fmla="*/ 159 w 196"/>
                    <a:gd name="T15" fmla="*/ 22 h 228"/>
                    <a:gd name="T16" fmla="*/ 105 w 196"/>
                    <a:gd name="T17" fmla="*/ 3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228"/>
                    <a:gd name="T29" fmla="*/ 196 w 196"/>
                    <a:gd name="T30" fmla="*/ 228 h 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228">
                      <a:moveTo>
                        <a:pt x="47" y="0"/>
                      </a:moveTo>
                      <a:cubicBezTo>
                        <a:pt x="40" y="8"/>
                        <a:pt x="14" y="28"/>
                        <a:pt x="7" y="48"/>
                      </a:cubicBezTo>
                      <a:cubicBezTo>
                        <a:pt x="0" y="68"/>
                        <a:pt x="1" y="100"/>
                        <a:pt x="5" y="124"/>
                      </a:cubicBezTo>
                      <a:cubicBezTo>
                        <a:pt x="9" y="148"/>
                        <a:pt x="17" y="177"/>
                        <a:pt x="33" y="194"/>
                      </a:cubicBezTo>
                      <a:cubicBezTo>
                        <a:pt x="49" y="211"/>
                        <a:pt x="78" y="228"/>
                        <a:pt x="101" y="226"/>
                      </a:cubicBezTo>
                      <a:cubicBezTo>
                        <a:pt x="124" y="224"/>
                        <a:pt x="157" y="202"/>
                        <a:pt x="173" y="182"/>
                      </a:cubicBezTo>
                      <a:cubicBezTo>
                        <a:pt x="189" y="162"/>
                        <a:pt x="196" y="131"/>
                        <a:pt x="195" y="108"/>
                      </a:cubicBezTo>
                      <a:cubicBezTo>
                        <a:pt x="194" y="85"/>
                        <a:pt x="183" y="59"/>
                        <a:pt x="169" y="42"/>
                      </a:cubicBezTo>
                      <a:cubicBezTo>
                        <a:pt x="155" y="25"/>
                        <a:pt x="123" y="14"/>
                        <a:pt x="111" y="6"/>
                      </a:cubicBezTo>
                    </a:path>
                  </a:pathLst>
                </a:custGeom>
                <a:noFill/>
                <a:ln w="9525">
                  <a:solidFill>
                    <a:srgbClr val="000000">
                      <a:alpha val="7843"/>
                    </a:srgbClr>
                  </a:solidFill>
                  <a:round/>
                  <a:headEnd/>
                  <a:tailEnd/>
                </a:ln>
              </p:spPr>
              <p:txBody>
                <a:bodyPr/>
                <a:lstStyle/>
                <a:p>
                  <a:endParaRPr lang="en-US"/>
                </a:p>
              </p:txBody>
            </p:sp>
            <p:sp>
              <p:nvSpPr>
                <p:cNvPr id="360" name="Freeform 2831"/>
                <p:cNvSpPr>
                  <a:spLocks/>
                </p:cNvSpPr>
                <p:nvPr/>
              </p:nvSpPr>
              <p:spPr bwMode="auto">
                <a:xfrm>
                  <a:off x="2493" y="2040"/>
                  <a:ext cx="191" cy="166"/>
                </a:xfrm>
                <a:custGeom>
                  <a:avLst/>
                  <a:gdLst>
                    <a:gd name="T0" fmla="*/ 45 w 196"/>
                    <a:gd name="T1" fmla="*/ 0 h 228"/>
                    <a:gd name="T2" fmla="*/ 7 w 196"/>
                    <a:gd name="T3" fmla="*/ 25 h 228"/>
                    <a:gd name="T4" fmla="*/ 5 w 196"/>
                    <a:gd name="T5" fmla="*/ 66 h 228"/>
                    <a:gd name="T6" fmla="*/ 31 w 196"/>
                    <a:gd name="T7" fmla="*/ 103 h 228"/>
                    <a:gd name="T8" fmla="*/ 96 w 196"/>
                    <a:gd name="T9" fmla="*/ 120 h 228"/>
                    <a:gd name="T10" fmla="*/ 165 w 196"/>
                    <a:gd name="T11" fmla="*/ 97 h 228"/>
                    <a:gd name="T12" fmla="*/ 185 w 196"/>
                    <a:gd name="T13" fmla="*/ 58 h 228"/>
                    <a:gd name="T14" fmla="*/ 161 w 196"/>
                    <a:gd name="T15" fmla="*/ 23 h 228"/>
                    <a:gd name="T16" fmla="*/ 105 w 196"/>
                    <a:gd name="T17" fmla="*/ 3 h 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228"/>
                    <a:gd name="T29" fmla="*/ 196 w 196"/>
                    <a:gd name="T30" fmla="*/ 228 h 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228">
                      <a:moveTo>
                        <a:pt x="47" y="0"/>
                      </a:moveTo>
                      <a:cubicBezTo>
                        <a:pt x="40" y="8"/>
                        <a:pt x="14" y="28"/>
                        <a:pt x="7" y="48"/>
                      </a:cubicBezTo>
                      <a:cubicBezTo>
                        <a:pt x="0" y="68"/>
                        <a:pt x="1" y="100"/>
                        <a:pt x="5" y="124"/>
                      </a:cubicBezTo>
                      <a:cubicBezTo>
                        <a:pt x="9" y="148"/>
                        <a:pt x="17" y="177"/>
                        <a:pt x="33" y="194"/>
                      </a:cubicBezTo>
                      <a:cubicBezTo>
                        <a:pt x="49" y="211"/>
                        <a:pt x="78" y="228"/>
                        <a:pt x="101" y="226"/>
                      </a:cubicBezTo>
                      <a:cubicBezTo>
                        <a:pt x="124" y="224"/>
                        <a:pt x="157" y="202"/>
                        <a:pt x="173" y="182"/>
                      </a:cubicBezTo>
                      <a:cubicBezTo>
                        <a:pt x="189" y="162"/>
                        <a:pt x="196" y="131"/>
                        <a:pt x="195" y="108"/>
                      </a:cubicBezTo>
                      <a:cubicBezTo>
                        <a:pt x="194" y="85"/>
                        <a:pt x="183" y="59"/>
                        <a:pt x="169" y="42"/>
                      </a:cubicBezTo>
                      <a:cubicBezTo>
                        <a:pt x="155" y="25"/>
                        <a:pt x="123" y="14"/>
                        <a:pt x="111" y="6"/>
                      </a:cubicBezTo>
                    </a:path>
                  </a:pathLst>
                </a:custGeom>
                <a:noFill/>
                <a:ln w="9525">
                  <a:solidFill>
                    <a:srgbClr val="000000">
                      <a:alpha val="7843"/>
                    </a:srgbClr>
                  </a:solidFill>
                  <a:round/>
                  <a:headEnd/>
                  <a:tailEnd/>
                </a:ln>
              </p:spPr>
              <p:txBody>
                <a:bodyPr/>
                <a:lstStyle/>
                <a:p>
                  <a:endParaRPr lang="en-US"/>
                </a:p>
              </p:txBody>
            </p:sp>
            <p:sp>
              <p:nvSpPr>
                <p:cNvPr id="361" name="Freeform 2832"/>
                <p:cNvSpPr>
                  <a:spLocks/>
                </p:cNvSpPr>
                <p:nvPr/>
              </p:nvSpPr>
              <p:spPr bwMode="auto">
                <a:xfrm>
                  <a:off x="920" y="1269"/>
                  <a:ext cx="65" cy="8"/>
                </a:xfrm>
                <a:custGeom>
                  <a:avLst/>
                  <a:gdLst>
                    <a:gd name="T0" fmla="*/ 0 w 60"/>
                    <a:gd name="T1" fmla="*/ 0 h 8"/>
                    <a:gd name="T2" fmla="*/ 70 w 60"/>
                    <a:gd name="T3" fmla="*/ 8 h 8"/>
                    <a:gd name="T4" fmla="*/ 0 60000 65536"/>
                    <a:gd name="T5" fmla="*/ 0 60000 65536"/>
                    <a:gd name="T6" fmla="*/ 0 w 60"/>
                    <a:gd name="T7" fmla="*/ 0 h 8"/>
                    <a:gd name="T8" fmla="*/ 60 w 60"/>
                    <a:gd name="T9" fmla="*/ 8 h 8"/>
                  </a:gdLst>
                  <a:ahLst/>
                  <a:cxnLst>
                    <a:cxn ang="T4">
                      <a:pos x="T0" y="T1"/>
                    </a:cxn>
                    <a:cxn ang="T5">
                      <a:pos x="T2" y="T3"/>
                    </a:cxn>
                  </a:cxnLst>
                  <a:rect l="T6" t="T7" r="T8" b="T9"/>
                  <a:pathLst>
                    <a:path w="60" h="8">
                      <a:moveTo>
                        <a:pt x="0" y="0"/>
                      </a:moveTo>
                      <a:lnTo>
                        <a:pt x="60" y="8"/>
                      </a:lnTo>
                    </a:path>
                  </a:pathLst>
                </a:custGeom>
                <a:noFill/>
                <a:ln w="9525">
                  <a:solidFill>
                    <a:srgbClr val="C0C0C0"/>
                  </a:solidFill>
                  <a:round/>
                  <a:headEnd type="none" w="med" len="med"/>
                  <a:tailEnd type="none" w="med" len="med"/>
                </a:ln>
              </p:spPr>
              <p:txBody>
                <a:bodyPr/>
                <a:lstStyle/>
                <a:p>
                  <a:endParaRPr lang="en-US"/>
                </a:p>
              </p:txBody>
            </p:sp>
            <p:sp>
              <p:nvSpPr>
                <p:cNvPr id="362" name="Freeform 2833"/>
                <p:cNvSpPr>
                  <a:spLocks/>
                </p:cNvSpPr>
                <p:nvPr/>
              </p:nvSpPr>
              <p:spPr bwMode="auto">
                <a:xfrm>
                  <a:off x="1518" y="3396"/>
                  <a:ext cx="1" cy="74"/>
                </a:xfrm>
                <a:custGeom>
                  <a:avLst/>
                  <a:gdLst>
                    <a:gd name="T0" fmla="*/ 0 w 1"/>
                    <a:gd name="T1" fmla="*/ 0 h 74"/>
                    <a:gd name="T2" fmla="*/ 0 w 1"/>
                    <a:gd name="T3" fmla="*/ 74 h 74"/>
                    <a:gd name="T4" fmla="*/ 0 60000 65536"/>
                    <a:gd name="T5" fmla="*/ 0 60000 65536"/>
                    <a:gd name="T6" fmla="*/ 0 w 1"/>
                    <a:gd name="T7" fmla="*/ 0 h 74"/>
                    <a:gd name="T8" fmla="*/ 1 w 1"/>
                    <a:gd name="T9" fmla="*/ 74 h 74"/>
                  </a:gdLst>
                  <a:ahLst/>
                  <a:cxnLst>
                    <a:cxn ang="T4">
                      <a:pos x="T0" y="T1"/>
                    </a:cxn>
                    <a:cxn ang="T5">
                      <a:pos x="T2" y="T3"/>
                    </a:cxn>
                  </a:cxnLst>
                  <a:rect l="T6" t="T7" r="T8" b="T9"/>
                  <a:pathLst>
                    <a:path w="1" h="74">
                      <a:moveTo>
                        <a:pt x="0" y="0"/>
                      </a:moveTo>
                      <a:lnTo>
                        <a:pt x="0" y="74"/>
                      </a:lnTo>
                    </a:path>
                  </a:pathLst>
                </a:custGeom>
                <a:noFill/>
                <a:ln w="9525">
                  <a:solidFill>
                    <a:srgbClr val="777777"/>
                  </a:solidFill>
                  <a:round/>
                  <a:headEnd/>
                  <a:tailEnd/>
                </a:ln>
              </p:spPr>
              <p:txBody>
                <a:bodyPr/>
                <a:lstStyle/>
                <a:p>
                  <a:endParaRPr lang="en-US"/>
                </a:p>
              </p:txBody>
            </p:sp>
            <p:grpSp>
              <p:nvGrpSpPr>
                <p:cNvPr id="207" name="Group 2834"/>
                <p:cNvGrpSpPr>
                  <a:grpSpLocks/>
                </p:cNvGrpSpPr>
                <p:nvPr/>
              </p:nvGrpSpPr>
              <p:grpSpPr bwMode="auto">
                <a:xfrm>
                  <a:off x="355" y="1997"/>
                  <a:ext cx="244" cy="164"/>
                  <a:chOff x="468" y="1810"/>
                  <a:chExt cx="224" cy="160"/>
                </a:xfrm>
              </p:grpSpPr>
              <p:sp>
                <p:nvSpPr>
                  <p:cNvPr id="389" name="Freeform 2835"/>
                  <p:cNvSpPr>
                    <a:spLocks/>
                  </p:cNvSpPr>
                  <p:nvPr/>
                </p:nvSpPr>
                <p:spPr bwMode="auto">
                  <a:xfrm>
                    <a:off x="472" y="1812"/>
                    <a:ext cx="220" cy="158"/>
                  </a:xfrm>
                  <a:custGeom>
                    <a:avLst/>
                    <a:gdLst>
                      <a:gd name="T0" fmla="*/ 0 w 220"/>
                      <a:gd name="T1" fmla="*/ 0 h 158"/>
                      <a:gd name="T2" fmla="*/ 0 w 220"/>
                      <a:gd name="T3" fmla="*/ 91 h 158"/>
                      <a:gd name="T4" fmla="*/ 220 w 220"/>
                      <a:gd name="T5" fmla="*/ 158 h 158"/>
                      <a:gd name="T6" fmla="*/ 220 w 220"/>
                      <a:gd name="T7" fmla="*/ 50 h 158"/>
                      <a:gd name="T8" fmla="*/ 0 w 220"/>
                      <a:gd name="T9" fmla="*/ 0 h 158"/>
                      <a:gd name="T10" fmla="*/ 0 60000 65536"/>
                      <a:gd name="T11" fmla="*/ 0 60000 65536"/>
                      <a:gd name="T12" fmla="*/ 0 60000 65536"/>
                      <a:gd name="T13" fmla="*/ 0 60000 65536"/>
                      <a:gd name="T14" fmla="*/ 0 60000 65536"/>
                      <a:gd name="T15" fmla="*/ 0 w 220"/>
                      <a:gd name="T16" fmla="*/ 0 h 158"/>
                      <a:gd name="T17" fmla="*/ 220 w 220"/>
                      <a:gd name="T18" fmla="*/ 158 h 158"/>
                    </a:gdLst>
                    <a:ahLst/>
                    <a:cxnLst>
                      <a:cxn ang="T10">
                        <a:pos x="T0" y="T1"/>
                      </a:cxn>
                      <a:cxn ang="T11">
                        <a:pos x="T2" y="T3"/>
                      </a:cxn>
                      <a:cxn ang="T12">
                        <a:pos x="T4" y="T5"/>
                      </a:cxn>
                      <a:cxn ang="T13">
                        <a:pos x="T6" y="T7"/>
                      </a:cxn>
                      <a:cxn ang="T14">
                        <a:pos x="T8" y="T9"/>
                      </a:cxn>
                    </a:cxnLst>
                    <a:rect l="T15" t="T16" r="T17" b="T18"/>
                    <a:pathLst>
                      <a:path w="220" h="158">
                        <a:moveTo>
                          <a:pt x="0" y="0"/>
                        </a:moveTo>
                        <a:lnTo>
                          <a:pt x="0" y="91"/>
                        </a:lnTo>
                        <a:lnTo>
                          <a:pt x="220" y="158"/>
                        </a:lnTo>
                        <a:lnTo>
                          <a:pt x="220" y="50"/>
                        </a:lnTo>
                        <a:lnTo>
                          <a:pt x="0" y="0"/>
                        </a:lnTo>
                        <a:close/>
                      </a:path>
                    </a:pathLst>
                  </a:custGeom>
                  <a:solidFill>
                    <a:srgbClr val="00CC00"/>
                  </a:solidFill>
                  <a:ln w="6350" cmpd="sng">
                    <a:solidFill>
                      <a:srgbClr val="000000"/>
                    </a:solidFill>
                    <a:round/>
                    <a:headEnd/>
                    <a:tailEnd/>
                  </a:ln>
                </p:spPr>
                <p:txBody>
                  <a:bodyPr wrap="none" anchor="ctr"/>
                  <a:lstStyle/>
                  <a:p>
                    <a:endParaRPr lang="en-US"/>
                  </a:p>
                </p:txBody>
              </p:sp>
              <p:sp>
                <p:nvSpPr>
                  <p:cNvPr id="390" name="Freeform 2836"/>
                  <p:cNvSpPr>
                    <a:spLocks/>
                  </p:cNvSpPr>
                  <p:nvPr/>
                </p:nvSpPr>
                <p:spPr bwMode="auto">
                  <a:xfrm>
                    <a:off x="472" y="1898"/>
                    <a:ext cx="214" cy="66"/>
                  </a:xfrm>
                  <a:custGeom>
                    <a:avLst/>
                    <a:gdLst>
                      <a:gd name="T0" fmla="*/ 0 w 214"/>
                      <a:gd name="T1" fmla="*/ 0 h 66"/>
                      <a:gd name="T2" fmla="*/ 214 w 214"/>
                      <a:gd name="T3" fmla="*/ 66 h 66"/>
                      <a:gd name="T4" fmla="*/ 0 60000 65536"/>
                      <a:gd name="T5" fmla="*/ 0 60000 65536"/>
                      <a:gd name="T6" fmla="*/ 0 w 214"/>
                      <a:gd name="T7" fmla="*/ 0 h 66"/>
                      <a:gd name="T8" fmla="*/ 214 w 214"/>
                      <a:gd name="T9" fmla="*/ 66 h 66"/>
                    </a:gdLst>
                    <a:ahLst/>
                    <a:cxnLst>
                      <a:cxn ang="T4">
                        <a:pos x="T0" y="T1"/>
                      </a:cxn>
                      <a:cxn ang="T5">
                        <a:pos x="T2" y="T3"/>
                      </a:cxn>
                    </a:cxnLst>
                    <a:rect l="T6" t="T7" r="T8" b="T9"/>
                    <a:pathLst>
                      <a:path w="214" h="66">
                        <a:moveTo>
                          <a:pt x="0" y="0"/>
                        </a:moveTo>
                        <a:lnTo>
                          <a:pt x="214" y="66"/>
                        </a:lnTo>
                      </a:path>
                    </a:pathLst>
                  </a:custGeom>
                  <a:noFill/>
                  <a:ln w="9525">
                    <a:solidFill>
                      <a:srgbClr val="FFFFFF"/>
                    </a:solidFill>
                    <a:round/>
                    <a:headEnd/>
                    <a:tailEnd/>
                  </a:ln>
                </p:spPr>
                <p:txBody>
                  <a:bodyPr wrap="none" anchor="ctr"/>
                  <a:lstStyle/>
                  <a:p>
                    <a:endParaRPr lang="en-US"/>
                  </a:p>
                </p:txBody>
              </p:sp>
              <p:sp>
                <p:nvSpPr>
                  <p:cNvPr id="391" name="Line 2837"/>
                  <p:cNvSpPr>
                    <a:spLocks noChangeShapeType="1"/>
                  </p:cNvSpPr>
                  <p:nvPr/>
                </p:nvSpPr>
                <p:spPr bwMode="auto">
                  <a:xfrm>
                    <a:off x="468" y="1810"/>
                    <a:ext cx="0" cy="88"/>
                  </a:xfrm>
                  <a:prstGeom prst="line">
                    <a:avLst/>
                  </a:prstGeom>
                  <a:noFill/>
                  <a:ln w="9525">
                    <a:solidFill>
                      <a:srgbClr val="000000"/>
                    </a:solidFill>
                    <a:round/>
                    <a:headEnd/>
                    <a:tailEnd/>
                  </a:ln>
                </p:spPr>
                <p:txBody>
                  <a:bodyPr/>
                  <a:lstStyle/>
                  <a:p>
                    <a:endParaRPr lang="en-US"/>
                  </a:p>
                </p:txBody>
              </p:sp>
            </p:grpSp>
            <p:sp>
              <p:nvSpPr>
                <p:cNvPr id="364" name="Line 2838"/>
                <p:cNvSpPr>
                  <a:spLocks noChangeShapeType="1"/>
                </p:cNvSpPr>
                <p:nvPr/>
              </p:nvSpPr>
              <p:spPr bwMode="auto">
                <a:xfrm>
                  <a:off x="330" y="1415"/>
                  <a:ext cx="0" cy="82"/>
                </a:xfrm>
                <a:prstGeom prst="line">
                  <a:avLst/>
                </a:prstGeom>
                <a:noFill/>
                <a:ln w="9525">
                  <a:solidFill>
                    <a:srgbClr val="000000"/>
                  </a:solidFill>
                  <a:round/>
                  <a:headEnd/>
                  <a:tailEnd/>
                </a:ln>
              </p:spPr>
              <p:txBody>
                <a:bodyPr/>
                <a:lstStyle/>
                <a:p>
                  <a:endParaRPr lang="en-US"/>
                </a:p>
              </p:txBody>
            </p:sp>
            <p:sp>
              <p:nvSpPr>
                <p:cNvPr id="365" name="Freeform 2839"/>
                <p:cNvSpPr>
                  <a:spLocks/>
                </p:cNvSpPr>
                <p:nvPr/>
              </p:nvSpPr>
              <p:spPr bwMode="auto">
                <a:xfrm>
                  <a:off x="351" y="1985"/>
                  <a:ext cx="260" cy="189"/>
                </a:xfrm>
                <a:custGeom>
                  <a:avLst/>
                  <a:gdLst>
                    <a:gd name="T0" fmla="*/ 0 w 240"/>
                    <a:gd name="T1" fmla="*/ 0 h 184"/>
                    <a:gd name="T2" fmla="*/ 282 w 240"/>
                    <a:gd name="T3" fmla="*/ 54 h 184"/>
                    <a:gd name="T4" fmla="*/ 282 w 240"/>
                    <a:gd name="T5" fmla="*/ 194 h 184"/>
                    <a:gd name="T6" fmla="*/ 0 60000 65536"/>
                    <a:gd name="T7" fmla="*/ 0 60000 65536"/>
                    <a:gd name="T8" fmla="*/ 0 60000 65536"/>
                    <a:gd name="T9" fmla="*/ 0 w 240"/>
                    <a:gd name="T10" fmla="*/ 0 h 184"/>
                    <a:gd name="T11" fmla="*/ 240 w 240"/>
                    <a:gd name="T12" fmla="*/ 184 h 184"/>
                  </a:gdLst>
                  <a:ahLst/>
                  <a:cxnLst>
                    <a:cxn ang="T6">
                      <a:pos x="T0" y="T1"/>
                    </a:cxn>
                    <a:cxn ang="T7">
                      <a:pos x="T2" y="T3"/>
                    </a:cxn>
                    <a:cxn ang="T8">
                      <a:pos x="T4" y="T5"/>
                    </a:cxn>
                  </a:cxnLst>
                  <a:rect l="T9" t="T10" r="T11" b="T12"/>
                  <a:pathLst>
                    <a:path w="240" h="184">
                      <a:moveTo>
                        <a:pt x="0" y="0"/>
                      </a:moveTo>
                      <a:lnTo>
                        <a:pt x="240" y="52"/>
                      </a:lnTo>
                      <a:lnTo>
                        <a:pt x="240" y="184"/>
                      </a:lnTo>
                    </a:path>
                  </a:pathLst>
                </a:custGeom>
                <a:noFill/>
                <a:ln w="3175" cmpd="sng">
                  <a:solidFill>
                    <a:srgbClr val="808080"/>
                  </a:solidFill>
                  <a:round/>
                  <a:headEnd/>
                  <a:tailEnd/>
                </a:ln>
              </p:spPr>
              <p:txBody>
                <a:bodyPr/>
                <a:lstStyle/>
                <a:p>
                  <a:endParaRPr lang="en-US"/>
                </a:p>
              </p:txBody>
            </p:sp>
            <p:sp>
              <p:nvSpPr>
                <p:cNvPr id="366" name="Freeform 2840"/>
                <p:cNvSpPr>
                  <a:spLocks/>
                </p:cNvSpPr>
                <p:nvPr/>
              </p:nvSpPr>
              <p:spPr bwMode="auto">
                <a:xfrm>
                  <a:off x="1758" y="1382"/>
                  <a:ext cx="16" cy="472"/>
                </a:xfrm>
                <a:custGeom>
                  <a:avLst/>
                  <a:gdLst>
                    <a:gd name="T0" fmla="*/ 0 w 14"/>
                    <a:gd name="T1" fmla="*/ 0 h 464"/>
                    <a:gd name="T2" fmla="*/ 10 w 14"/>
                    <a:gd name="T3" fmla="*/ 60 h 464"/>
                    <a:gd name="T4" fmla="*/ 18 w 14"/>
                    <a:gd name="T5" fmla="*/ 180 h 464"/>
                    <a:gd name="T6" fmla="*/ 18 w 14"/>
                    <a:gd name="T7" fmla="*/ 267 h 464"/>
                    <a:gd name="T8" fmla="*/ 10 w 14"/>
                    <a:gd name="T9" fmla="*/ 394 h 464"/>
                    <a:gd name="T10" fmla="*/ 2 w 14"/>
                    <a:gd name="T11" fmla="*/ 480 h 464"/>
                    <a:gd name="T12" fmla="*/ 0 60000 65536"/>
                    <a:gd name="T13" fmla="*/ 0 60000 65536"/>
                    <a:gd name="T14" fmla="*/ 0 60000 65536"/>
                    <a:gd name="T15" fmla="*/ 0 60000 65536"/>
                    <a:gd name="T16" fmla="*/ 0 60000 65536"/>
                    <a:gd name="T17" fmla="*/ 0 60000 65536"/>
                    <a:gd name="T18" fmla="*/ 0 w 14"/>
                    <a:gd name="T19" fmla="*/ 0 h 464"/>
                    <a:gd name="T20" fmla="*/ 14 w 14"/>
                    <a:gd name="T21" fmla="*/ 464 h 464"/>
                  </a:gdLst>
                  <a:ahLst/>
                  <a:cxnLst>
                    <a:cxn ang="T12">
                      <a:pos x="T0" y="T1"/>
                    </a:cxn>
                    <a:cxn ang="T13">
                      <a:pos x="T2" y="T3"/>
                    </a:cxn>
                    <a:cxn ang="T14">
                      <a:pos x="T4" y="T5"/>
                    </a:cxn>
                    <a:cxn ang="T15">
                      <a:pos x="T6" y="T7"/>
                    </a:cxn>
                    <a:cxn ang="T16">
                      <a:pos x="T8" y="T9"/>
                    </a:cxn>
                    <a:cxn ang="T17">
                      <a:pos x="T10" y="T11"/>
                    </a:cxn>
                  </a:cxnLst>
                  <a:rect l="T18" t="T19" r="T20" b="T21"/>
                  <a:pathLst>
                    <a:path w="14" h="464">
                      <a:moveTo>
                        <a:pt x="0" y="0"/>
                      </a:moveTo>
                      <a:lnTo>
                        <a:pt x="8" y="58"/>
                      </a:lnTo>
                      <a:lnTo>
                        <a:pt x="14" y="174"/>
                      </a:lnTo>
                      <a:lnTo>
                        <a:pt x="14" y="258"/>
                      </a:lnTo>
                      <a:lnTo>
                        <a:pt x="8" y="380"/>
                      </a:lnTo>
                      <a:cubicBezTo>
                        <a:pt x="2" y="463"/>
                        <a:pt x="2" y="435"/>
                        <a:pt x="2" y="464"/>
                      </a:cubicBezTo>
                    </a:path>
                  </a:pathLst>
                </a:custGeom>
                <a:noFill/>
                <a:ln w="6350" cmpd="sng">
                  <a:solidFill>
                    <a:srgbClr val="F8F8F8"/>
                  </a:solidFill>
                  <a:round/>
                  <a:headEnd/>
                  <a:tailEnd/>
                </a:ln>
              </p:spPr>
              <p:txBody>
                <a:bodyPr/>
                <a:lstStyle/>
                <a:p>
                  <a:endParaRPr lang="en-US"/>
                </a:p>
              </p:txBody>
            </p:sp>
            <p:sp>
              <p:nvSpPr>
                <p:cNvPr id="367" name="Freeform 2841"/>
                <p:cNvSpPr>
                  <a:spLocks/>
                </p:cNvSpPr>
                <p:nvPr/>
              </p:nvSpPr>
              <p:spPr bwMode="auto">
                <a:xfrm>
                  <a:off x="1925" y="1413"/>
                  <a:ext cx="11" cy="69"/>
                </a:xfrm>
                <a:custGeom>
                  <a:avLst/>
                  <a:gdLst>
                    <a:gd name="T0" fmla="*/ 0 w 10"/>
                    <a:gd name="T1" fmla="*/ 0 h 68"/>
                    <a:gd name="T2" fmla="*/ 10 w 10"/>
                    <a:gd name="T3" fmla="*/ 36 h 68"/>
                    <a:gd name="T4" fmla="*/ 12 w 10"/>
                    <a:gd name="T5" fmla="*/ 70 h 68"/>
                    <a:gd name="T6" fmla="*/ 0 60000 65536"/>
                    <a:gd name="T7" fmla="*/ 0 60000 65536"/>
                    <a:gd name="T8" fmla="*/ 0 60000 65536"/>
                    <a:gd name="T9" fmla="*/ 0 w 10"/>
                    <a:gd name="T10" fmla="*/ 0 h 68"/>
                    <a:gd name="T11" fmla="*/ 10 w 10"/>
                    <a:gd name="T12" fmla="*/ 68 h 68"/>
                  </a:gdLst>
                  <a:ahLst/>
                  <a:cxnLst>
                    <a:cxn ang="T6">
                      <a:pos x="T0" y="T1"/>
                    </a:cxn>
                    <a:cxn ang="T7">
                      <a:pos x="T2" y="T3"/>
                    </a:cxn>
                    <a:cxn ang="T8">
                      <a:pos x="T4" y="T5"/>
                    </a:cxn>
                  </a:cxnLst>
                  <a:rect l="T9" t="T10" r="T11" b="T12"/>
                  <a:pathLst>
                    <a:path w="10" h="68">
                      <a:moveTo>
                        <a:pt x="0" y="0"/>
                      </a:moveTo>
                      <a:lnTo>
                        <a:pt x="8" y="34"/>
                      </a:lnTo>
                      <a:lnTo>
                        <a:pt x="10" y="68"/>
                      </a:lnTo>
                    </a:path>
                  </a:pathLst>
                </a:custGeom>
                <a:noFill/>
                <a:ln w="6350" cmpd="sng">
                  <a:solidFill>
                    <a:srgbClr val="F8F8F8"/>
                  </a:solidFill>
                  <a:round/>
                  <a:headEnd/>
                  <a:tailEnd/>
                </a:ln>
              </p:spPr>
              <p:txBody>
                <a:bodyPr/>
                <a:lstStyle/>
                <a:p>
                  <a:endParaRPr lang="en-US"/>
                </a:p>
              </p:txBody>
            </p:sp>
            <p:sp>
              <p:nvSpPr>
                <p:cNvPr id="368" name="Freeform 2842"/>
                <p:cNvSpPr>
                  <a:spLocks/>
                </p:cNvSpPr>
                <p:nvPr/>
              </p:nvSpPr>
              <p:spPr bwMode="auto">
                <a:xfrm>
                  <a:off x="1925" y="1716"/>
                  <a:ext cx="22" cy="145"/>
                </a:xfrm>
                <a:custGeom>
                  <a:avLst/>
                  <a:gdLst>
                    <a:gd name="T0" fmla="*/ 0 w 20"/>
                    <a:gd name="T1" fmla="*/ 146 h 144"/>
                    <a:gd name="T2" fmla="*/ 14 w 20"/>
                    <a:gd name="T3" fmla="*/ 78 h 144"/>
                    <a:gd name="T4" fmla="*/ 24 w 20"/>
                    <a:gd name="T5" fmla="*/ 0 h 144"/>
                    <a:gd name="T6" fmla="*/ 0 60000 65536"/>
                    <a:gd name="T7" fmla="*/ 0 60000 65536"/>
                    <a:gd name="T8" fmla="*/ 0 60000 65536"/>
                    <a:gd name="T9" fmla="*/ 0 w 20"/>
                    <a:gd name="T10" fmla="*/ 0 h 144"/>
                    <a:gd name="T11" fmla="*/ 20 w 20"/>
                    <a:gd name="T12" fmla="*/ 144 h 144"/>
                  </a:gdLst>
                  <a:ahLst/>
                  <a:cxnLst>
                    <a:cxn ang="T6">
                      <a:pos x="T0" y="T1"/>
                    </a:cxn>
                    <a:cxn ang="T7">
                      <a:pos x="T2" y="T3"/>
                    </a:cxn>
                    <a:cxn ang="T8">
                      <a:pos x="T4" y="T5"/>
                    </a:cxn>
                  </a:cxnLst>
                  <a:rect l="T9" t="T10" r="T11" b="T12"/>
                  <a:pathLst>
                    <a:path w="20" h="144">
                      <a:moveTo>
                        <a:pt x="0" y="144"/>
                      </a:moveTo>
                      <a:lnTo>
                        <a:pt x="12" y="76"/>
                      </a:lnTo>
                      <a:lnTo>
                        <a:pt x="20" y="0"/>
                      </a:lnTo>
                    </a:path>
                  </a:pathLst>
                </a:custGeom>
                <a:noFill/>
                <a:ln w="6350" cmpd="sng">
                  <a:solidFill>
                    <a:srgbClr val="F8F8F8"/>
                  </a:solidFill>
                  <a:round/>
                  <a:headEnd/>
                  <a:tailEnd/>
                </a:ln>
              </p:spPr>
              <p:txBody>
                <a:bodyPr/>
                <a:lstStyle/>
                <a:p>
                  <a:endParaRPr lang="en-US"/>
                </a:p>
              </p:txBody>
            </p:sp>
            <p:sp>
              <p:nvSpPr>
                <p:cNvPr id="369" name="AutoShape 2843"/>
                <p:cNvSpPr>
                  <a:spLocks noChangeArrowheads="1"/>
                </p:cNvSpPr>
                <p:nvPr/>
              </p:nvSpPr>
              <p:spPr bwMode="auto">
                <a:xfrm rot="16200000" flipV="1">
                  <a:off x="1912" y="1722"/>
                  <a:ext cx="38" cy="48"/>
                </a:xfrm>
                <a:prstGeom prst="can">
                  <a:avLst>
                    <a:gd name="adj" fmla="val 63158"/>
                  </a:avLst>
                </a:prstGeom>
                <a:gradFill rotWithShape="1">
                  <a:gsLst>
                    <a:gs pos="0">
                      <a:srgbClr val="000000"/>
                    </a:gs>
                    <a:gs pos="100000">
                      <a:srgbClr val="6D6D6D"/>
                    </a:gs>
                  </a:gsLst>
                  <a:lin ang="0" scaled="1"/>
                </a:gradFill>
                <a:ln w="9525">
                  <a:noFill/>
                  <a:round/>
                  <a:headEnd/>
                  <a:tailEnd/>
                </a:ln>
              </p:spPr>
              <p:txBody>
                <a:bodyPr wrap="none" anchor="ctr"/>
                <a:lstStyle/>
                <a:p>
                  <a:endParaRPr lang="fa-IR"/>
                </a:p>
              </p:txBody>
            </p:sp>
            <p:sp>
              <p:nvSpPr>
                <p:cNvPr id="370" name="Oval 2844"/>
                <p:cNvSpPr>
                  <a:spLocks noChangeArrowheads="1"/>
                </p:cNvSpPr>
                <p:nvPr/>
              </p:nvSpPr>
              <p:spPr bwMode="auto">
                <a:xfrm>
                  <a:off x="1782" y="1626"/>
                  <a:ext cx="44" cy="28"/>
                </a:xfrm>
                <a:prstGeom prst="ellipse">
                  <a:avLst/>
                </a:prstGeom>
                <a:solidFill>
                  <a:srgbClr val="000000"/>
                </a:solidFill>
                <a:ln w="9525">
                  <a:noFill/>
                  <a:round/>
                  <a:headEnd/>
                  <a:tailEnd/>
                </a:ln>
              </p:spPr>
              <p:txBody>
                <a:bodyPr wrap="none" anchor="ctr"/>
                <a:lstStyle/>
                <a:p>
                  <a:endParaRPr lang="fa-IR"/>
                </a:p>
              </p:txBody>
            </p:sp>
            <p:grpSp>
              <p:nvGrpSpPr>
                <p:cNvPr id="228" name="Group 2845"/>
                <p:cNvGrpSpPr>
                  <a:grpSpLocks/>
                </p:cNvGrpSpPr>
                <p:nvPr/>
              </p:nvGrpSpPr>
              <p:grpSpPr bwMode="auto">
                <a:xfrm>
                  <a:off x="663" y="1389"/>
                  <a:ext cx="164" cy="247"/>
                  <a:chOff x="1264" y="2212"/>
                  <a:chExt cx="205" cy="327"/>
                </a:xfrm>
              </p:grpSpPr>
              <p:sp>
                <p:nvSpPr>
                  <p:cNvPr id="382" name="Oval 2846"/>
                  <p:cNvSpPr>
                    <a:spLocks noChangeAspect="1" noChangeArrowheads="1"/>
                  </p:cNvSpPr>
                  <p:nvPr/>
                </p:nvSpPr>
                <p:spPr bwMode="auto">
                  <a:xfrm>
                    <a:off x="1348" y="2224"/>
                    <a:ext cx="121" cy="315"/>
                  </a:xfrm>
                  <a:prstGeom prst="ellipse">
                    <a:avLst/>
                  </a:prstGeom>
                  <a:solidFill>
                    <a:srgbClr val="333333"/>
                  </a:solidFill>
                  <a:ln w="9525">
                    <a:noFill/>
                    <a:round/>
                    <a:headEnd/>
                    <a:tailEnd/>
                  </a:ln>
                </p:spPr>
                <p:txBody>
                  <a:bodyPr wrap="none" anchor="ctr"/>
                  <a:lstStyle/>
                  <a:p>
                    <a:endParaRPr lang="fa-IR"/>
                  </a:p>
                </p:txBody>
              </p:sp>
              <p:grpSp>
                <p:nvGrpSpPr>
                  <p:cNvPr id="260" name="Group 2847"/>
                  <p:cNvGrpSpPr>
                    <a:grpSpLocks/>
                  </p:cNvGrpSpPr>
                  <p:nvPr/>
                </p:nvGrpSpPr>
                <p:grpSpPr bwMode="auto">
                  <a:xfrm>
                    <a:off x="1264" y="2212"/>
                    <a:ext cx="177" cy="275"/>
                    <a:chOff x="1264" y="2212"/>
                    <a:chExt cx="177" cy="275"/>
                  </a:xfrm>
                </p:grpSpPr>
                <p:sp>
                  <p:nvSpPr>
                    <p:cNvPr id="384" name="AutoShape 2848"/>
                    <p:cNvSpPr>
                      <a:spLocks noChangeAspect="1" noChangeArrowheads="1"/>
                    </p:cNvSpPr>
                    <p:nvPr/>
                  </p:nvSpPr>
                  <p:spPr bwMode="auto">
                    <a:xfrm rot="-5400000">
                      <a:off x="1218" y="2263"/>
                      <a:ext cx="270" cy="177"/>
                    </a:xfrm>
                    <a:prstGeom prst="can">
                      <a:avLst>
                        <a:gd name="adj" fmla="val 50000"/>
                      </a:avLst>
                    </a:prstGeom>
                    <a:gradFill rotWithShape="0">
                      <a:gsLst>
                        <a:gs pos="0">
                          <a:srgbClr val="FFFFFF"/>
                        </a:gs>
                        <a:gs pos="100000">
                          <a:srgbClr val="000000"/>
                        </a:gs>
                      </a:gsLst>
                      <a:lin ang="5400000" scaled="1"/>
                    </a:gradFill>
                    <a:ln w="9525">
                      <a:noFill/>
                      <a:round/>
                      <a:headEnd/>
                      <a:tailEnd/>
                    </a:ln>
                  </p:spPr>
                  <p:txBody>
                    <a:bodyPr wrap="none" anchor="ctr"/>
                    <a:lstStyle/>
                    <a:p>
                      <a:endParaRPr lang="fa-IR"/>
                    </a:p>
                  </p:txBody>
                </p:sp>
                <p:sp>
                  <p:nvSpPr>
                    <p:cNvPr id="385" name="Oval 2849"/>
                    <p:cNvSpPr>
                      <a:spLocks noChangeArrowheads="1"/>
                    </p:cNvSpPr>
                    <p:nvPr/>
                  </p:nvSpPr>
                  <p:spPr bwMode="auto">
                    <a:xfrm>
                      <a:off x="1264" y="2216"/>
                      <a:ext cx="88" cy="268"/>
                    </a:xfrm>
                    <a:prstGeom prst="ellipse">
                      <a:avLst/>
                    </a:prstGeom>
                    <a:gradFill rotWithShape="1">
                      <a:gsLst>
                        <a:gs pos="0">
                          <a:srgbClr val="FBFBFB"/>
                        </a:gs>
                        <a:gs pos="100000">
                          <a:srgbClr val="C0C0C0"/>
                        </a:gs>
                      </a:gsLst>
                      <a:lin ang="5400000" scaled="1"/>
                    </a:gradFill>
                    <a:ln w="9525">
                      <a:noFill/>
                      <a:round/>
                      <a:headEnd/>
                      <a:tailEnd/>
                    </a:ln>
                  </p:spPr>
                  <p:txBody>
                    <a:bodyPr wrap="none" anchor="ctr"/>
                    <a:lstStyle/>
                    <a:p>
                      <a:endParaRPr lang="fa-IR"/>
                    </a:p>
                  </p:txBody>
                </p:sp>
                <p:sp>
                  <p:nvSpPr>
                    <p:cNvPr id="386" name="Freeform 2850"/>
                    <p:cNvSpPr>
                      <a:spLocks noChangeAspect="1"/>
                    </p:cNvSpPr>
                    <p:nvPr/>
                  </p:nvSpPr>
                  <p:spPr bwMode="auto">
                    <a:xfrm>
                      <a:off x="1297" y="2212"/>
                      <a:ext cx="16" cy="264"/>
                    </a:xfrm>
                    <a:custGeom>
                      <a:avLst/>
                      <a:gdLst>
                        <a:gd name="T0" fmla="*/ 12 w 20"/>
                        <a:gd name="T1" fmla="*/ 0 h 264"/>
                        <a:gd name="T2" fmla="*/ 13 w 20"/>
                        <a:gd name="T3" fmla="*/ 264 h 264"/>
                        <a:gd name="T4" fmla="*/ 4 w 20"/>
                        <a:gd name="T5" fmla="*/ 262 h 264"/>
                        <a:gd name="T6" fmla="*/ 0 w 20"/>
                        <a:gd name="T7" fmla="*/ 230 h 264"/>
                        <a:gd name="T8" fmla="*/ 0 w 20"/>
                        <a:gd name="T9" fmla="*/ 28 h 264"/>
                        <a:gd name="T10" fmla="*/ 12 w 20"/>
                        <a:gd name="T11" fmla="*/ 0 h 264"/>
                        <a:gd name="T12" fmla="*/ 0 60000 65536"/>
                        <a:gd name="T13" fmla="*/ 0 60000 65536"/>
                        <a:gd name="T14" fmla="*/ 0 60000 65536"/>
                        <a:gd name="T15" fmla="*/ 0 60000 65536"/>
                        <a:gd name="T16" fmla="*/ 0 60000 65536"/>
                        <a:gd name="T17" fmla="*/ 0 60000 65536"/>
                        <a:gd name="T18" fmla="*/ 0 w 20"/>
                        <a:gd name="T19" fmla="*/ 0 h 264"/>
                        <a:gd name="T20" fmla="*/ 20 w 20"/>
                        <a:gd name="T21" fmla="*/ 264 h 264"/>
                      </a:gdLst>
                      <a:ahLst/>
                      <a:cxnLst>
                        <a:cxn ang="T12">
                          <a:pos x="T0" y="T1"/>
                        </a:cxn>
                        <a:cxn ang="T13">
                          <a:pos x="T2" y="T3"/>
                        </a:cxn>
                        <a:cxn ang="T14">
                          <a:pos x="T4" y="T5"/>
                        </a:cxn>
                        <a:cxn ang="T15">
                          <a:pos x="T6" y="T7"/>
                        </a:cxn>
                        <a:cxn ang="T16">
                          <a:pos x="T8" y="T9"/>
                        </a:cxn>
                        <a:cxn ang="T17">
                          <a:pos x="T10" y="T11"/>
                        </a:cxn>
                      </a:cxnLst>
                      <a:rect l="T18" t="T19" r="T20" b="T21"/>
                      <a:pathLst>
                        <a:path w="20" h="264">
                          <a:moveTo>
                            <a:pt x="19" y="0"/>
                          </a:moveTo>
                          <a:lnTo>
                            <a:pt x="20" y="264"/>
                          </a:lnTo>
                          <a:lnTo>
                            <a:pt x="6" y="262"/>
                          </a:lnTo>
                          <a:lnTo>
                            <a:pt x="0" y="230"/>
                          </a:lnTo>
                          <a:lnTo>
                            <a:pt x="0" y="28"/>
                          </a:lnTo>
                          <a:lnTo>
                            <a:pt x="19" y="0"/>
                          </a:lnTo>
                          <a:close/>
                        </a:path>
                      </a:pathLst>
                    </a:custGeom>
                    <a:solidFill>
                      <a:srgbClr val="B2B2B2"/>
                    </a:solidFill>
                    <a:ln w="9525">
                      <a:noFill/>
                      <a:round/>
                      <a:headEnd/>
                      <a:tailEnd/>
                    </a:ln>
                  </p:spPr>
                  <p:txBody>
                    <a:bodyPr wrap="none" anchor="ctr"/>
                    <a:lstStyle/>
                    <a:p>
                      <a:endParaRPr lang="en-US"/>
                    </a:p>
                  </p:txBody>
                </p:sp>
                <p:sp>
                  <p:nvSpPr>
                    <p:cNvPr id="387" name="Freeform 2851"/>
                    <p:cNvSpPr>
                      <a:spLocks noChangeAspect="1"/>
                    </p:cNvSpPr>
                    <p:nvPr/>
                  </p:nvSpPr>
                  <p:spPr bwMode="auto">
                    <a:xfrm>
                      <a:off x="1306" y="2225"/>
                      <a:ext cx="1" cy="253"/>
                    </a:xfrm>
                    <a:custGeom>
                      <a:avLst/>
                      <a:gdLst>
                        <a:gd name="T0" fmla="*/ 0 w 1"/>
                        <a:gd name="T1" fmla="*/ 0 h 253"/>
                        <a:gd name="T2" fmla="*/ 1 w 1"/>
                        <a:gd name="T3" fmla="*/ 253 h 253"/>
                        <a:gd name="T4" fmla="*/ 0 60000 65536"/>
                        <a:gd name="T5" fmla="*/ 0 60000 65536"/>
                        <a:gd name="T6" fmla="*/ 0 w 1"/>
                        <a:gd name="T7" fmla="*/ 0 h 253"/>
                        <a:gd name="T8" fmla="*/ 1 w 1"/>
                        <a:gd name="T9" fmla="*/ 253 h 253"/>
                      </a:gdLst>
                      <a:ahLst/>
                      <a:cxnLst>
                        <a:cxn ang="T4">
                          <a:pos x="T0" y="T1"/>
                        </a:cxn>
                        <a:cxn ang="T5">
                          <a:pos x="T2" y="T3"/>
                        </a:cxn>
                      </a:cxnLst>
                      <a:rect l="T6" t="T7" r="T8" b="T9"/>
                      <a:pathLst>
                        <a:path w="1" h="253">
                          <a:moveTo>
                            <a:pt x="0" y="0"/>
                          </a:moveTo>
                          <a:lnTo>
                            <a:pt x="1" y="253"/>
                          </a:lnTo>
                        </a:path>
                      </a:pathLst>
                    </a:custGeom>
                    <a:noFill/>
                    <a:ln w="9525">
                      <a:solidFill>
                        <a:srgbClr val="FFFFFF"/>
                      </a:solidFill>
                      <a:round/>
                      <a:headEnd/>
                      <a:tailEnd/>
                    </a:ln>
                  </p:spPr>
                  <p:txBody>
                    <a:bodyPr wrap="none" anchor="ctr"/>
                    <a:lstStyle/>
                    <a:p>
                      <a:endParaRPr lang="en-US"/>
                    </a:p>
                  </p:txBody>
                </p:sp>
                <p:sp>
                  <p:nvSpPr>
                    <p:cNvPr id="388" name="Line 2852"/>
                    <p:cNvSpPr>
                      <a:spLocks noChangeShapeType="1"/>
                    </p:cNvSpPr>
                    <p:nvPr/>
                  </p:nvSpPr>
                  <p:spPr bwMode="auto">
                    <a:xfrm>
                      <a:off x="1356" y="2307"/>
                      <a:ext cx="78" cy="0"/>
                    </a:xfrm>
                    <a:prstGeom prst="line">
                      <a:avLst/>
                    </a:prstGeom>
                    <a:noFill/>
                    <a:ln w="19050">
                      <a:solidFill>
                        <a:srgbClr val="FFFFFF"/>
                      </a:solidFill>
                      <a:round/>
                      <a:headEnd/>
                      <a:tailEnd/>
                    </a:ln>
                  </p:spPr>
                  <p:txBody>
                    <a:bodyPr/>
                    <a:lstStyle/>
                    <a:p>
                      <a:endParaRPr lang="en-US"/>
                    </a:p>
                  </p:txBody>
                </p:sp>
              </p:grpSp>
            </p:grpSp>
            <p:grpSp>
              <p:nvGrpSpPr>
                <p:cNvPr id="281" name="Group 2853"/>
                <p:cNvGrpSpPr>
                  <a:grpSpLocks/>
                </p:cNvGrpSpPr>
                <p:nvPr/>
              </p:nvGrpSpPr>
              <p:grpSpPr bwMode="auto">
                <a:xfrm>
                  <a:off x="693" y="2097"/>
                  <a:ext cx="164" cy="247"/>
                  <a:chOff x="1264" y="2212"/>
                  <a:chExt cx="205" cy="327"/>
                </a:xfrm>
              </p:grpSpPr>
              <p:sp>
                <p:nvSpPr>
                  <p:cNvPr id="375" name="Oval 2854"/>
                  <p:cNvSpPr>
                    <a:spLocks noChangeAspect="1" noChangeArrowheads="1"/>
                  </p:cNvSpPr>
                  <p:nvPr/>
                </p:nvSpPr>
                <p:spPr bwMode="auto">
                  <a:xfrm>
                    <a:off x="1348" y="2224"/>
                    <a:ext cx="121" cy="315"/>
                  </a:xfrm>
                  <a:prstGeom prst="ellipse">
                    <a:avLst/>
                  </a:prstGeom>
                  <a:solidFill>
                    <a:srgbClr val="333333"/>
                  </a:solidFill>
                  <a:ln w="9525">
                    <a:noFill/>
                    <a:round/>
                    <a:headEnd/>
                    <a:tailEnd/>
                  </a:ln>
                </p:spPr>
                <p:txBody>
                  <a:bodyPr wrap="none" anchor="ctr"/>
                  <a:lstStyle/>
                  <a:p>
                    <a:endParaRPr lang="fa-IR"/>
                  </a:p>
                </p:txBody>
              </p:sp>
              <p:grpSp>
                <p:nvGrpSpPr>
                  <p:cNvPr id="283" name="Group 2855"/>
                  <p:cNvGrpSpPr>
                    <a:grpSpLocks/>
                  </p:cNvGrpSpPr>
                  <p:nvPr/>
                </p:nvGrpSpPr>
                <p:grpSpPr bwMode="auto">
                  <a:xfrm>
                    <a:off x="1264" y="2212"/>
                    <a:ext cx="177" cy="275"/>
                    <a:chOff x="1264" y="2212"/>
                    <a:chExt cx="177" cy="275"/>
                  </a:xfrm>
                </p:grpSpPr>
                <p:sp>
                  <p:nvSpPr>
                    <p:cNvPr id="377" name="AutoShape 2856"/>
                    <p:cNvSpPr>
                      <a:spLocks noChangeAspect="1" noChangeArrowheads="1"/>
                    </p:cNvSpPr>
                    <p:nvPr/>
                  </p:nvSpPr>
                  <p:spPr bwMode="auto">
                    <a:xfrm rot="-5400000">
                      <a:off x="1218" y="2263"/>
                      <a:ext cx="270" cy="177"/>
                    </a:xfrm>
                    <a:prstGeom prst="can">
                      <a:avLst>
                        <a:gd name="adj" fmla="val 50000"/>
                      </a:avLst>
                    </a:prstGeom>
                    <a:gradFill rotWithShape="0">
                      <a:gsLst>
                        <a:gs pos="0">
                          <a:srgbClr val="FFFFFF"/>
                        </a:gs>
                        <a:gs pos="100000">
                          <a:srgbClr val="000000"/>
                        </a:gs>
                      </a:gsLst>
                      <a:lin ang="5400000" scaled="1"/>
                    </a:gradFill>
                    <a:ln w="9525">
                      <a:noFill/>
                      <a:round/>
                      <a:headEnd/>
                      <a:tailEnd/>
                    </a:ln>
                  </p:spPr>
                  <p:txBody>
                    <a:bodyPr wrap="none" anchor="ctr"/>
                    <a:lstStyle/>
                    <a:p>
                      <a:endParaRPr lang="fa-IR"/>
                    </a:p>
                  </p:txBody>
                </p:sp>
                <p:sp>
                  <p:nvSpPr>
                    <p:cNvPr id="378" name="Oval 2857"/>
                    <p:cNvSpPr>
                      <a:spLocks noChangeArrowheads="1"/>
                    </p:cNvSpPr>
                    <p:nvPr/>
                  </p:nvSpPr>
                  <p:spPr bwMode="auto">
                    <a:xfrm>
                      <a:off x="1264" y="2216"/>
                      <a:ext cx="88" cy="268"/>
                    </a:xfrm>
                    <a:prstGeom prst="ellipse">
                      <a:avLst/>
                    </a:prstGeom>
                    <a:gradFill rotWithShape="1">
                      <a:gsLst>
                        <a:gs pos="0">
                          <a:srgbClr val="FBFBFB"/>
                        </a:gs>
                        <a:gs pos="100000">
                          <a:srgbClr val="C0C0C0"/>
                        </a:gs>
                      </a:gsLst>
                      <a:lin ang="5400000" scaled="1"/>
                    </a:gradFill>
                    <a:ln w="9525">
                      <a:noFill/>
                      <a:round/>
                      <a:headEnd/>
                      <a:tailEnd/>
                    </a:ln>
                  </p:spPr>
                  <p:txBody>
                    <a:bodyPr wrap="none" anchor="ctr"/>
                    <a:lstStyle/>
                    <a:p>
                      <a:endParaRPr lang="fa-IR"/>
                    </a:p>
                  </p:txBody>
                </p:sp>
                <p:sp>
                  <p:nvSpPr>
                    <p:cNvPr id="379" name="Freeform 2858"/>
                    <p:cNvSpPr>
                      <a:spLocks noChangeAspect="1"/>
                    </p:cNvSpPr>
                    <p:nvPr/>
                  </p:nvSpPr>
                  <p:spPr bwMode="auto">
                    <a:xfrm>
                      <a:off x="1297" y="2212"/>
                      <a:ext cx="16" cy="264"/>
                    </a:xfrm>
                    <a:custGeom>
                      <a:avLst/>
                      <a:gdLst>
                        <a:gd name="T0" fmla="*/ 12 w 20"/>
                        <a:gd name="T1" fmla="*/ 0 h 264"/>
                        <a:gd name="T2" fmla="*/ 13 w 20"/>
                        <a:gd name="T3" fmla="*/ 264 h 264"/>
                        <a:gd name="T4" fmla="*/ 4 w 20"/>
                        <a:gd name="T5" fmla="*/ 262 h 264"/>
                        <a:gd name="T6" fmla="*/ 0 w 20"/>
                        <a:gd name="T7" fmla="*/ 230 h 264"/>
                        <a:gd name="T8" fmla="*/ 0 w 20"/>
                        <a:gd name="T9" fmla="*/ 28 h 264"/>
                        <a:gd name="T10" fmla="*/ 12 w 20"/>
                        <a:gd name="T11" fmla="*/ 0 h 264"/>
                        <a:gd name="T12" fmla="*/ 0 60000 65536"/>
                        <a:gd name="T13" fmla="*/ 0 60000 65536"/>
                        <a:gd name="T14" fmla="*/ 0 60000 65536"/>
                        <a:gd name="T15" fmla="*/ 0 60000 65536"/>
                        <a:gd name="T16" fmla="*/ 0 60000 65536"/>
                        <a:gd name="T17" fmla="*/ 0 60000 65536"/>
                        <a:gd name="T18" fmla="*/ 0 w 20"/>
                        <a:gd name="T19" fmla="*/ 0 h 264"/>
                        <a:gd name="T20" fmla="*/ 20 w 20"/>
                        <a:gd name="T21" fmla="*/ 264 h 264"/>
                      </a:gdLst>
                      <a:ahLst/>
                      <a:cxnLst>
                        <a:cxn ang="T12">
                          <a:pos x="T0" y="T1"/>
                        </a:cxn>
                        <a:cxn ang="T13">
                          <a:pos x="T2" y="T3"/>
                        </a:cxn>
                        <a:cxn ang="T14">
                          <a:pos x="T4" y="T5"/>
                        </a:cxn>
                        <a:cxn ang="T15">
                          <a:pos x="T6" y="T7"/>
                        </a:cxn>
                        <a:cxn ang="T16">
                          <a:pos x="T8" y="T9"/>
                        </a:cxn>
                        <a:cxn ang="T17">
                          <a:pos x="T10" y="T11"/>
                        </a:cxn>
                      </a:cxnLst>
                      <a:rect l="T18" t="T19" r="T20" b="T21"/>
                      <a:pathLst>
                        <a:path w="20" h="264">
                          <a:moveTo>
                            <a:pt x="19" y="0"/>
                          </a:moveTo>
                          <a:lnTo>
                            <a:pt x="20" y="264"/>
                          </a:lnTo>
                          <a:lnTo>
                            <a:pt x="6" y="262"/>
                          </a:lnTo>
                          <a:lnTo>
                            <a:pt x="0" y="230"/>
                          </a:lnTo>
                          <a:lnTo>
                            <a:pt x="0" y="28"/>
                          </a:lnTo>
                          <a:lnTo>
                            <a:pt x="19" y="0"/>
                          </a:lnTo>
                          <a:close/>
                        </a:path>
                      </a:pathLst>
                    </a:custGeom>
                    <a:solidFill>
                      <a:srgbClr val="B2B2B2"/>
                    </a:solidFill>
                    <a:ln w="9525">
                      <a:noFill/>
                      <a:round/>
                      <a:headEnd/>
                      <a:tailEnd/>
                    </a:ln>
                  </p:spPr>
                  <p:txBody>
                    <a:bodyPr wrap="none" anchor="ctr"/>
                    <a:lstStyle/>
                    <a:p>
                      <a:endParaRPr lang="en-US"/>
                    </a:p>
                  </p:txBody>
                </p:sp>
                <p:sp>
                  <p:nvSpPr>
                    <p:cNvPr id="380" name="Freeform 2859"/>
                    <p:cNvSpPr>
                      <a:spLocks noChangeAspect="1"/>
                    </p:cNvSpPr>
                    <p:nvPr/>
                  </p:nvSpPr>
                  <p:spPr bwMode="auto">
                    <a:xfrm>
                      <a:off x="1306" y="2225"/>
                      <a:ext cx="1" cy="253"/>
                    </a:xfrm>
                    <a:custGeom>
                      <a:avLst/>
                      <a:gdLst>
                        <a:gd name="T0" fmla="*/ 0 w 1"/>
                        <a:gd name="T1" fmla="*/ 0 h 253"/>
                        <a:gd name="T2" fmla="*/ 1 w 1"/>
                        <a:gd name="T3" fmla="*/ 253 h 253"/>
                        <a:gd name="T4" fmla="*/ 0 60000 65536"/>
                        <a:gd name="T5" fmla="*/ 0 60000 65536"/>
                        <a:gd name="T6" fmla="*/ 0 w 1"/>
                        <a:gd name="T7" fmla="*/ 0 h 253"/>
                        <a:gd name="T8" fmla="*/ 1 w 1"/>
                        <a:gd name="T9" fmla="*/ 253 h 253"/>
                      </a:gdLst>
                      <a:ahLst/>
                      <a:cxnLst>
                        <a:cxn ang="T4">
                          <a:pos x="T0" y="T1"/>
                        </a:cxn>
                        <a:cxn ang="T5">
                          <a:pos x="T2" y="T3"/>
                        </a:cxn>
                      </a:cxnLst>
                      <a:rect l="T6" t="T7" r="T8" b="T9"/>
                      <a:pathLst>
                        <a:path w="1" h="253">
                          <a:moveTo>
                            <a:pt x="0" y="0"/>
                          </a:moveTo>
                          <a:lnTo>
                            <a:pt x="1" y="253"/>
                          </a:lnTo>
                        </a:path>
                      </a:pathLst>
                    </a:custGeom>
                    <a:noFill/>
                    <a:ln w="9525">
                      <a:solidFill>
                        <a:srgbClr val="FFFFFF"/>
                      </a:solidFill>
                      <a:round/>
                      <a:headEnd/>
                      <a:tailEnd/>
                    </a:ln>
                  </p:spPr>
                  <p:txBody>
                    <a:bodyPr wrap="none" anchor="ctr"/>
                    <a:lstStyle/>
                    <a:p>
                      <a:endParaRPr lang="en-US"/>
                    </a:p>
                  </p:txBody>
                </p:sp>
                <p:sp>
                  <p:nvSpPr>
                    <p:cNvPr id="381" name="Line 2860"/>
                    <p:cNvSpPr>
                      <a:spLocks noChangeShapeType="1"/>
                    </p:cNvSpPr>
                    <p:nvPr/>
                  </p:nvSpPr>
                  <p:spPr bwMode="auto">
                    <a:xfrm>
                      <a:off x="1356" y="2307"/>
                      <a:ext cx="78" cy="0"/>
                    </a:xfrm>
                    <a:prstGeom prst="line">
                      <a:avLst/>
                    </a:prstGeom>
                    <a:noFill/>
                    <a:ln w="19050">
                      <a:solidFill>
                        <a:srgbClr val="FFFFFF"/>
                      </a:solidFill>
                      <a:round/>
                      <a:headEnd/>
                      <a:tailEnd/>
                    </a:ln>
                  </p:spPr>
                  <p:txBody>
                    <a:bodyPr/>
                    <a:lstStyle/>
                    <a:p>
                      <a:endParaRPr lang="en-US"/>
                    </a:p>
                  </p:txBody>
                </p:sp>
              </p:grpSp>
            </p:grpSp>
            <p:sp>
              <p:nvSpPr>
                <p:cNvPr id="373" name="Freeform 2861"/>
                <p:cNvSpPr>
                  <a:spLocks/>
                </p:cNvSpPr>
                <p:nvPr/>
              </p:nvSpPr>
              <p:spPr bwMode="auto">
                <a:xfrm>
                  <a:off x="982" y="1156"/>
                  <a:ext cx="1" cy="113"/>
                </a:xfrm>
                <a:custGeom>
                  <a:avLst/>
                  <a:gdLst>
                    <a:gd name="T0" fmla="*/ 1 w 1"/>
                    <a:gd name="T1" fmla="*/ 0 h 113"/>
                    <a:gd name="T2" fmla="*/ 0 w 1"/>
                    <a:gd name="T3" fmla="*/ 113 h 113"/>
                    <a:gd name="T4" fmla="*/ 0 60000 65536"/>
                    <a:gd name="T5" fmla="*/ 0 60000 65536"/>
                    <a:gd name="T6" fmla="*/ 0 w 1"/>
                    <a:gd name="T7" fmla="*/ 0 h 113"/>
                    <a:gd name="T8" fmla="*/ 1 w 1"/>
                    <a:gd name="T9" fmla="*/ 113 h 113"/>
                  </a:gdLst>
                  <a:ahLst/>
                  <a:cxnLst>
                    <a:cxn ang="T4">
                      <a:pos x="T0" y="T1"/>
                    </a:cxn>
                    <a:cxn ang="T5">
                      <a:pos x="T2" y="T3"/>
                    </a:cxn>
                  </a:cxnLst>
                  <a:rect l="T6" t="T7" r="T8" b="T9"/>
                  <a:pathLst>
                    <a:path w="1" h="113">
                      <a:moveTo>
                        <a:pt x="1" y="0"/>
                      </a:moveTo>
                      <a:lnTo>
                        <a:pt x="0" y="113"/>
                      </a:lnTo>
                    </a:path>
                  </a:pathLst>
                </a:custGeom>
                <a:noFill/>
                <a:ln w="9525">
                  <a:solidFill>
                    <a:srgbClr val="C0C0C0"/>
                  </a:solidFill>
                  <a:round/>
                  <a:headEnd/>
                  <a:tailEnd/>
                </a:ln>
              </p:spPr>
              <p:txBody>
                <a:bodyPr/>
                <a:lstStyle/>
                <a:p>
                  <a:endParaRPr lang="en-US"/>
                </a:p>
              </p:txBody>
            </p:sp>
            <p:sp>
              <p:nvSpPr>
                <p:cNvPr id="374" name="Line 2862"/>
                <p:cNvSpPr>
                  <a:spLocks noChangeShapeType="1"/>
                </p:cNvSpPr>
                <p:nvPr/>
              </p:nvSpPr>
              <p:spPr bwMode="auto">
                <a:xfrm>
                  <a:off x="1082" y="3294"/>
                  <a:ext cx="0" cy="70"/>
                </a:xfrm>
                <a:prstGeom prst="line">
                  <a:avLst/>
                </a:prstGeom>
                <a:noFill/>
                <a:ln w="6350">
                  <a:solidFill>
                    <a:srgbClr val="777777"/>
                  </a:solidFill>
                  <a:round/>
                  <a:headEnd/>
                  <a:tailEnd/>
                </a:ln>
              </p:spPr>
              <p:txBody>
                <a:bodyPr/>
                <a:lstStyle/>
                <a:p>
                  <a:endParaRPr lang="en-US"/>
                </a:p>
              </p:txBody>
            </p:sp>
          </p:grpSp>
          <p:grpSp>
            <p:nvGrpSpPr>
              <p:cNvPr id="310" name="Group 2863"/>
              <p:cNvGrpSpPr>
                <a:grpSpLocks/>
              </p:cNvGrpSpPr>
              <p:nvPr/>
            </p:nvGrpSpPr>
            <p:grpSpPr bwMode="auto">
              <a:xfrm>
                <a:off x="374" y="1641"/>
                <a:ext cx="518" cy="1184"/>
                <a:chOff x="374" y="1641"/>
                <a:chExt cx="518" cy="1184"/>
              </a:xfrm>
            </p:grpSpPr>
            <p:grpSp>
              <p:nvGrpSpPr>
                <p:cNvPr id="314" name="Group 2864"/>
                <p:cNvGrpSpPr>
                  <a:grpSpLocks/>
                </p:cNvGrpSpPr>
                <p:nvPr/>
              </p:nvGrpSpPr>
              <p:grpSpPr bwMode="auto">
                <a:xfrm>
                  <a:off x="374" y="1641"/>
                  <a:ext cx="100" cy="139"/>
                  <a:chOff x="1870" y="2767"/>
                  <a:chExt cx="124" cy="161"/>
                </a:xfrm>
              </p:grpSpPr>
              <p:grpSp>
                <p:nvGrpSpPr>
                  <p:cNvPr id="324" name="Group 2865"/>
                  <p:cNvGrpSpPr>
                    <a:grpSpLocks/>
                  </p:cNvGrpSpPr>
                  <p:nvPr/>
                </p:nvGrpSpPr>
                <p:grpSpPr bwMode="auto">
                  <a:xfrm>
                    <a:off x="1923" y="2878"/>
                    <a:ext cx="62" cy="15"/>
                    <a:chOff x="1926" y="2962"/>
                    <a:chExt cx="62" cy="15"/>
                  </a:xfrm>
                </p:grpSpPr>
                <p:sp>
                  <p:nvSpPr>
                    <p:cNvPr id="110" name="Freeform 2866"/>
                    <p:cNvSpPr>
                      <a:spLocks/>
                    </p:cNvSpPr>
                    <p:nvPr/>
                  </p:nvSpPr>
                  <p:spPr bwMode="auto">
                    <a:xfrm>
                      <a:off x="1926" y="2962"/>
                      <a:ext cx="8" cy="14"/>
                    </a:xfrm>
                    <a:custGeom>
                      <a:avLst/>
                      <a:gdLst>
                        <a:gd name="T0" fmla="*/ 0 w 30"/>
                        <a:gd name="T1" fmla="*/ 2 h 84"/>
                        <a:gd name="T2" fmla="*/ 1 w 30"/>
                        <a:gd name="T3" fmla="*/ 0 h 84"/>
                        <a:gd name="T4" fmla="*/ 2 w 30"/>
                        <a:gd name="T5" fmla="*/ 2 h 84"/>
                        <a:gd name="T6" fmla="*/ 0 60000 65536"/>
                        <a:gd name="T7" fmla="*/ 0 60000 65536"/>
                        <a:gd name="T8" fmla="*/ 0 60000 65536"/>
                        <a:gd name="T9" fmla="*/ 0 w 30"/>
                        <a:gd name="T10" fmla="*/ 0 h 84"/>
                        <a:gd name="T11" fmla="*/ 30 w 30"/>
                        <a:gd name="T12" fmla="*/ 84 h 84"/>
                      </a:gdLst>
                      <a:ahLst/>
                      <a:cxnLst>
                        <a:cxn ang="T6">
                          <a:pos x="T0" y="T1"/>
                        </a:cxn>
                        <a:cxn ang="T7">
                          <a:pos x="T2" y="T3"/>
                        </a:cxn>
                        <a:cxn ang="T8">
                          <a:pos x="T4" y="T5"/>
                        </a:cxn>
                      </a:cxnLst>
                      <a:rect l="T9" t="T10" r="T11" b="T12"/>
                      <a:pathLst>
                        <a:path w="30" h="84">
                          <a:moveTo>
                            <a:pt x="0" y="84"/>
                          </a:moveTo>
                          <a:lnTo>
                            <a:pt x="9" y="0"/>
                          </a:lnTo>
                          <a:lnTo>
                            <a:pt x="30" y="72"/>
                          </a:lnTo>
                        </a:path>
                      </a:pathLst>
                    </a:custGeom>
                    <a:noFill/>
                    <a:ln w="3175" cmpd="sng">
                      <a:solidFill>
                        <a:schemeClr val="bg1"/>
                      </a:solidFill>
                      <a:round/>
                      <a:headEnd/>
                      <a:tailEnd/>
                    </a:ln>
                  </p:spPr>
                  <p:txBody>
                    <a:bodyPr/>
                    <a:lstStyle/>
                    <a:p>
                      <a:endParaRPr lang="en-US"/>
                    </a:p>
                  </p:txBody>
                </p:sp>
                <p:sp>
                  <p:nvSpPr>
                    <p:cNvPr id="111" name="Freeform 2867"/>
                    <p:cNvSpPr>
                      <a:spLocks/>
                    </p:cNvSpPr>
                    <p:nvPr/>
                  </p:nvSpPr>
                  <p:spPr bwMode="auto">
                    <a:xfrm>
                      <a:off x="1926" y="2969"/>
                      <a:ext cx="6" cy="2"/>
                    </a:xfrm>
                    <a:custGeom>
                      <a:avLst/>
                      <a:gdLst>
                        <a:gd name="T0" fmla="*/ 0 w 21"/>
                        <a:gd name="T1" fmla="*/ 0 h 9"/>
                        <a:gd name="T2" fmla="*/ 2 w 21"/>
                        <a:gd name="T3" fmla="*/ 0 h 9"/>
                        <a:gd name="T4" fmla="*/ 0 60000 65536"/>
                        <a:gd name="T5" fmla="*/ 0 60000 65536"/>
                        <a:gd name="T6" fmla="*/ 0 w 21"/>
                        <a:gd name="T7" fmla="*/ 0 h 9"/>
                        <a:gd name="T8" fmla="*/ 21 w 21"/>
                        <a:gd name="T9" fmla="*/ 9 h 9"/>
                      </a:gdLst>
                      <a:ahLst/>
                      <a:cxnLst>
                        <a:cxn ang="T4">
                          <a:pos x="T0" y="T1"/>
                        </a:cxn>
                        <a:cxn ang="T5">
                          <a:pos x="T2" y="T3"/>
                        </a:cxn>
                      </a:cxnLst>
                      <a:rect l="T6" t="T7" r="T8" b="T9"/>
                      <a:pathLst>
                        <a:path w="21" h="9">
                          <a:moveTo>
                            <a:pt x="0" y="9"/>
                          </a:moveTo>
                          <a:cubicBezTo>
                            <a:pt x="6" y="9"/>
                            <a:pt x="15" y="0"/>
                            <a:pt x="21" y="0"/>
                          </a:cubicBezTo>
                        </a:path>
                      </a:pathLst>
                    </a:custGeom>
                    <a:noFill/>
                    <a:ln w="3175" cmpd="sng">
                      <a:solidFill>
                        <a:schemeClr val="bg1"/>
                      </a:solidFill>
                      <a:round/>
                      <a:headEnd/>
                      <a:tailEnd/>
                    </a:ln>
                  </p:spPr>
                  <p:txBody>
                    <a:bodyPr/>
                    <a:lstStyle/>
                    <a:p>
                      <a:endParaRPr lang="en-US"/>
                    </a:p>
                  </p:txBody>
                </p:sp>
                <p:sp>
                  <p:nvSpPr>
                    <p:cNvPr id="112" name="Freeform 2868"/>
                    <p:cNvSpPr>
                      <a:spLocks/>
                    </p:cNvSpPr>
                    <p:nvPr/>
                  </p:nvSpPr>
                  <p:spPr bwMode="auto">
                    <a:xfrm>
                      <a:off x="1935" y="2967"/>
                      <a:ext cx="7" cy="7"/>
                    </a:xfrm>
                    <a:custGeom>
                      <a:avLst/>
                      <a:gdLst>
                        <a:gd name="T0" fmla="*/ 0 w 35"/>
                        <a:gd name="T1" fmla="*/ 1 h 34"/>
                        <a:gd name="T2" fmla="*/ 0 w 35"/>
                        <a:gd name="T3" fmla="*/ 0 h 34"/>
                        <a:gd name="T4" fmla="*/ 1 w 35"/>
                        <a:gd name="T5" fmla="*/ 1 h 34"/>
                        <a:gd name="T6" fmla="*/ 1 w 35"/>
                        <a:gd name="T7" fmla="*/ 0 h 34"/>
                        <a:gd name="T8" fmla="*/ 1 w 35"/>
                        <a:gd name="T9" fmla="*/ 1 h 34"/>
                        <a:gd name="T10" fmla="*/ 0 60000 65536"/>
                        <a:gd name="T11" fmla="*/ 0 60000 65536"/>
                        <a:gd name="T12" fmla="*/ 0 60000 65536"/>
                        <a:gd name="T13" fmla="*/ 0 60000 65536"/>
                        <a:gd name="T14" fmla="*/ 0 60000 65536"/>
                        <a:gd name="T15" fmla="*/ 0 w 35"/>
                        <a:gd name="T16" fmla="*/ 0 h 34"/>
                        <a:gd name="T17" fmla="*/ 35 w 35"/>
                        <a:gd name="T18" fmla="*/ 34 h 34"/>
                      </a:gdLst>
                      <a:ahLst/>
                      <a:cxnLst>
                        <a:cxn ang="T10">
                          <a:pos x="T0" y="T1"/>
                        </a:cxn>
                        <a:cxn ang="T11">
                          <a:pos x="T2" y="T3"/>
                        </a:cxn>
                        <a:cxn ang="T12">
                          <a:pos x="T4" y="T5"/>
                        </a:cxn>
                        <a:cxn ang="T13">
                          <a:pos x="T6" y="T7"/>
                        </a:cxn>
                        <a:cxn ang="T14">
                          <a:pos x="T8" y="T9"/>
                        </a:cxn>
                      </a:cxnLst>
                      <a:rect l="T15" t="T16" r="T17" b="T18"/>
                      <a:pathLst>
                        <a:path w="35" h="34">
                          <a:moveTo>
                            <a:pt x="2" y="34"/>
                          </a:moveTo>
                          <a:cubicBezTo>
                            <a:pt x="2" y="30"/>
                            <a:pt x="0" y="13"/>
                            <a:pt x="2" y="10"/>
                          </a:cubicBezTo>
                          <a:cubicBezTo>
                            <a:pt x="4" y="7"/>
                            <a:pt x="11" y="21"/>
                            <a:pt x="14" y="19"/>
                          </a:cubicBezTo>
                          <a:cubicBezTo>
                            <a:pt x="17" y="17"/>
                            <a:pt x="19" y="0"/>
                            <a:pt x="22" y="1"/>
                          </a:cubicBezTo>
                          <a:cubicBezTo>
                            <a:pt x="25" y="2"/>
                            <a:pt x="32" y="20"/>
                            <a:pt x="35" y="25"/>
                          </a:cubicBezTo>
                        </a:path>
                      </a:pathLst>
                    </a:custGeom>
                    <a:noFill/>
                    <a:ln w="3175" cmpd="sng">
                      <a:solidFill>
                        <a:schemeClr val="bg1"/>
                      </a:solidFill>
                      <a:round/>
                      <a:headEnd/>
                      <a:tailEnd/>
                    </a:ln>
                  </p:spPr>
                  <p:txBody>
                    <a:bodyPr/>
                    <a:lstStyle/>
                    <a:p>
                      <a:endParaRPr lang="en-US"/>
                    </a:p>
                  </p:txBody>
                </p:sp>
                <p:sp>
                  <p:nvSpPr>
                    <p:cNvPr id="113" name="Freeform 2869"/>
                    <p:cNvSpPr>
                      <a:spLocks/>
                    </p:cNvSpPr>
                    <p:nvPr/>
                  </p:nvSpPr>
                  <p:spPr bwMode="auto">
                    <a:xfrm>
                      <a:off x="1943" y="2968"/>
                      <a:ext cx="6" cy="5"/>
                    </a:xfrm>
                    <a:custGeom>
                      <a:avLst/>
                      <a:gdLst>
                        <a:gd name="T0" fmla="*/ 0 w 20"/>
                        <a:gd name="T1" fmla="*/ 0 h 35"/>
                        <a:gd name="T2" fmla="*/ 2 w 20"/>
                        <a:gd name="T3" fmla="*/ 0 h 35"/>
                        <a:gd name="T4" fmla="*/ 1 w 20"/>
                        <a:gd name="T5" fmla="*/ 0 h 35"/>
                        <a:gd name="T6" fmla="*/ 0 w 20"/>
                        <a:gd name="T7" fmla="*/ 1 h 35"/>
                        <a:gd name="T8" fmla="*/ 2 w 20"/>
                        <a:gd name="T9" fmla="*/ 1 h 35"/>
                        <a:gd name="T10" fmla="*/ 2 w 20"/>
                        <a:gd name="T11" fmla="*/ 0 h 35"/>
                        <a:gd name="T12" fmla="*/ 0 60000 65536"/>
                        <a:gd name="T13" fmla="*/ 0 60000 65536"/>
                        <a:gd name="T14" fmla="*/ 0 60000 65536"/>
                        <a:gd name="T15" fmla="*/ 0 60000 65536"/>
                        <a:gd name="T16" fmla="*/ 0 60000 65536"/>
                        <a:gd name="T17" fmla="*/ 0 60000 65536"/>
                        <a:gd name="T18" fmla="*/ 0 w 20"/>
                        <a:gd name="T19" fmla="*/ 0 h 35"/>
                        <a:gd name="T20" fmla="*/ 20 w 2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0" h="35">
                          <a:moveTo>
                            <a:pt x="4" y="17"/>
                          </a:moveTo>
                          <a:cubicBezTo>
                            <a:pt x="10" y="16"/>
                            <a:pt x="17" y="16"/>
                            <a:pt x="17" y="14"/>
                          </a:cubicBezTo>
                          <a:cubicBezTo>
                            <a:pt x="17" y="12"/>
                            <a:pt x="7" y="0"/>
                            <a:pt x="5" y="3"/>
                          </a:cubicBezTo>
                          <a:cubicBezTo>
                            <a:pt x="3" y="6"/>
                            <a:pt x="0" y="25"/>
                            <a:pt x="2" y="30"/>
                          </a:cubicBezTo>
                          <a:cubicBezTo>
                            <a:pt x="4" y="35"/>
                            <a:pt x="14" y="33"/>
                            <a:pt x="17" y="32"/>
                          </a:cubicBezTo>
                          <a:cubicBezTo>
                            <a:pt x="20" y="31"/>
                            <a:pt x="20" y="26"/>
                            <a:pt x="20" y="21"/>
                          </a:cubicBezTo>
                        </a:path>
                      </a:pathLst>
                    </a:custGeom>
                    <a:noFill/>
                    <a:ln w="3175" cmpd="sng">
                      <a:solidFill>
                        <a:schemeClr val="bg1"/>
                      </a:solidFill>
                      <a:round/>
                      <a:headEnd/>
                      <a:tailEnd/>
                    </a:ln>
                  </p:spPr>
                  <p:txBody>
                    <a:bodyPr/>
                    <a:lstStyle/>
                    <a:p>
                      <a:endParaRPr lang="en-US"/>
                    </a:p>
                  </p:txBody>
                </p:sp>
                <p:sp>
                  <p:nvSpPr>
                    <p:cNvPr id="114" name="Freeform 2870"/>
                    <p:cNvSpPr>
                      <a:spLocks/>
                    </p:cNvSpPr>
                    <p:nvPr/>
                  </p:nvSpPr>
                  <p:spPr bwMode="auto">
                    <a:xfrm rot="541160">
                      <a:off x="1951" y="2970"/>
                      <a:ext cx="4" cy="5"/>
                    </a:xfrm>
                    <a:custGeom>
                      <a:avLst/>
                      <a:gdLst>
                        <a:gd name="T0" fmla="*/ 0 w 20"/>
                        <a:gd name="T1" fmla="*/ 1 h 29"/>
                        <a:gd name="T2" fmla="*/ 0 w 20"/>
                        <a:gd name="T3" fmla="*/ 0 h 29"/>
                        <a:gd name="T4" fmla="*/ 1 w 20"/>
                        <a:gd name="T5" fmla="*/ 0 h 29"/>
                        <a:gd name="T6" fmla="*/ 1 w 20"/>
                        <a:gd name="T7" fmla="*/ 0 h 29"/>
                        <a:gd name="T8" fmla="*/ 0 60000 65536"/>
                        <a:gd name="T9" fmla="*/ 0 60000 65536"/>
                        <a:gd name="T10" fmla="*/ 0 60000 65536"/>
                        <a:gd name="T11" fmla="*/ 0 60000 65536"/>
                        <a:gd name="T12" fmla="*/ 0 w 20"/>
                        <a:gd name="T13" fmla="*/ 0 h 29"/>
                        <a:gd name="T14" fmla="*/ 20 w 20"/>
                        <a:gd name="T15" fmla="*/ 29 h 29"/>
                      </a:gdLst>
                      <a:ahLst/>
                      <a:cxnLst>
                        <a:cxn ang="T8">
                          <a:pos x="T0" y="T1"/>
                        </a:cxn>
                        <a:cxn ang="T9">
                          <a:pos x="T2" y="T3"/>
                        </a:cxn>
                        <a:cxn ang="T10">
                          <a:pos x="T4" y="T5"/>
                        </a:cxn>
                        <a:cxn ang="T11">
                          <a:pos x="T6" y="T7"/>
                        </a:cxn>
                      </a:cxnLst>
                      <a:rect l="T12" t="T13" r="T14" b="T15"/>
                      <a:pathLst>
                        <a:path w="20" h="29">
                          <a:moveTo>
                            <a:pt x="7" y="29"/>
                          </a:moveTo>
                          <a:cubicBezTo>
                            <a:pt x="3" y="19"/>
                            <a:pt x="0" y="10"/>
                            <a:pt x="1" y="5"/>
                          </a:cubicBezTo>
                          <a:cubicBezTo>
                            <a:pt x="2" y="0"/>
                            <a:pt x="11" y="0"/>
                            <a:pt x="14" y="0"/>
                          </a:cubicBezTo>
                          <a:cubicBezTo>
                            <a:pt x="17" y="0"/>
                            <a:pt x="19" y="7"/>
                            <a:pt x="20" y="8"/>
                          </a:cubicBezTo>
                        </a:path>
                      </a:pathLst>
                    </a:custGeom>
                    <a:noFill/>
                    <a:ln w="3175" cmpd="sng">
                      <a:solidFill>
                        <a:schemeClr val="bg1"/>
                      </a:solidFill>
                      <a:round/>
                      <a:headEnd/>
                      <a:tailEnd/>
                    </a:ln>
                  </p:spPr>
                  <p:txBody>
                    <a:bodyPr/>
                    <a:lstStyle/>
                    <a:p>
                      <a:endParaRPr lang="en-US"/>
                    </a:p>
                  </p:txBody>
                </p:sp>
                <p:sp>
                  <p:nvSpPr>
                    <p:cNvPr id="115" name="Freeform 2871"/>
                    <p:cNvSpPr>
                      <a:spLocks/>
                    </p:cNvSpPr>
                    <p:nvPr/>
                  </p:nvSpPr>
                  <p:spPr bwMode="auto">
                    <a:xfrm rot="906942">
                      <a:off x="1957" y="2970"/>
                      <a:ext cx="8" cy="6"/>
                    </a:xfrm>
                    <a:custGeom>
                      <a:avLst/>
                      <a:gdLst>
                        <a:gd name="T0" fmla="*/ 1 w 32"/>
                        <a:gd name="T1" fmla="*/ 0 h 43"/>
                        <a:gd name="T2" fmla="*/ 0 w 32"/>
                        <a:gd name="T3" fmla="*/ 0 h 43"/>
                        <a:gd name="T4" fmla="*/ 0 w 32"/>
                        <a:gd name="T5" fmla="*/ 0 h 43"/>
                        <a:gd name="T6" fmla="*/ 1 w 32"/>
                        <a:gd name="T7" fmla="*/ 1 h 43"/>
                        <a:gd name="T8" fmla="*/ 2 w 32"/>
                        <a:gd name="T9" fmla="*/ 1 h 43"/>
                        <a:gd name="T10" fmla="*/ 1 w 32"/>
                        <a:gd name="T11" fmla="*/ 1 h 43"/>
                        <a:gd name="T12" fmla="*/ 0 w 32"/>
                        <a:gd name="T13" fmla="*/ 1 h 43"/>
                        <a:gd name="T14" fmla="*/ 0 60000 65536"/>
                        <a:gd name="T15" fmla="*/ 0 60000 65536"/>
                        <a:gd name="T16" fmla="*/ 0 60000 65536"/>
                        <a:gd name="T17" fmla="*/ 0 60000 65536"/>
                        <a:gd name="T18" fmla="*/ 0 60000 65536"/>
                        <a:gd name="T19" fmla="*/ 0 60000 65536"/>
                        <a:gd name="T20" fmla="*/ 0 60000 65536"/>
                        <a:gd name="T21" fmla="*/ 0 w 32"/>
                        <a:gd name="T22" fmla="*/ 0 h 43"/>
                        <a:gd name="T23" fmla="*/ 32 w 3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3">
                          <a:moveTo>
                            <a:pt x="18" y="6"/>
                          </a:moveTo>
                          <a:cubicBezTo>
                            <a:pt x="11" y="3"/>
                            <a:pt x="5" y="0"/>
                            <a:pt x="3" y="3"/>
                          </a:cubicBezTo>
                          <a:cubicBezTo>
                            <a:pt x="1" y="6"/>
                            <a:pt x="0" y="18"/>
                            <a:pt x="3" y="22"/>
                          </a:cubicBezTo>
                          <a:cubicBezTo>
                            <a:pt x="6" y="26"/>
                            <a:pt x="20" y="24"/>
                            <a:pt x="24" y="27"/>
                          </a:cubicBezTo>
                          <a:cubicBezTo>
                            <a:pt x="28" y="30"/>
                            <a:pt x="32" y="36"/>
                            <a:pt x="30" y="39"/>
                          </a:cubicBezTo>
                          <a:cubicBezTo>
                            <a:pt x="28" y="42"/>
                            <a:pt x="19" y="43"/>
                            <a:pt x="15" y="43"/>
                          </a:cubicBezTo>
                          <a:cubicBezTo>
                            <a:pt x="11" y="43"/>
                            <a:pt x="8" y="40"/>
                            <a:pt x="6" y="37"/>
                          </a:cubicBezTo>
                        </a:path>
                      </a:pathLst>
                    </a:custGeom>
                    <a:noFill/>
                    <a:ln w="3175" cmpd="sng">
                      <a:solidFill>
                        <a:schemeClr val="bg1"/>
                      </a:solidFill>
                      <a:round/>
                      <a:headEnd/>
                      <a:tailEnd/>
                    </a:ln>
                  </p:spPr>
                  <p:txBody>
                    <a:bodyPr/>
                    <a:lstStyle/>
                    <a:p>
                      <a:endParaRPr lang="en-US"/>
                    </a:p>
                  </p:txBody>
                </p:sp>
                <p:grpSp>
                  <p:nvGrpSpPr>
                    <p:cNvPr id="340" name="Group 2872"/>
                    <p:cNvGrpSpPr>
                      <a:grpSpLocks/>
                    </p:cNvGrpSpPr>
                    <p:nvPr/>
                  </p:nvGrpSpPr>
                  <p:grpSpPr bwMode="auto">
                    <a:xfrm>
                      <a:off x="1973" y="2969"/>
                      <a:ext cx="7" cy="7"/>
                      <a:chOff x="1463" y="1448"/>
                      <a:chExt cx="27" cy="33"/>
                    </a:xfrm>
                  </p:grpSpPr>
                  <p:sp>
                    <p:nvSpPr>
                      <p:cNvPr id="119" name="Freeform 2873"/>
                      <p:cNvSpPr>
                        <a:spLocks/>
                      </p:cNvSpPr>
                      <p:nvPr/>
                    </p:nvSpPr>
                    <p:spPr bwMode="auto">
                      <a:xfrm>
                        <a:off x="1463" y="1448"/>
                        <a:ext cx="27" cy="32"/>
                      </a:xfrm>
                      <a:custGeom>
                        <a:avLst/>
                        <a:gdLst>
                          <a:gd name="T0" fmla="*/ 0 w 25"/>
                          <a:gd name="T1" fmla="*/ 10 h 33"/>
                          <a:gd name="T2" fmla="*/ 11 w 25"/>
                          <a:gd name="T3" fmla="*/ 3 h 33"/>
                          <a:gd name="T4" fmla="*/ 23 w 25"/>
                          <a:gd name="T5" fmla="*/ 28 h 33"/>
                          <a:gd name="T6" fmla="*/ 29 w 25"/>
                          <a:gd name="T7" fmla="*/ 20 h 33"/>
                          <a:gd name="T8" fmla="*/ 0 60000 65536"/>
                          <a:gd name="T9" fmla="*/ 0 60000 65536"/>
                          <a:gd name="T10" fmla="*/ 0 60000 65536"/>
                          <a:gd name="T11" fmla="*/ 0 60000 65536"/>
                          <a:gd name="T12" fmla="*/ 0 w 25"/>
                          <a:gd name="T13" fmla="*/ 0 h 33"/>
                          <a:gd name="T14" fmla="*/ 25 w 25"/>
                          <a:gd name="T15" fmla="*/ 33 h 33"/>
                        </a:gdLst>
                        <a:ahLst/>
                        <a:cxnLst>
                          <a:cxn ang="T8">
                            <a:pos x="T0" y="T1"/>
                          </a:cxn>
                          <a:cxn ang="T9">
                            <a:pos x="T2" y="T3"/>
                          </a:cxn>
                          <a:cxn ang="T10">
                            <a:pos x="T4" y="T5"/>
                          </a:cxn>
                          <a:cxn ang="T11">
                            <a:pos x="T6" y="T7"/>
                          </a:cxn>
                        </a:cxnLst>
                        <a:rect l="T12" t="T13" r="T14" b="T15"/>
                        <a:pathLst>
                          <a:path w="25" h="33">
                            <a:moveTo>
                              <a:pt x="0" y="10"/>
                            </a:moveTo>
                            <a:cubicBezTo>
                              <a:pt x="3" y="5"/>
                              <a:pt x="6" y="0"/>
                              <a:pt x="9" y="3"/>
                            </a:cubicBezTo>
                            <a:cubicBezTo>
                              <a:pt x="12" y="6"/>
                              <a:pt x="16" y="27"/>
                              <a:pt x="19" y="30"/>
                            </a:cubicBezTo>
                            <a:cubicBezTo>
                              <a:pt x="22" y="33"/>
                              <a:pt x="23" y="27"/>
                              <a:pt x="25" y="22"/>
                            </a:cubicBezTo>
                          </a:path>
                        </a:pathLst>
                      </a:custGeom>
                      <a:noFill/>
                      <a:ln w="3175" cmpd="sng">
                        <a:solidFill>
                          <a:schemeClr val="bg1"/>
                        </a:solidFill>
                        <a:round/>
                        <a:headEnd/>
                        <a:tailEnd/>
                      </a:ln>
                    </p:spPr>
                    <p:txBody>
                      <a:bodyPr/>
                      <a:lstStyle/>
                      <a:p>
                        <a:endParaRPr lang="en-US"/>
                      </a:p>
                    </p:txBody>
                  </p:sp>
                  <p:sp>
                    <p:nvSpPr>
                      <p:cNvPr id="120" name="Freeform 2874"/>
                      <p:cNvSpPr>
                        <a:spLocks/>
                      </p:cNvSpPr>
                      <p:nvPr/>
                    </p:nvSpPr>
                    <p:spPr bwMode="auto">
                      <a:xfrm>
                        <a:off x="1466" y="1463"/>
                        <a:ext cx="18" cy="18"/>
                      </a:xfrm>
                      <a:custGeom>
                        <a:avLst/>
                        <a:gdLst>
                          <a:gd name="T0" fmla="*/ 9 w 18"/>
                          <a:gd name="T1" fmla="*/ 0 h 18"/>
                          <a:gd name="T2" fmla="*/ 1 w 18"/>
                          <a:gd name="T3" fmla="*/ 10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9" y="0"/>
                            </a:moveTo>
                            <a:cubicBezTo>
                              <a:pt x="4" y="3"/>
                              <a:pt x="0" y="7"/>
                              <a:pt x="1" y="10"/>
                            </a:cubicBezTo>
                            <a:cubicBezTo>
                              <a:pt x="2" y="13"/>
                              <a:pt x="15" y="17"/>
                              <a:pt x="18" y="18"/>
                            </a:cubicBezTo>
                          </a:path>
                        </a:pathLst>
                      </a:custGeom>
                      <a:noFill/>
                      <a:ln w="3175" cmpd="sng">
                        <a:solidFill>
                          <a:schemeClr val="bg1"/>
                        </a:solidFill>
                        <a:round/>
                        <a:headEnd/>
                        <a:tailEnd/>
                      </a:ln>
                    </p:spPr>
                    <p:txBody>
                      <a:bodyPr/>
                      <a:lstStyle/>
                      <a:p>
                        <a:endParaRPr lang="en-US"/>
                      </a:p>
                    </p:txBody>
                  </p:sp>
                </p:grpSp>
                <p:sp>
                  <p:nvSpPr>
                    <p:cNvPr id="117" name="Freeform 2875"/>
                    <p:cNvSpPr>
                      <a:spLocks/>
                    </p:cNvSpPr>
                    <p:nvPr/>
                  </p:nvSpPr>
                  <p:spPr bwMode="auto">
                    <a:xfrm>
                      <a:off x="1965" y="2966"/>
                      <a:ext cx="7" cy="10"/>
                    </a:xfrm>
                    <a:custGeom>
                      <a:avLst/>
                      <a:gdLst>
                        <a:gd name="T0" fmla="*/ 0 w 21"/>
                        <a:gd name="T1" fmla="*/ 0 h 58"/>
                        <a:gd name="T2" fmla="*/ 0 w 21"/>
                        <a:gd name="T3" fmla="*/ 2 h 58"/>
                        <a:gd name="T4" fmla="*/ 0 w 21"/>
                        <a:gd name="T5" fmla="*/ 1 h 58"/>
                        <a:gd name="T6" fmla="*/ 2 w 21"/>
                        <a:gd name="T7" fmla="*/ 1 h 58"/>
                        <a:gd name="T8" fmla="*/ 2 w 21"/>
                        <a:gd name="T9" fmla="*/ 2 h 58"/>
                        <a:gd name="T10" fmla="*/ 0 60000 65536"/>
                        <a:gd name="T11" fmla="*/ 0 60000 65536"/>
                        <a:gd name="T12" fmla="*/ 0 60000 65536"/>
                        <a:gd name="T13" fmla="*/ 0 60000 65536"/>
                        <a:gd name="T14" fmla="*/ 0 60000 65536"/>
                        <a:gd name="T15" fmla="*/ 0 w 21"/>
                        <a:gd name="T16" fmla="*/ 0 h 58"/>
                        <a:gd name="T17" fmla="*/ 21 w 21"/>
                        <a:gd name="T18" fmla="*/ 58 h 58"/>
                      </a:gdLst>
                      <a:ahLst/>
                      <a:cxnLst>
                        <a:cxn ang="T10">
                          <a:pos x="T0" y="T1"/>
                        </a:cxn>
                        <a:cxn ang="T11">
                          <a:pos x="T2" y="T3"/>
                        </a:cxn>
                        <a:cxn ang="T12">
                          <a:pos x="T4" y="T5"/>
                        </a:cxn>
                        <a:cxn ang="T13">
                          <a:pos x="T6" y="T7"/>
                        </a:cxn>
                        <a:cxn ang="T14">
                          <a:pos x="T8" y="T9"/>
                        </a:cxn>
                      </a:cxnLst>
                      <a:rect l="T15" t="T16" r="T17" b="T18"/>
                      <a:pathLst>
                        <a:path w="21" h="58">
                          <a:moveTo>
                            <a:pt x="0" y="0"/>
                          </a:moveTo>
                          <a:cubicBezTo>
                            <a:pt x="0" y="24"/>
                            <a:pt x="0" y="48"/>
                            <a:pt x="0" y="53"/>
                          </a:cubicBezTo>
                          <a:cubicBezTo>
                            <a:pt x="0" y="58"/>
                            <a:pt x="0" y="34"/>
                            <a:pt x="2" y="29"/>
                          </a:cubicBezTo>
                          <a:cubicBezTo>
                            <a:pt x="4" y="24"/>
                            <a:pt x="11" y="19"/>
                            <a:pt x="14" y="23"/>
                          </a:cubicBezTo>
                          <a:cubicBezTo>
                            <a:pt x="17" y="27"/>
                            <a:pt x="20" y="46"/>
                            <a:pt x="21" y="50"/>
                          </a:cubicBezTo>
                        </a:path>
                      </a:pathLst>
                    </a:custGeom>
                    <a:noFill/>
                    <a:ln w="3175" cmpd="sng">
                      <a:solidFill>
                        <a:schemeClr val="bg1"/>
                      </a:solidFill>
                      <a:round/>
                      <a:headEnd/>
                      <a:tailEnd/>
                    </a:ln>
                  </p:spPr>
                  <p:txBody>
                    <a:bodyPr/>
                    <a:lstStyle/>
                    <a:p>
                      <a:endParaRPr lang="en-US"/>
                    </a:p>
                  </p:txBody>
                </p:sp>
                <p:sp>
                  <p:nvSpPr>
                    <p:cNvPr id="118" name="Freeform 2876"/>
                    <p:cNvSpPr>
                      <a:spLocks/>
                    </p:cNvSpPr>
                    <p:nvPr/>
                  </p:nvSpPr>
                  <p:spPr bwMode="auto">
                    <a:xfrm>
                      <a:off x="1980" y="2971"/>
                      <a:ext cx="8" cy="6"/>
                    </a:xfrm>
                    <a:custGeom>
                      <a:avLst/>
                      <a:gdLst>
                        <a:gd name="T0" fmla="*/ 0 w 35"/>
                        <a:gd name="T1" fmla="*/ 1 h 34"/>
                        <a:gd name="T2" fmla="*/ 0 w 35"/>
                        <a:gd name="T3" fmla="*/ 0 h 34"/>
                        <a:gd name="T4" fmla="*/ 1 w 35"/>
                        <a:gd name="T5" fmla="*/ 1 h 34"/>
                        <a:gd name="T6" fmla="*/ 1 w 35"/>
                        <a:gd name="T7" fmla="*/ 0 h 34"/>
                        <a:gd name="T8" fmla="*/ 2 w 35"/>
                        <a:gd name="T9" fmla="*/ 1 h 34"/>
                        <a:gd name="T10" fmla="*/ 0 60000 65536"/>
                        <a:gd name="T11" fmla="*/ 0 60000 65536"/>
                        <a:gd name="T12" fmla="*/ 0 60000 65536"/>
                        <a:gd name="T13" fmla="*/ 0 60000 65536"/>
                        <a:gd name="T14" fmla="*/ 0 60000 65536"/>
                        <a:gd name="T15" fmla="*/ 0 w 35"/>
                        <a:gd name="T16" fmla="*/ 0 h 34"/>
                        <a:gd name="T17" fmla="*/ 35 w 35"/>
                        <a:gd name="T18" fmla="*/ 34 h 34"/>
                      </a:gdLst>
                      <a:ahLst/>
                      <a:cxnLst>
                        <a:cxn ang="T10">
                          <a:pos x="T0" y="T1"/>
                        </a:cxn>
                        <a:cxn ang="T11">
                          <a:pos x="T2" y="T3"/>
                        </a:cxn>
                        <a:cxn ang="T12">
                          <a:pos x="T4" y="T5"/>
                        </a:cxn>
                        <a:cxn ang="T13">
                          <a:pos x="T6" y="T7"/>
                        </a:cxn>
                        <a:cxn ang="T14">
                          <a:pos x="T8" y="T9"/>
                        </a:cxn>
                      </a:cxnLst>
                      <a:rect l="T15" t="T16" r="T17" b="T18"/>
                      <a:pathLst>
                        <a:path w="35" h="34">
                          <a:moveTo>
                            <a:pt x="2" y="34"/>
                          </a:moveTo>
                          <a:cubicBezTo>
                            <a:pt x="2" y="30"/>
                            <a:pt x="0" y="13"/>
                            <a:pt x="2" y="10"/>
                          </a:cubicBezTo>
                          <a:cubicBezTo>
                            <a:pt x="4" y="7"/>
                            <a:pt x="11" y="21"/>
                            <a:pt x="14" y="19"/>
                          </a:cubicBezTo>
                          <a:cubicBezTo>
                            <a:pt x="17" y="17"/>
                            <a:pt x="19" y="0"/>
                            <a:pt x="22" y="1"/>
                          </a:cubicBezTo>
                          <a:cubicBezTo>
                            <a:pt x="25" y="2"/>
                            <a:pt x="32" y="20"/>
                            <a:pt x="35" y="25"/>
                          </a:cubicBezTo>
                        </a:path>
                      </a:pathLst>
                    </a:custGeom>
                    <a:noFill/>
                    <a:ln w="3175" cmpd="sng">
                      <a:solidFill>
                        <a:schemeClr val="bg1"/>
                      </a:solidFill>
                      <a:round/>
                      <a:headEnd/>
                      <a:tailEnd/>
                    </a:ln>
                  </p:spPr>
                  <p:txBody>
                    <a:bodyPr/>
                    <a:lstStyle/>
                    <a:p>
                      <a:endParaRPr lang="en-US"/>
                    </a:p>
                  </p:txBody>
                </p:sp>
              </p:grpSp>
              <p:grpSp>
                <p:nvGrpSpPr>
                  <p:cNvPr id="343" name="Group 2877"/>
                  <p:cNvGrpSpPr>
                    <a:grpSpLocks/>
                  </p:cNvGrpSpPr>
                  <p:nvPr/>
                </p:nvGrpSpPr>
                <p:grpSpPr bwMode="auto">
                  <a:xfrm>
                    <a:off x="1922" y="2898"/>
                    <a:ext cx="72" cy="17"/>
                    <a:chOff x="1995" y="2971"/>
                    <a:chExt cx="72" cy="17"/>
                  </a:xfrm>
                </p:grpSpPr>
                <p:sp>
                  <p:nvSpPr>
                    <p:cNvPr id="100" name="Freeform 2878"/>
                    <p:cNvSpPr>
                      <a:spLocks/>
                    </p:cNvSpPr>
                    <p:nvPr/>
                  </p:nvSpPr>
                  <p:spPr bwMode="auto">
                    <a:xfrm>
                      <a:off x="1995" y="2971"/>
                      <a:ext cx="8" cy="12"/>
                    </a:xfrm>
                    <a:custGeom>
                      <a:avLst/>
                      <a:gdLst>
                        <a:gd name="T0" fmla="*/ 0 w 28"/>
                        <a:gd name="T1" fmla="*/ 0 h 60"/>
                        <a:gd name="T2" fmla="*/ 0 w 28"/>
                        <a:gd name="T3" fmla="*/ 2 h 60"/>
                        <a:gd name="T4" fmla="*/ 2 w 28"/>
                        <a:gd name="T5" fmla="*/ 2 h 60"/>
                        <a:gd name="T6" fmla="*/ 0 w 28"/>
                        <a:gd name="T7" fmla="*/ 1 h 60"/>
                        <a:gd name="T8" fmla="*/ 2 w 28"/>
                        <a:gd name="T9" fmla="*/ 1 h 60"/>
                        <a:gd name="T10" fmla="*/ 0 w 28"/>
                        <a:gd name="T11" fmla="*/ 0 h 60"/>
                        <a:gd name="T12" fmla="*/ 0 60000 65536"/>
                        <a:gd name="T13" fmla="*/ 0 60000 65536"/>
                        <a:gd name="T14" fmla="*/ 0 60000 65536"/>
                        <a:gd name="T15" fmla="*/ 0 60000 65536"/>
                        <a:gd name="T16" fmla="*/ 0 60000 65536"/>
                        <a:gd name="T17" fmla="*/ 0 60000 65536"/>
                        <a:gd name="T18" fmla="*/ 0 w 28"/>
                        <a:gd name="T19" fmla="*/ 0 h 60"/>
                        <a:gd name="T20" fmla="*/ 28 w 28"/>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28" h="60">
                          <a:moveTo>
                            <a:pt x="4" y="6"/>
                          </a:moveTo>
                          <a:cubicBezTo>
                            <a:pt x="0" y="12"/>
                            <a:pt x="0" y="48"/>
                            <a:pt x="4" y="54"/>
                          </a:cubicBezTo>
                          <a:cubicBezTo>
                            <a:pt x="8" y="60"/>
                            <a:pt x="26" y="43"/>
                            <a:pt x="26" y="40"/>
                          </a:cubicBezTo>
                          <a:cubicBezTo>
                            <a:pt x="26" y="37"/>
                            <a:pt x="1" y="37"/>
                            <a:pt x="1" y="34"/>
                          </a:cubicBezTo>
                          <a:cubicBezTo>
                            <a:pt x="1" y="31"/>
                            <a:pt x="28" y="24"/>
                            <a:pt x="28" y="19"/>
                          </a:cubicBezTo>
                          <a:cubicBezTo>
                            <a:pt x="28" y="14"/>
                            <a:pt x="8" y="0"/>
                            <a:pt x="4" y="6"/>
                          </a:cubicBezTo>
                          <a:close/>
                        </a:path>
                      </a:pathLst>
                    </a:custGeom>
                    <a:noFill/>
                    <a:ln w="3175" cmpd="sng">
                      <a:solidFill>
                        <a:srgbClr val="FFCC66"/>
                      </a:solidFill>
                      <a:round/>
                      <a:headEnd/>
                      <a:tailEnd/>
                    </a:ln>
                  </p:spPr>
                  <p:txBody>
                    <a:bodyPr/>
                    <a:lstStyle/>
                    <a:p>
                      <a:endParaRPr lang="en-US"/>
                    </a:p>
                  </p:txBody>
                </p:sp>
                <p:sp>
                  <p:nvSpPr>
                    <p:cNvPr id="101" name="Freeform 2879"/>
                    <p:cNvSpPr>
                      <a:spLocks/>
                    </p:cNvSpPr>
                    <p:nvPr/>
                  </p:nvSpPr>
                  <p:spPr bwMode="auto">
                    <a:xfrm>
                      <a:off x="2005" y="2977"/>
                      <a:ext cx="0" cy="5"/>
                    </a:xfrm>
                    <a:custGeom>
                      <a:avLst/>
                      <a:gdLst>
                        <a:gd name="T0" fmla="*/ 0 w 1"/>
                        <a:gd name="T1" fmla="*/ 0 h 26"/>
                        <a:gd name="T2" fmla="*/ 0 w 1"/>
                        <a:gd name="T3" fmla="*/ 1 h 26"/>
                        <a:gd name="T4" fmla="*/ 0 60000 65536"/>
                        <a:gd name="T5" fmla="*/ 0 60000 65536"/>
                        <a:gd name="T6" fmla="*/ 0 w 1"/>
                        <a:gd name="T7" fmla="*/ 0 h 26"/>
                        <a:gd name="T8" fmla="*/ 0 w 1"/>
                        <a:gd name="T9" fmla="*/ 26 h 26"/>
                      </a:gdLst>
                      <a:ahLst/>
                      <a:cxnLst>
                        <a:cxn ang="T4">
                          <a:pos x="T0" y="T1"/>
                        </a:cxn>
                        <a:cxn ang="T5">
                          <a:pos x="T2" y="T3"/>
                        </a:cxn>
                      </a:cxnLst>
                      <a:rect l="T6" t="T7" r="T8" b="T9"/>
                      <a:pathLst>
                        <a:path w="1" h="26">
                          <a:moveTo>
                            <a:pt x="0" y="0"/>
                          </a:moveTo>
                          <a:cubicBezTo>
                            <a:pt x="0" y="11"/>
                            <a:pt x="0" y="22"/>
                            <a:pt x="0" y="26"/>
                          </a:cubicBezTo>
                        </a:path>
                      </a:pathLst>
                    </a:custGeom>
                    <a:noFill/>
                    <a:ln w="3175" cmpd="sng">
                      <a:solidFill>
                        <a:srgbClr val="FFCC66"/>
                      </a:solidFill>
                      <a:round/>
                      <a:headEnd/>
                      <a:tailEnd/>
                    </a:ln>
                  </p:spPr>
                  <p:txBody>
                    <a:bodyPr/>
                    <a:lstStyle/>
                    <a:p>
                      <a:endParaRPr lang="en-US"/>
                    </a:p>
                  </p:txBody>
                </p:sp>
                <p:sp>
                  <p:nvSpPr>
                    <p:cNvPr id="102" name="Freeform 2880"/>
                    <p:cNvSpPr>
                      <a:spLocks/>
                    </p:cNvSpPr>
                    <p:nvPr/>
                  </p:nvSpPr>
                  <p:spPr bwMode="auto">
                    <a:xfrm>
                      <a:off x="2007" y="2978"/>
                      <a:ext cx="6" cy="5"/>
                    </a:xfrm>
                    <a:custGeom>
                      <a:avLst/>
                      <a:gdLst>
                        <a:gd name="T0" fmla="*/ 1 w 23"/>
                        <a:gd name="T1" fmla="*/ 0 h 29"/>
                        <a:gd name="T2" fmla="*/ 0 w 23"/>
                        <a:gd name="T3" fmla="*/ 1 h 29"/>
                        <a:gd name="T4" fmla="*/ 1 w 23"/>
                        <a:gd name="T5" fmla="*/ 1 h 29"/>
                        <a:gd name="T6" fmla="*/ 2 w 23"/>
                        <a:gd name="T7" fmla="*/ 0 h 29"/>
                        <a:gd name="T8" fmla="*/ 1 w 23"/>
                        <a:gd name="T9" fmla="*/ 0 h 29"/>
                        <a:gd name="T10" fmla="*/ 0 60000 65536"/>
                        <a:gd name="T11" fmla="*/ 0 60000 65536"/>
                        <a:gd name="T12" fmla="*/ 0 60000 65536"/>
                        <a:gd name="T13" fmla="*/ 0 60000 65536"/>
                        <a:gd name="T14" fmla="*/ 0 60000 65536"/>
                        <a:gd name="T15" fmla="*/ 0 w 23"/>
                        <a:gd name="T16" fmla="*/ 0 h 29"/>
                        <a:gd name="T17" fmla="*/ 23 w 23"/>
                        <a:gd name="T18" fmla="*/ 29 h 29"/>
                      </a:gdLst>
                      <a:ahLst/>
                      <a:cxnLst>
                        <a:cxn ang="T10">
                          <a:pos x="T0" y="T1"/>
                        </a:cxn>
                        <a:cxn ang="T11">
                          <a:pos x="T2" y="T3"/>
                        </a:cxn>
                        <a:cxn ang="T12">
                          <a:pos x="T4" y="T5"/>
                        </a:cxn>
                        <a:cxn ang="T13">
                          <a:pos x="T6" y="T7"/>
                        </a:cxn>
                        <a:cxn ang="T14">
                          <a:pos x="T8" y="T9"/>
                        </a:cxn>
                      </a:cxnLst>
                      <a:rect l="T15" t="T16" r="T17" b="T18"/>
                      <a:pathLst>
                        <a:path w="23" h="29">
                          <a:moveTo>
                            <a:pt x="7" y="1"/>
                          </a:moveTo>
                          <a:cubicBezTo>
                            <a:pt x="3" y="2"/>
                            <a:pt x="0" y="12"/>
                            <a:pt x="1" y="16"/>
                          </a:cubicBezTo>
                          <a:cubicBezTo>
                            <a:pt x="2" y="20"/>
                            <a:pt x="9" y="29"/>
                            <a:pt x="13" y="28"/>
                          </a:cubicBezTo>
                          <a:cubicBezTo>
                            <a:pt x="17" y="27"/>
                            <a:pt x="23" y="14"/>
                            <a:pt x="23" y="10"/>
                          </a:cubicBezTo>
                          <a:cubicBezTo>
                            <a:pt x="23" y="6"/>
                            <a:pt x="11" y="0"/>
                            <a:pt x="7" y="1"/>
                          </a:cubicBezTo>
                          <a:close/>
                        </a:path>
                      </a:pathLst>
                    </a:custGeom>
                    <a:noFill/>
                    <a:ln w="3175" cmpd="sng">
                      <a:solidFill>
                        <a:srgbClr val="FFCC66"/>
                      </a:solidFill>
                      <a:round/>
                      <a:headEnd/>
                      <a:tailEnd/>
                    </a:ln>
                  </p:spPr>
                  <p:txBody>
                    <a:bodyPr/>
                    <a:lstStyle/>
                    <a:p>
                      <a:endParaRPr lang="en-US"/>
                    </a:p>
                  </p:txBody>
                </p:sp>
                <p:sp>
                  <p:nvSpPr>
                    <p:cNvPr id="103" name="Freeform 2881"/>
                    <p:cNvSpPr>
                      <a:spLocks/>
                    </p:cNvSpPr>
                    <p:nvPr/>
                  </p:nvSpPr>
                  <p:spPr bwMode="auto">
                    <a:xfrm rot="906942">
                      <a:off x="2014" y="2978"/>
                      <a:ext cx="6" cy="5"/>
                    </a:xfrm>
                    <a:custGeom>
                      <a:avLst/>
                      <a:gdLst>
                        <a:gd name="T0" fmla="*/ 1 w 32"/>
                        <a:gd name="T1" fmla="*/ 0 h 43"/>
                        <a:gd name="T2" fmla="*/ 0 w 32"/>
                        <a:gd name="T3" fmla="*/ 0 h 43"/>
                        <a:gd name="T4" fmla="*/ 0 w 32"/>
                        <a:gd name="T5" fmla="*/ 0 h 43"/>
                        <a:gd name="T6" fmla="*/ 1 w 32"/>
                        <a:gd name="T7" fmla="*/ 0 h 43"/>
                        <a:gd name="T8" fmla="*/ 1 w 32"/>
                        <a:gd name="T9" fmla="*/ 1 h 43"/>
                        <a:gd name="T10" fmla="*/ 1 w 32"/>
                        <a:gd name="T11" fmla="*/ 1 h 43"/>
                        <a:gd name="T12" fmla="*/ 0 w 32"/>
                        <a:gd name="T13" fmla="*/ 0 h 43"/>
                        <a:gd name="T14" fmla="*/ 0 60000 65536"/>
                        <a:gd name="T15" fmla="*/ 0 60000 65536"/>
                        <a:gd name="T16" fmla="*/ 0 60000 65536"/>
                        <a:gd name="T17" fmla="*/ 0 60000 65536"/>
                        <a:gd name="T18" fmla="*/ 0 60000 65536"/>
                        <a:gd name="T19" fmla="*/ 0 60000 65536"/>
                        <a:gd name="T20" fmla="*/ 0 60000 65536"/>
                        <a:gd name="T21" fmla="*/ 0 w 32"/>
                        <a:gd name="T22" fmla="*/ 0 h 43"/>
                        <a:gd name="T23" fmla="*/ 32 w 3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3">
                          <a:moveTo>
                            <a:pt x="18" y="6"/>
                          </a:moveTo>
                          <a:cubicBezTo>
                            <a:pt x="11" y="3"/>
                            <a:pt x="5" y="0"/>
                            <a:pt x="3" y="3"/>
                          </a:cubicBezTo>
                          <a:cubicBezTo>
                            <a:pt x="1" y="6"/>
                            <a:pt x="0" y="18"/>
                            <a:pt x="3" y="22"/>
                          </a:cubicBezTo>
                          <a:cubicBezTo>
                            <a:pt x="6" y="26"/>
                            <a:pt x="20" y="24"/>
                            <a:pt x="24" y="27"/>
                          </a:cubicBezTo>
                          <a:cubicBezTo>
                            <a:pt x="28" y="30"/>
                            <a:pt x="32" y="36"/>
                            <a:pt x="30" y="39"/>
                          </a:cubicBezTo>
                          <a:cubicBezTo>
                            <a:pt x="28" y="42"/>
                            <a:pt x="19" y="43"/>
                            <a:pt x="15" y="43"/>
                          </a:cubicBezTo>
                          <a:cubicBezTo>
                            <a:pt x="11" y="43"/>
                            <a:pt x="8" y="40"/>
                            <a:pt x="6" y="37"/>
                          </a:cubicBezTo>
                        </a:path>
                      </a:pathLst>
                    </a:custGeom>
                    <a:noFill/>
                    <a:ln w="3175" cmpd="sng">
                      <a:solidFill>
                        <a:srgbClr val="FFCC66"/>
                      </a:solidFill>
                      <a:round/>
                      <a:headEnd/>
                      <a:tailEnd/>
                    </a:ln>
                  </p:spPr>
                  <p:txBody>
                    <a:bodyPr/>
                    <a:lstStyle/>
                    <a:p>
                      <a:endParaRPr lang="en-US"/>
                    </a:p>
                  </p:txBody>
                </p:sp>
                <p:sp>
                  <p:nvSpPr>
                    <p:cNvPr id="104" name="Freeform 2882"/>
                    <p:cNvSpPr>
                      <a:spLocks/>
                    </p:cNvSpPr>
                    <p:nvPr/>
                  </p:nvSpPr>
                  <p:spPr bwMode="auto">
                    <a:xfrm>
                      <a:off x="2022" y="2978"/>
                      <a:ext cx="6" cy="6"/>
                    </a:xfrm>
                    <a:custGeom>
                      <a:avLst/>
                      <a:gdLst>
                        <a:gd name="T0" fmla="*/ 1 w 19"/>
                        <a:gd name="T1" fmla="*/ 0 h 40"/>
                        <a:gd name="T2" fmla="*/ 0 w 19"/>
                        <a:gd name="T3" fmla="*/ 0 h 40"/>
                        <a:gd name="T4" fmla="*/ 0 w 19"/>
                        <a:gd name="T5" fmla="*/ 1 h 40"/>
                        <a:gd name="T6" fmla="*/ 1 w 19"/>
                        <a:gd name="T7" fmla="*/ 1 h 40"/>
                        <a:gd name="T8" fmla="*/ 2 w 19"/>
                        <a:gd name="T9" fmla="*/ 1 h 40"/>
                        <a:gd name="T10" fmla="*/ 0 60000 65536"/>
                        <a:gd name="T11" fmla="*/ 0 60000 65536"/>
                        <a:gd name="T12" fmla="*/ 0 60000 65536"/>
                        <a:gd name="T13" fmla="*/ 0 60000 65536"/>
                        <a:gd name="T14" fmla="*/ 0 60000 65536"/>
                        <a:gd name="T15" fmla="*/ 0 w 19"/>
                        <a:gd name="T16" fmla="*/ 0 h 40"/>
                        <a:gd name="T17" fmla="*/ 19 w 19"/>
                        <a:gd name="T18" fmla="*/ 40 h 40"/>
                      </a:gdLst>
                      <a:ahLst/>
                      <a:cxnLst>
                        <a:cxn ang="T10">
                          <a:pos x="T0" y="T1"/>
                        </a:cxn>
                        <a:cxn ang="T11">
                          <a:pos x="T2" y="T3"/>
                        </a:cxn>
                        <a:cxn ang="T12">
                          <a:pos x="T4" y="T5"/>
                        </a:cxn>
                        <a:cxn ang="T13">
                          <a:pos x="T6" y="T7"/>
                        </a:cxn>
                        <a:cxn ang="T14">
                          <a:pos x="T8" y="T9"/>
                        </a:cxn>
                      </a:cxnLst>
                      <a:rect l="T15" t="T16" r="T17" b="T18"/>
                      <a:pathLst>
                        <a:path w="19" h="40">
                          <a:moveTo>
                            <a:pt x="14" y="9"/>
                          </a:moveTo>
                          <a:cubicBezTo>
                            <a:pt x="9" y="4"/>
                            <a:pt x="4" y="0"/>
                            <a:pt x="2" y="3"/>
                          </a:cubicBezTo>
                          <a:cubicBezTo>
                            <a:pt x="0" y="6"/>
                            <a:pt x="0" y="23"/>
                            <a:pt x="1" y="29"/>
                          </a:cubicBezTo>
                          <a:cubicBezTo>
                            <a:pt x="2" y="35"/>
                            <a:pt x="8" y="40"/>
                            <a:pt x="11" y="39"/>
                          </a:cubicBezTo>
                          <a:cubicBezTo>
                            <a:pt x="14" y="38"/>
                            <a:pt x="16" y="31"/>
                            <a:pt x="19" y="24"/>
                          </a:cubicBezTo>
                        </a:path>
                      </a:pathLst>
                    </a:custGeom>
                    <a:noFill/>
                    <a:ln w="3175" cmpd="sng">
                      <a:solidFill>
                        <a:srgbClr val="FFCC66"/>
                      </a:solidFill>
                      <a:round/>
                      <a:headEnd/>
                      <a:tailEnd/>
                    </a:ln>
                  </p:spPr>
                  <p:txBody>
                    <a:bodyPr/>
                    <a:lstStyle/>
                    <a:p>
                      <a:endParaRPr lang="en-US"/>
                    </a:p>
                  </p:txBody>
                </p:sp>
                <p:sp>
                  <p:nvSpPr>
                    <p:cNvPr id="105" name="Freeform 2883"/>
                    <p:cNvSpPr>
                      <a:spLocks/>
                    </p:cNvSpPr>
                    <p:nvPr/>
                  </p:nvSpPr>
                  <p:spPr bwMode="auto">
                    <a:xfrm>
                      <a:off x="2030" y="2979"/>
                      <a:ext cx="2" cy="5"/>
                    </a:xfrm>
                    <a:custGeom>
                      <a:avLst/>
                      <a:gdLst>
                        <a:gd name="T0" fmla="*/ 0 w 1"/>
                        <a:gd name="T1" fmla="*/ 0 h 26"/>
                        <a:gd name="T2" fmla="*/ 0 w 1"/>
                        <a:gd name="T3" fmla="*/ 1 h 26"/>
                        <a:gd name="T4" fmla="*/ 0 60000 65536"/>
                        <a:gd name="T5" fmla="*/ 0 60000 65536"/>
                        <a:gd name="T6" fmla="*/ 0 w 1"/>
                        <a:gd name="T7" fmla="*/ 0 h 26"/>
                        <a:gd name="T8" fmla="*/ 1 w 1"/>
                        <a:gd name="T9" fmla="*/ 26 h 26"/>
                      </a:gdLst>
                      <a:ahLst/>
                      <a:cxnLst>
                        <a:cxn ang="T4">
                          <a:pos x="T0" y="T1"/>
                        </a:cxn>
                        <a:cxn ang="T5">
                          <a:pos x="T2" y="T3"/>
                        </a:cxn>
                      </a:cxnLst>
                      <a:rect l="T6" t="T7" r="T8" b="T9"/>
                      <a:pathLst>
                        <a:path w="1" h="26">
                          <a:moveTo>
                            <a:pt x="0" y="0"/>
                          </a:moveTo>
                          <a:cubicBezTo>
                            <a:pt x="0" y="11"/>
                            <a:pt x="0" y="22"/>
                            <a:pt x="0" y="26"/>
                          </a:cubicBezTo>
                        </a:path>
                      </a:pathLst>
                    </a:custGeom>
                    <a:noFill/>
                    <a:ln w="3175" cmpd="sng">
                      <a:solidFill>
                        <a:srgbClr val="FFCC66"/>
                      </a:solidFill>
                      <a:round/>
                      <a:headEnd/>
                      <a:tailEnd/>
                    </a:ln>
                  </p:spPr>
                  <p:txBody>
                    <a:bodyPr/>
                    <a:lstStyle/>
                    <a:p>
                      <a:endParaRPr lang="en-US"/>
                    </a:p>
                  </p:txBody>
                </p:sp>
                <p:sp>
                  <p:nvSpPr>
                    <p:cNvPr id="106" name="Freeform 2884"/>
                    <p:cNvSpPr>
                      <a:spLocks/>
                    </p:cNvSpPr>
                    <p:nvPr/>
                  </p:nvSpPr>
                  <p:spPr bwMode="auto">
                    <a:xfrm>
                      <a:off x="2033" y="2978"/>
                      <a:ext cx="8" cy="6"/>
                    </a:xfrm>
                    <a:custGeom>
                      <a:avLst/>
                      <a:gdLst>
                        <a:gd name="T0" fmla="*/ 1 w 20"/>
                        <a:gd name="T1" fmla="*/ 1 h 35"/>
                        <a:gd name="T2" fmla="*/ 3 w 20"/>
                        <a:gd name="T3" fmla="*/ 0 h 35"/>
                        <a:gd name="T4" fmla="*/ 1 w 20"/>
                        <a:gd name="T5" fmla="*/ 0 h 35"/>
                        <a:gd name="T6" fmla="*/ 0 w 20"/>
                        <a:gd name="T7" fmla="*/ 1 h 35"/>
                        <a:gd name="T8" fmla="*/ 3 w 20"/>
                        <a:gd name="T9" fmla="*/ 1 h 35"/>
                        <a:gd name="T10" fmla="*/ 3 w 20"/>
                        <a:gd name="T11" fmla="*/ 1 h 35"/>
                        <a:gd name="T12" fmla="*/ 0 60000 65536"/>
                        <a:gd name="T13" fmla="*/ 0 60000 65536"/>
                        <a:gd name="T14" fmla="*/ 0 60000 65536"/>
                        <a:gd name="T15" fmla="*/ 0 60000 65536"/>
                        <a:gd name="T16" fmla="*/ 0 60000 65536"/>
                        <a:gd name="T17" fmla="*/ 0 60000 65536"/>
                        <a:gd name="T18" fmla="*/ 0 w 20"/>
                        <a:gd name="T19" fmla="*/ 0 h 35"/>
                        <a:gd name="T20" fmla="*/ 20 w 2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0" h="35">
                          <a:moveTo>
                            <a:pt x="4" y="17"/>
                          </a:moveTo>
                          <a:cubicBezTo>
                            <a:pt x="10" y="16"/>
                            <a:pt x="17" y="16"/>
                            <a:pt x="17" y="14"/>
                          </a:cubicBezTo>
                          <a:cubicBezTo>
                            <a:pt x="17" y="12"/>
                            <a:pt x="7" y="0"/>
                            <a:pt x="5" y="3"/>
                          </a:cubicBezTo>
                          <a:cubicBezTo>
                            <a:pt x="3" y="6"/>
                            <a:pt x="0" y="25"/>
                            <a:pt x="2" y="30"/>
                          </a:cubicBezTo>
                          <a:cubicBezTo>
                            <a:pt x="4" y="35"/>
                            <a:pt x="14" y="33"/>
                            <a:pt x="17" y="32"/>
                          </a:cubicBezTo>
                          <a:cubicBezTo>
                            <a:pt x="20" y="31"/>
                            <a:pt x="20" y="26"/>
                            <a:pt x="20" y="21"/>
                          </a:cubicBezTo>
                        </a:path>
                      </a:pathLst>
                    </a:custGeom>
                    <a:noFill/>
                    <a:ln w="3175" cmpd="sng">
                      <a:solidFill>
                        <a:srgbClr val="FFCC66"/>
                      </a:solidFill>
                      <a:round/>
                      <a:headEnd/>
                      <a:tailEnd/>
                    </a:ln>
                  </p:spPr>
                  <p:txBody>
                    <a:bodyPr/>
                    <a:lstStyle/>
                    <a:p>
                      <a:endParaRPr lang="en-US"/>
                    </a:p>
                  </p:txBody>
                </p:sp>
                <p:sp>
                  <p:nvSpPr>
                    <p:cNvPr id="107" name="Freeform 2885"/>
                    <p:cNvSpPr>
                      <a:spLocks/>
                    </p:cNvSpPr>
                    <p:nvPr/>
                  </p:nvSpPr>
                  <p:spPr bwMode="auto">
                    <a:xfrm>
                      <a:off x="2042" y="2981"/>
                      <a:ext cx="7" cy="6"/>
                    </a:xfrm>
                    <a:custGeom>
                      <a:avLst/>
                      <a:gdLst>
                        <a:gd name="T0" fmla="*/ 0 w 24"/>
                        <a:gd name="T1" fmla="*/ 1 h 34"/>
                        <a:gd name="T2" fmla="*/ 0 w 24"/>
                        <a:gd name="T3" fmla="*/ 0 h 34"/>
                        <a:gd name="T4" fmla="*/ 2 w 24"/>
                        <a:gd name="T5" fmla="*/ 0 h 34"/>
                        <a:gd name="T6" fmla="*/ 2 w 24"/>
                        <a:gd name="T7" fmla="*/ 1 h 34"/>
                        <a:gd name="T8" fmla="*/ 0 60000 65536"/>
                        <a:gd name="T9" fmla="*/ 0 60000 65536"/>
                        <a:gd name="T10" fmla="*/ 0 60000 65536"/>
                        <a:gd name="T11" fmla="*/ 0 60000 65536"/>
                        <a:gd name="T12" fmla="*/ 0 w 24"/>
                        <a:gd name="T13" fmla="*/ 0 h 34"/>
                        <a:gd name="T14" fmla="*/ 24 w 24"/>
                        <a:gd name="T15" fmla="*/ 34 h 34"/>
                      </a:gdLst>
                      <a:ahLst/>
                      <a:cxnLst>
                        <a:cxn ang="T8">
                          <a:pos x="T0" y="T1"/>
                        </a:cxn>
                        <a:cxn ang="T9">
                          <a:pos x="T2" y="T3"/>
                        </a:cxn>
                        <a:cxn ang="T10">
                          <a:pos x="T4" y="T5"/>
                        </a:cxn>
                        <a:cxn ang="T11">
                          <a:pos x="T6" y="T7"/>
                        </a:cxn>
                      </a:cxnLst>
                      <a:rect l="T12" t="T13" r="T14" b="T15"/>
                      <a:pathLst>
                        <a:path w="24" h="34">
                          <a:moveTo>
                            <a:pt x="5" y="34"/>
                          </a:moveTo>
                          <a:cubicBezTo>
                            <a:pt x="2" y="22"/>
                            <a:pt x="0" y="11"/>
                            <a:pt x="3" y="6"/>
                          </a:cubicBezTo>
                          <a:cubicBezTo>
                            <a:pt x="6" y="1"/>
                            <a:pt x="18" y="0"/>
                            <a:pt x="21" y="4"/>
                          </a:cubicBezTo>
                          <a:cubicBezTo>
                            <a:pt x="24" y="8"/>
                            <a:pt x="24" y="19"/>
                            <a:pt x="24" y="30"/>
                          </a:cubicBezTo>
                        </a:path>
                      </a:pathLst>
                    </a:custGeom>
                    <a:noFill/>
                    <a:ln w="3175" cmpd="sng">
                      <a:solidFill>
                        <a:srgbClr val="FFCC66"/>
                      </a:solidFill>
                      <a:round/>
                      <a:headEnd/>
                      <a:tailEnd/>
                    </a:ln>
                  </p:spPr>
                  <p:txBody>
                    <a:bodyPr/>
                    <a:lstStyle/>
                    <a:p>
                      <a:endParaRPr lang="en-US"/>
                    </a:p>
                  </p:txBody>
                </p:sp>
                <p:sp>
                  <p:nvSpPr>
                    <p:cNvPr id="108" name="Freeform 2886"/>
                    <p:cNvSpPr>
                      <a:spLocks/>
                    </p:cNvSpPr>
                    <p:nvPr/>
                  </p:nvSpPr>
                  <p:spPr bwMode="auto">
                    <a:xfrm>
                      <a:off x="2053" y="2981"/>
                      <a:ext cx="6" cy="5"/>
                    </a:xfrm>
                    <a:custGeom>
                      <a:avLst/>
                      <a:gdLst>
                        <a:gd name="T0" fmla="*/ 1 w 19"/>
                        <a:gd name="T1" fmla="*/ 0 h 40"/>
                        <a:gd name="T2" fmla="*/ 0 w 19"/>
                        <a:gd name="T3" fmla="*/ 0 h 40"/>
                        <a:gd name="T4" fmla="*/ 0 w 19"/>
                        <a:gd name="T5" fmla="*/ 1 h 40"/>
                        <a:gd name="T6" fmla="*/ 1 w 19"/>
                        <a:gd name="T7" fmla="*/ 1 h 40"/>
                        <a:gd name="T8" fmla="*/ 2 w 19"/>
                        <a:gd name="T9" fmla="*/ 0 h 40"/>
                        <a:gd name="T10" fmla="*/ 0 60000 65536"/>
                        <a:gd name="T11" fmla="*/ 0 60000 65536"/>
                        <a:gd name="T12" fmla="*/ 0 60000 65536"/>
                        <a:gd name="T13" fmla="*/ 0 60000 65536"/>
                        <a:gd name="T14" fmla="*/ 0 60000 65536"/>
                        <a:gd name="T15" fmla="*/ 0 w 19"/>
                        <a:gd name="T16" fmla="*/ 0 h 40"/>
                        <a:gd name="T17" fmla="*/ 19 w 19"/>
                        <a:gd name="T18" fmla="*/ 40 h 40"/>
                      </a:gdLst>
                      <a:ahLst/>
                      <a:cxnLst>
                        <a:cxn ang="T10">
                          <a:pos x="T0" y="T1"/>
                        </a:cxn>
                        <a:cxn ang="T11">
                          <a:pos x="T2" y="T3"/>
                        </a:cxn>
                        <a:cxn ang="T12">
                          <a:pos x="T4" y="T5"/>
                        </a:cxn>
                        <a:cxn ang="T13">
                          <a:pos x="T6" y="T7"/>
                        </a:cxn>
                        <a:cxn ang="T14">
                          <a:pos x="T8" y="T9"/>
                        </a:cxn>
                      </a:cxnLst>
                      <a:rect l="T15" t="T16" r="T17" b="T18"/>
                      <a:pathLst>
                        <a:path w="19" h="40">
                          <a:moveTo>
                            <a:pt x="14" y="9"/>
                          </a:moveTo>
                          <a:cubicBezTo>
                            <a:pt x="9" y="4"/>
                            <a:pt x="4" y="0"/>
                            <a:pt x="2" y="3"/>
                          </a:cubicBezTo>
                          <a:cubicBezTo>
                            <a:pt x="0" y="6"/>
                            <a:pt x="0" y="23"/>
                            <a:pt x="1" y="29"/>
                          </a:cubicBezTo>
                          <a:cubicBezTo>
                            <a:pt x="2" y="35"/>
                            <a:pt x="8" y="40"/>
                            <a:pt x="11" y="39"/>
                          </a:cubicBezTo>
                          <a:cubicBezTo>
                            <a:pt x="14" y="38"/>
                            <a:pt x="16" y="31"/>
                            <a:pt x="19" y="24"/>
                          </a:cubicBezTo>
                        </a:path>
                      </a:pathLst>
                    </a:custGeom>
                    <a:noFill/>
                    <a:ln w="3175" cmpd="sng">
                      <a:solidFill>
                        <a:srgbClr val="FFCC66"/>
                      </a:solidFill>
                      <a:round/>
                      <a:headEnd/>
                      <a:tailEnd/>
                    </a:ln>
                  </p:spPr>
                  <p:txBody>
                    <a:bodyPr/>
                    <a:lstStyle/>
                    <a:p>
                      <a:endParaRPr lang="en-US"/>
                    </a:p>
                  </p:txBody>
                </p:sp>
                <p:sp>
                  <p:nvSpPr>
                    <p:cNvPr id="109" name="Freeform 2887"/>
                    <p:cNvSpPr>
                      <a:spLocks/>
                    </p:cNvSpPr>
                    <p:nvPr/>
                  </p:nvSpPr>
                  <p:spPr bwMode="auto">
                    <a:xfrm>
                      <a:off x="2059" y="2982"/>
                      <a:ext cx="8" cy="6"/>
                    </a:xfrm>
                    <a:custGeom>
                      <a:avLst/>
                      <a:gdLst>
                        <a:gd name="T0" fmla="*/ 1 w 20"/>
                        <a:gd name="T1" fmla="*/ 1 h 35"/>
                        <a:gd name="T2" fmla="*/ 3 w 20"/>
                        <a:gd name="T3" fmla="*/ 0 h 35"/>
                        <a:gd name="T4" fmla="*/ 1 w 20"/>
                        <a:gd name="T5" fmla="*/ 0 h 35"/>
                        <a:gd name="T6" fmla="*/ 0 w 20"/>
                        <a:gd name="T7" fmla="*/ 1 h 35"/>
                        <a:gd name="T8" fmla="*/ 3 w 20"/>
                        <a:gd name="T9" fmla="*/ 1 h 35"/>
                        <a:gd name="T10" fmla="*/ 3 w 20"/>
                        <a:gd name="T11" fmla="*/ 1 h 35"/>
                        <a:gd name="T12" fmla="*/ 0 60000 65536"/>
                        <a:gd name="T13" fmla="*/ 0 60000 65536"/>
                        <a:gd name="T14" fmla="*/ 0 60000 65536"/>
                        <a:gd name="T15" fmla="*/ 0 60000 65536"/>
                        <a:gd name="T16" fmla="*/ 0 60000 65536"/>
                        <a:gd name="T17" fmla="*/ 0 60000 65536"/>
                        <a:gd name="T18" fmla="*/ 0 w 20"/>
                        <a:gd name="T19" fmla="*/ 0 h 35"/>
                        <a:gd name="T20" fmla="*/ 20 w 2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0" h="35">
                          <a:moveTo>
                            <a:pt x="4" y="17"/>
                          </a:moveTo>
                          <a:cubicBezTo>
                            <a:pt x="10" y="16"/>
                            <a:pt x="17" y="16"/>
                            <a:pt x="17" y="14"/>
                          </a:cubicBezTo>
                          <a:cubicBezTo>
                            <a:pt x="17" y="12"/>
                            <a:pt x="7" y="0"/>
                            <a:pt x="5" y="3"/>
                          </a:cubicBezTo>
                          <a:cubicBezTo>
                            <a:pt x="3" y="6"/>
                            <a:pt x="0" y="25"/>
                            <a:pt x="2" y="30"/>
                          </a:cubicBezTo>
                          <a:cubicBezTo>
                            <a:pt x="4" y="35"/>
                            <a:pt x="14" y="33"/>
                            <a:pt x="17" y="32"/>
                          </a:cubicBezTo>
                          <a:cubicBezTo>
                            <a:pt x="20" y="31"/>
                            <a:pt x="20" y="26"/>
                            <a:pt x="20" y="21"/>
                          </a:cubicBezTo>
                        </a:path>
                      </a:pathLst>
                    </a:custGeom>
                    <a:noFill/>
                    <a:ln w="3175" cmpd="sng">
                      <a:solidFill>
                        <a:srgbClr val="FFCC66"/>
                      </a:solidFill>
                      <a:round/>
                      <a:headEnd/>
                      <a:tailEnd/>
                    </a:ln>
                  </p:spPr>
                  <p:txBody>
                    <a:bodyPr/>
                    <a:lstStyle/>
                    <a:p>
                      <a:endParaRPr lang="en-US"/>
                    </a:p>
                  </p:txBody>
                </p:sp>
              </p:grpSp>
              <p:grpSp>
                <p:nvGrpSpPr>
                  <p:cNvPr id="353" name="Group 2888"/>
                  <p:cNvGrpSpPr>
                    <a:grpSpLocks/>
                  </p:cNvGrpSpPr>
                  <p:nvPr/>
                </p:nvGrpSpPr>
                <p:grpSpPr bwMode="auto">
                  <a:xfrm>
                    <a:off x="1870" y="2767"/>
                    <a:ext cx="10" cy="50"/>
                    <a:chOff x="1860" y="1686"/>
                    <a:chExt cx="9" cy="45"/>
                  </a:xfrm>
                </p:grpSpPr>
                <p:sp>
                  <p:nvSpPr>
                    <p:cNvPr id="97" name="Oval 2889"/>
                    <p:cNvSpPr>
                      <a:spLocks noChangeArrowheads="1"/>
                    </p:cNvSpPr>
                    <p:nvPr/>
                  </p:nvSpPr>
                  <p:spPr bwMode="auto">
                    <a:xfrm>
                      <a:off x="1860" y="1686"/>
                      <a:ext cx="9" cy="8"/>
                    </a:xfrm>
                    <a:prstGeom prst="ellipse">
                      <a:avLst/>
                    </a:prstGeom>
                    <a:solidFill>
                      <a:schemeClr val="bg1"/>
                    </a:solidFill>
                    <a:ln w="9525">
                      <a:noFill/>
                      <a:round/>
                      <a:headEnd/>
                      <a:tailEnd/>
                    </a:ln>
                  </p:spPr>
                  <p:txBody>
                    <a:bodyPr wrap="none" anchor="ctr"/>
                    <a:lstStyle/>
                    <a:p>
                      <a:endParaRPr lang="fa-IR"/>
                    </a:p>
                  </p:txBody>
                </p:sp>
                <p:sp>
                  <p:nvSpPr>
                    <p:cNvPr id="98" name="Oval 2890"/>
                    <p:cNvSpPr>
                      <a:spLocks noChangeArrowheads="1"/>
                    </p:cNvSpPr>
                    <p:nvPr/>
                  </p:nvSpPr>
                  <p:spPr bwMode="auto">
                    <a:xfrm>
                      <a:off x="1860" y="1705"/>
                      <a:ext cx="9" cy="7"/>
                    </a:xfrm>
                    <a:prstGeom prst="ellipse">
                      <a:avLst/>
                    </a:prstGeom>
                    <a:solidFill>
                      <a:schemeClr val="bg1"/>
                    </a:solidFill>
                    <a:ln w="9525">
                      <a:noFill/>
                      <a:round/>
                      <a:headEnd/>
                      <a:tailEnd/>
                    </a:ln>
                  </p:spPr>
                  <p:txBody>
                    <a:bodyPr wrap="none" anchor="ctr"/>
                    <a:lstStyle/>
                    <a:p>
                      <a:endParaRPr lang="fa-IR"/>
                    </a:p>
                  </p:txBody>
                </p:sp>
                <p:sp>
                  <p:nvSpPr>
                    <p:cNvPr id="99" name="Oval 2891"/>
                    <p:cNvSpPr>
                      <a:spLocks noChangeArrowheads="1"/>
                    </p:cNvSpPr>
                    <p:nvPr/>
                  </p:nvSpPr>
                  <p:spPr bwMode="auto">
                    <a:xfrm>
                      <a:off x="1860" y="1723"/>
                      <a:ext cx="9" cy="8"/>
                    </a:xfrm>
                    <a:prstGeom prst="ellipse">
                      <a:avLst/>
                    </a:prstGeom>
                    <a:solidFill>
                      <a:schemeClr val="bg1"/>
                    </a:solidFill>
                    <a:ln w="9525">
                      <a:noFill/>
                      <a:round/>
                      <a:headEnd/>
                      <a:tailEnd/>
                    </a:ln>
                  </p:spPr>
                  <p:txBody>
                    <a:bodyPr wrap="none" anchor="ctr"/>
                    <a:lstStyle/>
                    <a:p>
                      <a:endParaRPr lang="fa-IR"/>
                    </a:p>
                  </p:txBody>
                </p:sp>
              </p:grpSp>
              <p:grpSp>
                <p:nvGrpSpPr>
                  <p:cNvPr id="354" name="Group 2892"/>
                  <p:cNvGrpSpPr>
                    <a:grpSpLocks/>
                  </p:cNvGrpSpPr>
                  <p:nvPr/>
                </p:nvGrpSpPr>
                <p:grpSpPr bwMode="auto">
                  <a:xfrm>
                    <a:off x="1887" y="2767"/>
                    <a:ext cx="9" cy="50"/>
                    <a:chOff x="1860" y="1686"/>
                    <a:chExt cx="9" cy="45"/>
                  </a:xfrm>
                </p:grpSpPr>
                <p:sp>
                  <p:nvSpPr>
                    <p:cNvPr id="94" name="Oval 2893"/>
                    <p:cNvSpPr>
                      <a:spLocks noChangeArrowheads="1"/>
                    </p:cNvSpPr>
                    <p:nvPr/>
                  </p:nvSpPr>
                  <p:spPr bwMode="auto">
                    <a:xfrm>
                      <a:off x="1860" y="1686"/>
                      <a:ext cx="9" cy="8"/>
                    </a:xfrm>
                    <a:prstGeom prst="ellipse">
                      <a:avLst/>
                    </a:prstGeom>
                    <a:solidFill>
                      <a:schemeClr val="bg1"/>
                    </a:solidFill>
                    <a:ln w="9525">
                      <a:noFill/>
                      <a:round/>
                      <a:headEnd/>
                      <a:tailEnd/>
                    </a:ln>
                  </p:spPr>
                  <p:txBody>
                    <a:bodyPr wrap="none" anchor="ctr"/>
                    <a:lstStyle/>
                    <a:p>
                      <a:endParaRPr lang="fa-IR"/>
                    </a:p>
                  </p:txBody>
                </p:sp>
                <p:sp>
                  <p:nvSpPr>
                    <p:cNvPr id="95" name="Oval 2894"/>
                    <p:cNvSpPr>
                      <a:spLocks noChangeArrowheads="1"/>
                    </p:cNvSpPr>
                    <p:nvPr/>
                  </p:nvSpPr>
                  <p:spPr bwMode="auto">
                    <a:xfrm>
                      <a:off x="1860" y="1705"/>
                      <a:ext cx="9" cy="7"/>
                    </a:xfrm>
                    <a:prstGeom prst="ellipse">
                      <a:avLst/>
                    </a:prstGeom>
                    <a:solidFill>
                      <a:schemeClr val="bg1"/>
                    </a:solidFill>
                    <a:ln w="9525">
                      <a:noFill/>
                      <a:round/>
                      <a:headEnd/>
                      <a:tailEnd/>
                    </a:ln>
                  </p:spPr>
                  <p:txBody>
                    <a:bodyPr wrap="none" anchor="ctr"/>
                    <a:lstStyle/>
                    <a:p>
                      <a:endParaRPr lang="fa-IR"/>
                    </a:p>
                  </p:txBody>
                </p:sp>
                <p:sp>
                  <p:nvSpPr>
                    <p:cNvPr id="96" name="Oval 2895"/>
                    <p:cNvSpPr>
                      <a:spLocks noChangeArrowheads="1"/>
                    </p:cNvSpPr>
                    <p:nvPr/>
                  </p:nvSpPr>
                  <p:spPr bwMode="auto">
                    <a:xfrm>
                      <a:off x="1860" y="1723"/>
                      <a:ext cx="9" cy="8"/>
                    </a:xfrm>
                    <a:prstGeom prst="ellipse">
                      <a:avLst/>
                    </a:prstGeom>
                    <a:solidFill>
                      <a:schemeClr val="bg1"/>
                    </a:solidFill>
                    <a:ln w="9525">
                      <a:noFill/>
                      <a:round/>
                      <a:headEnd/>
                      <a:tailEnd/>
                    </a:ln>
                  </p:spPr>
                  <p:txBody>
                    <a:bodyPr wrap="none" anchor="ctr"/>
                    <a:lstStyle/>
                    <a:p>
                      <a:endParaRPr lang="fa-IR"/>
                    </a:p>
                  </p:txBody>
                </p:sp>
              </p:grpSp>
              <p:grpSp>
                <p:nvGrpSpPr>
                  <p:cNvPr id="363" name="Group 2896"/>
                  <p:cNvGrpSpPr>
                    <a:grpSpLocks/>
                  </p:cNvGrpSpPr>
                  <p:nvPr/>
                </p:nvGrpSpPr>
                <p:grpSpPr bwMode="auto">
                  <a:xfrm>
                    <a:off x="1902" y="2768"/>
                    <a:ext cx="10" cy="50"/>
                    <a:chOff x="1860" y="1686"/>
                    <a:chExt cx="9" cy="45"/>
                  </a:xfrm>
                </p:grpSpPr>
                <p:sp>
                  <p:nvSpPr>
                    <p:cNvPr id="91" name="Oval 2897"/>
                    <p:cNvSpPr>
                      <a:spLocks noChangeArrowheads="1"/>
                    </p:cNvSpPr>
                    <p:nvPr/>
                  </p:nvSpPr>
                  <p:spPr bwMode="auto">
                    <a:xfrm>
                      <a:off x="1860" y="1686"/>
                      <a:ext cx="9" cy="8"/>
                    </a:xfrm>
                    <a:prstGeom prst="ellipse">
                      <a:avLst/>
                    </a:prstGeom>
                    <a:solidFill>
                      <a:schemeClr val="bg1"/>
                    </a:solidFill>
                    <a:ln w="9525">
                      <a:noFill/>
                      <a:round/>
                      <a:headEnd/>
                      <a:tailEnd/>
                    </a:ln>
                  </p:spPr>
                  <p:txBody>
                    <a:bodyPr wrap="none" anchor="ctr"/>
                    <a:lstStyle/>
                    <a:p>
                      <a:endParaRPr lang="fa-IR"/>
                    </a:p>
                  </p:txBody>
                </p:sp>
                <p:sp>
                  <p:nvSpPr>
                    <p:cNvPr id="92" name="Oval 2898"/>
                    <p:cNvSpPr>
                      <a:spLocks noChangeArrowheads="1"/>
                    </p:cNvSpPr>
                    <p:nvPr/>
                  </p:nvSpPr>
                  <p:spPr bwMode="auto">
                    <a:xfrm>
                      <a:off x="1860" y="1705"/>
                      <a:ext cx="9" cy="7"/>
                    </a:xfrm>
                    <a:prstGeom prst="ellipse">
                      <a:avLst/>
                    </a:prstGeom>
                    <a:solidFill>
                      <a:schemeClr val="bg1"/>
                    </a:solidFill>
                    <a:ln w="9525">
                      <a:noFill/>
                      <a:round/>
                      <a:headEnd/>
                      <a:tailEnd/>
                    </a:ln>
                  </p:spPr>
                  <p:txBody>
                    <a:bodyPr wrap="none" anchor="ctr"/>
                    <a:lstStyle/>
                    <a:p>
                      <a:endParaRPr lang="fa-IR"/>
                    </a:p>
                  </p:txBody>
                </p:sp>
                <p:sp>
                  <p:nvSpPr>
                    <p:cNvPr id="93" name="Oval 2899"/>
                    <p:cNvSpPr>
                      <a:spLocks noChangeArrowheads="1"/>
                    </p:cNvSpPr>
                    <p:nvPr/>
                  </p:nvSpPr>
                  <p:spPr bwMode="auto">
                    <a:xfrm>
                      <a:off x="1860" y="1723"/>
                      <a:ext cx="9" cy="8"/>
                    </a:xfrm>
                    <a:prstGeom prst="ellipse">
                      <a:avLst/>
                    </a:prstGeom>
                    <a:solidFill>
                      <a:schemeClr val="bg1"/>
                    </a:solidFill>
                    <a:ln w="9525">
                      <a:noFill/>
                      <a:round/>
                      <a:headEnd/>
                      <a:tailEnd/>
                    </a:ln>
                  </p:spPr>
                  <p:txBody>
                    <a:bodyPr wrap="none" anchor="ctr"/>
                    <a:lstStyle/>
                    <a:p>
                      <a:endParaRPr lang="fa-IR"/>
                    </a:p>
                  </p:txBody>
                </p:sp>
              </p:grpSp>
              <p:sp>
                <p:nvSpPr>
                  <p:cNvPr id="90" name="Freeform 2900"/>
                  <p:cNvSpPr>
                    <a:spLocks/>
                  </p:cNvSpPr>
                  <p:nvPr/>
                </p:nvSpPr>
                <p:spPr bwMode="auto">
                  <a:xfrm>
                    <a:off x="1875" y="2882"/>
                    <a:ext cx="32" cy="46"/>
                  </a:xfrm>
                  <a:custGeom>
                    <a:avLst/>
                    <a:gdLst>
                      <a:gd name="T0" fmla="*/ 32 w 32"/>
                      <a:gd name="T1" fmla="*/ 24 h 46"/>
                      <a:gd name="T2" fmla="*/ 0 w 32"/>
                      <a:gd name="T3" fmla="*/ 27 h 46"/>
                      <a:gd name="T4" fmla="*/ 17 w 32"/>
                      <a:gd name="T5" fmla="*/ 0 h 46"/>
                      <a:gd name="T6" fmla="*/ 16 w 32"/>
                      <a:gd name="T7" fmla="*/ 46 h 46"/>
                      <a:gd name="T8" fmla="*/ 32 w 32"/>
                      <a:gd name="T9" fmla="*/ 24 h 46"/>
                      <a:gd name="T10" fmla="*/ 0 60000 65536"/>
                      <a:gd name="T11" fmla="*/ 0 60000 65536"/>
                      <a:gd name="T12" fmla="*/ 0 60000 65536"/>
                      <a:gd name="T13" fmla="*/ 0 60000 65536"/>
                      <a:gd name="T14" fmla="*/ 0 60000 65536"/>
                      <a:gd name="T15" fmla="*/ 0 w 32"/>
                      <a:gd name="T16" fmla="*/ 0 h 46"/>
                      <a:gd name="T17" fmla="*/ 32 w 32"/>
                      <a:gd name="T18" fmla="*/ 46 h 46"/>
                    </a:gdLst>
                    <a:ahLst/>
                    <a:cxnLst>
                      <a:cxn ang="T10">
                        <a:pos x="T0" y="T1"/>
                      </a:cxn>
                      <a:cxn ang="T11">
                        <a:pos x="T2" y="T3"/>
                      </a:cxn>
                      <a:cxn ang="T12">
                        <a:pos x="T4" y="T5"/>
                      </a:cxn>
                      <a:cxn ang="T13">
                        <a:pos x="T6" y="T7"/>
                      </a:cxn>
                      <a:cxn ang="T14">
                        <a:pos x="T8" y="T9"/>
                      </a:cxn>
                    </a:cxnLst>
                    <a:rect l="T15" t="T16" r="T17" b="T18"/>
                    <a:pathLst>
                      <a:path w="32" h="46">
                        <a:moveTo>
                          <a:pt x="32" y="24"/>
                        </a:moveTo>
                        <a:lnTo>
                          <a:pt x="0" y="27"/>
                        </a:lnTo>
                        <a:lnTo>
                          <a:pt x="17" y="0"/>
                        </a:lnTo>
                        <a:lnTo>
                          <a:pt x="16" y="46"/>
                        </a:lnTo>
                        <a:lnTo>
                          <a:pt x="32" y="24"/>
                        </a:lnTo>
                        <a:close/>
                      </a:path>
                    </a:pathLst>
                  </a:custGeom>
                  <a:noFill/>
                  <a:ln w="6350" cmpd="sng">
                    <a:solidFill>
                      <a:srgbClr val="FFCC66"/>
                    </a:solidFill>
                    <a:round/>
                    <a:headEnd/>
                    <a:tailEnd/>
                  </a:ln>
                </p:spPr>
                <p:txBody>
                  <a:bodyPr/>
                  <a:lstStyle/>
                  <a:p>
                    <a:endParaRPr lang="en-US"/>
                  </a:p>
                </p:txBody>
              </p:sp>
            </p:grpSp>
            <p:grpSp>
              <p:nvGrpSpPr>
                <p:cNvPr id="371" name="Group 2901"/>
                <p:cNvGrpSpPr>
                  <a:grpSpLocks/>
                </p:cNvGrpSpPr>
                <p:nvPr/>
              </p:nvGrpSpPr>
              <p:grpSpPr bwMode="auto">
                <a:xfrm>
                  <a:off x="402" y="2421"/>
                  <a:ext cx="105" cy="163"/>
                  <a:chOff x="1860" y="3306"/>
                  <a:chExt cx="122" cy="191"/>
                </a:xfrm>
              </p:grpSpPr>
              <p:grpSp>
                <p:nvGrpSpPr>
                  <p:cNvPr id="372" name="Group 2902"/>
                  <p:cNvGrpSpPr>
                    <a:grpSpLocks/>
                  </p:cNvGrpSpPr>
                  <p:nvPr/>
                </p:nvGrpSpPr>
                <p:grpSpPr bwMode="auto">
                  <a:xfrm>
                    <a:off x="1909" y="3434"/>
                    <a:ext cx="68" cy="41"/>
                    <a:chOff x="1936" y="3537"/>
                    <a:chExt cx="68" cy="41"/>
                  </a:xfrm>
                </p:grpSpPr>
                <p:sp>
                  <p:nvSpPr>
                    <p:cNvPr id="74" name="Freeform 2903"/>
                    <p:cNvSpPr>
                      <a:spLocks/>
                    </p:cNvSpPr>
                    <p:nvPr/>
                  </p:nvSpPr>
                  <p:spPr bwMode="auto">
                    <a:xfrm>
                      <a:off x="1936" y="3537"/>
                      <a:ext cx="8" cy="14"/>
                    </a:xfrm>
                    <a:custGeom>
                      <a:avLst/>
                      <a:gdLst>
                        <a:gd name="T0" fmla="*/ 0 w 30"/>
                        <a:gd name="T1" fmla="*/ 2 h 84"/>
                        <a:gd name="T2" fmla="*/ 1 w 30"/>
                        <a:gd name="T3" fmla="*/ 0 h 84"/>
                        <a:gd name="T4" fmla="*/ 2 w 30"/>
                        <a:gd name="T5" fmla="*/ 2 h 84"/>
                        <a:gd name="T6" fmla="*/ 0 60000 65536"/>
                        <a:gd name="T7" fmla="*/ 0 60000 65536"/>
                        <a:gd name="T8" fmla="*/ 0 60000 65536"/>
                        <a:gd name="T9" fmla="*/ 0 w 30"/>
                        <a:gd name="T10" fmla="*/ 0 h 84"/>
                        <a:gd name="T11" fmla="*/ 30 w 30"/>
                        <a:gd name="T12" fmla="*/ 84 h 84"/>
                      </a:gdLst>
                      <a:ahLst/>
                      <a:cxnLst>
                        <a:cxn ang="T6">
                          <a:pos x="T0" y="T1"/>
                        </a:cxn>
                        <a:cxn ang="T7">
                          <a:pos x="T2" y="T3"/>
                        </a:cxn>
                        <a:cxn ang="T8">
                          <a:pos x="T4" y="T5"/>
                        </a:cxn>
                      </a:cxnLst>
                      <a:rect l="T9" t="T10" r="T11" b="T12"/>
                      <a:pathLst>
                        <a:path w="30" h="84">
                          <a:moveTo>
                            <a:pt x="0" y="84"/>
                          </a:moveTo>
                          <a:lnTo>
                            <a:pt x="9" y="0"/>
                          </a:lnTo>
                          <a:lnTo>
                            <a:pt x="30" y="72"/>
                          </a:lnTo>
                        </a:path>
                      </a:pathLst>
                    </a:custGeom>
                    <a:noFill/>
                    <a:ln w="3175" cmpd="sng">
                      <a:solidFill>
                        <a:schemeClr val="bg1"/>
                      </a:solidFill>
                      <a:round/>
                      <a:headEnd/>
                      <a:tailEnd/>
                    </a:ln>
                  </p:spPr>
                  <p:txBody>
                    <a:bodyPr/>
                    <a:lstStyle/>
                    <a:p>
                      <a:endParaRPr lang="en-US"/>
                    </a:p>
                  </p:txBody>
                </p:sp>
                <p:sp>
                  <p:nvSpPr>
                    <p:cNvPr id="75" name="Freeform 2904"/>
                    <p:cNvSpPr>
                      <a:spLocks/>
                    </p:cNvSpPr>
                    <p:nvPr/>
                  </p:nvSpPr>
                  <p:spPr bwMode="auto">
                    <a:xfrm>
                      <a:off x="1936" y="3544"/>
                      <a:ext cx="6" cy="2"/>
                    </a:xfrm>
                    <a:custGeom>
                      <a:avLst/>
                      <a:gdLst>
                        <a:gd name="T0" fmla="*/ 0 w 21"/>
                        <a:gd name="T1" fmla="*/ 0 h 9"/>
                        <a:gd name="T2" fmla="*/ 2 w 21"/>
                        <a:gd name="T3" fmla="*/ 0 h 9"/>
                        <a:gd name="T4" fmla="*/ 0 60000 65536"/>
                        <a:gd name="T5" fmla="*/ 0 60000 65536"/>
                        <a:gd name="T6" fmla="*/ 0 w 21"/>
                        <a:gd name="T7" fmla="*/ 0 h 9"/>
                        <a:gd name="T8" fmla="*/ 21 w 21"/>
                        <a:gd name="T9" fmla="*/ 9 h 9"/>
                      </a:gdLst>
                      <a:ahLst/>
                      <a:cxnLst>
                        <a:cxn ang="T4">
                          <a:pos x="T0" y="T1"/>
                        </a:cxn>
                        <a:cxn ang="T5">
                          <a:pos x="T2" y="T3"/>
                        </a:cxn>
                      </a:cxnLst>
                      <a:rect l="T6" t="T7" r="T8" b="T9"/>
                      <a:pathLst>
                        <a:path w="21" h="9">
                          <a:moveTo>
                            <a:pt x="0" y="9"/>
                          </a:moveTo>
                          <a:cubicBezTo>
                            <a:pt x="6" y="9"/>
                            <a:pt x="15" y="0"/>
                            <a:pt x="21" y="0"/>
                          </a:cubicBezTo>
                        </a:path>
                      </a:pathLst>
                    </a:custGeom>
                    <a:noFill/>
                    <a:ln w="3175" cmpd="sng">
                      <a:solidFill>
                        <a:schemeClr val="bg1"/>
                      </a:solidFill>
                      <a:round/>
                      <a:headEnd/>
                      <a:tailEnd/>
                    </a:ln>
                  </p:spPr>
                  <p:txBody>
                    <a:bodyPr/>
                    <a:lstStyle/>
                    <a:p>
                      <a:endParaRPr lang="en-US"/>
                    </a:p>
                  </p:txBody>
                </p:sp>
                <p:sp>
                  <p:nvSpPr>
                    <p:cNvPr id="76" name="Freeform 2905"/>
                    <p:cNvSpPr>
                      <a:spLocks/>
                    </p:cNvSpPr>
                    <p:nvPr/>
                  </p:nvSpPr>
                  <p:spPr bwMode="auto">
                    <a:xfrm>
                      <a:off x="1945" y="3548"/>
                      <a:ext cx="7" cy="7"/>
                    </a:xfrm>
                    <a:custGeom>
                      <a:avLst/>
                      <a:gdLst>
                        <a:gd name="T0" fmla="*/ 0 w 35"/>
                        <a:gd name="T1" fmla="*/ 1 h 34"/>
                        <a:gd name="T2" fmla="*/ 0 w 35"/>
                        <a:gd name="T3" fmla="*/ 0 h 34"/>
                        <a:gd name="T4" fmla="*/ 1 w 35"/>
                        <a:gd name="T5" fmla="*/ 1 h 34"/>
                        <a:gd name="T6" fmla="*/ 1 w 35"/>
                        <a:gd name="T7" fmla="*/ 0 h 34"/>
                        <a:gd name="T8" fmla="*/ 1 w 35"/>
                        <a:gd name="T9" fmla="*/ 1 h 34"/>
                        <a:gd name="T10" fmla="*/ 0 60000 65536"/>
                        <a:gd name="T11" fmla="*/ 0 60000 65536"/>
                        <a:gd name="T12" fmla="*/ 0 60000 65536"/>
                        <a:gd name="T13" fmla="*/ 0 60000 65536"/>
                        <a:gd name="T14" fmla="*/ 0 60000 65536"/>
                        <a:gd name="T15" fmla="*/ 0 w 35"/>
                        <a:gd name="T16" fmla="*/ 0 h 34"/>
                        <a:gd name="T17" fmla="*/ 35 w 35"/>
                        <a:gd name="T18" fmla="*/ 34 h 34"/>
                      </a:gdLst>
                      <a:ahLst/>
                      <a:cxnLst>
                        <a:cxn ang="T10">
                          <a:pos x="T0" y="T1"/>
                        </a:cxn>
                        <a:cxn ang="T11">
                          <a:pos x="T2" y="T3"/>
                        </a:cxn>
                        <a:cxn ang="T12">
                          <a:pos x="T4" y="T5"/>
                        </a:cxn>
                        <a:cxn ang="T13">
                          <a:pos x="T6" y="T7"/>
                        </a:cxn>
                        <a:cxn ang="T14">
                          <a:pos x="T8" y="T9"/>
                        </a:cxn>
                      </a:cxnLst>
                      <a:rect l="T15" t="T16" r="T17" b="T18"/>
                      <a:pathLst>
                        <a:path w="35" h="34">
                          <a:moveTo>
                            <a:pt x="2" y="34"/>
                          </a:moveTo>
                          <a:cubicBezTo>
                            <a:pt x="2" y="30"/>
                            <a:pt x="0" y="13"/>
                            <a:pt x="2" y="10"/>
                          </a:cubicBezTo>
                          <a:cubicBezTo>
                            <a:pt x="4" y="7"/>
                            <a:pt x="11" y="21"/>
                            <a:pt x="14" y="19"/>
                          </a:cubicBezTo>
                          <a:cubicBezTo>
                            <a:pt x="17" y="17"/>
                            <a:pt x="19" y="0"/>
                            <a:pt x="22" y="1"/>
                          </a:cubicBezTo>
                          <a:cubicBezTo>
                            <a:pt x="25" y="2"/>
                            <a:pt x="32" y="20"/>
                            <a:pt x="35" y="25"/>
                          </a:cubicBezTo>
                        </a:path>
                      </a:pathLst>
                    </a:custGeom>
                    <a:noFill/>
                    <a:ln w="3175" cmpd="sng">
                      <a:solidFill>
                        <a:schemeClr val="bg1"/>
                      </a:solidFill>
                      <a:round/>
                      <a:headEnd/>
                      <a:tailEnd/>
                    </a:ln>
                  </p:spPr>
                  <p:txBody>
                    <a:bodyPr/>
                    <a:lstStyle/>
                    <a:p>
                      <a:endParaRPr lang="en-US"/>
                    </a:p>
                  </p:txBody>
                </p:sp>
                <p:sp>
                  <p:nvSpPr>
                    <p:cNvPr id="77" name="Freeform 2906"/>
                    <p:cNvSpPr>
                      <a:spLocks/>
                    </p:cNvSpPr>
                    <p:nvPr/>
                  </p:nvSpPr>
                  <p:spPr bwMode="auto">
                    <a:xfrm>
                      <a:off x="1953" y="3553"/>
                      <a:ext cx="6" cy="5"/>
                    </a:xfrm>
                    <a:custGeom>
                      <a:avLst/>
                      <a:gdLst>
                        <a:gd name="T0" fmla="*/ 0 w 20"/>
                        <a:gd name="T1" fmla="*/ 0 h 35"/>
                        <a:gd name="T2" fmla="*/ 2 w 20"/>
                        <a:gd name="T3" fmla="*/ 0 h 35"/>
                        <a:gd name="T4" fmla="*/ 1 w 20"/>
                        <a:gd name="T5" fmla="*/ 0 h 35"/>
                        <a:gd name="T6" fmla="*/ 0 w 20"/>
                        <a:gd name="T7" fmla="*/ 1 h 35"/>
                        <a:gd name="T8" fmla="*/ 2 w 20"/>
                        <a:gd name="T9" fmla="*/ 1 h 35"/>
                        <a:gd name="T10" fmla="*/ 2 w 20"/>
                        <a:gd name="T11" fmla="*/ 0 h 35"/>
                        <a:gd name="T12" fmla="*/ 0 60000 65536"/>
                        <a:gd name="T13" fmla="*/ 0 60000 65536"/>
                        <a:gd name="T14" fmla="*/ 0 60000 65536"/>
                        <a:gd name="T15" fmla="*/ 0 60000 65536"/>
                        <a:gd name="T16" fmla="*/ 0 60000 65536"/>
                        <a:gd name="T17" fmla="*/ 0 60000 65536"/>
                        <a:gd name="T18" fmla="*/ 0 w 20"/>
                        <a:gd name="T19" fmla="*/ 0 h 35"/>
                        <a:gd name="T20" fmla="*/ 20 w 2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0" h="35">
                          <a:moveTo>
                            <a:pt x="4" y="17"/>
                          </a:moveTo>
                          <a:cubicBezTo>
                            <a:pt x="10" y="16"/>
                            <a:pt x="17" y="16"/>
                            <a:pt x="17" y="14"/>
                          </a:cubicBezTo>
                          <a:cubicBezTo>
                            <a:pt x="17" y="12"/>
                            <a:pt x="7" y="0"/>
                            <a:pt x="5" y="3"/>
                          </a:cubicBezTo>
                          <a:cubicBezTo>
                            <a:pt x="3" y="6"/>
                            <a:pt x="0" y="25"/>
                            <a:pt x="2" y="30"/>
                          </a:cubicBezTo>
                          <a:cubicBezTo>
                            <a:pt x="4" y="35"/>
                            <a:pt x="14" y="33"/>
                            <a:pt x="17" y="32"/>
                          </a:cubicBezTo>
                          <a:cubicBezTo>
                            <a:pt x="20" y="31"/>
                            <a:pt x="20" y="26"/>
                            <a:pt x="20" y="21"/>
                          </a:cubicBezTo>
                        </a:path>
                      </a:pathLst>
                    </a:custGeom>
                    <a:noFill/>
                    <a:ln w="3175" cmpd="sng">
                      <a:solidFill>
                        <a:schemeClr val="bg1"/>
                      </a:solidFill>
                      <a:round/>
                      <a:headEnd/>
                      <a:tailEnd/>
                    </a:ln>
                  </p:spPr>
                  <p:txBody>
                    <a:bodyPr/>
                    <a:lstStyle/>
                    <a:p>
                      <a:endParaRPr lang="en-US"/>
                    </a:p>
                  </p:txBody>
                </p:sp>
                <p:sp>
                  <p:nvSpPr>
                    <p:cNvPr id="78" name="Freeform 2907"/>
                    <p:cNvSpPr>
                      <a:spLocks/>
                    </p:cNvSpPr>
                    <p:nvPr/>
                  </p:nvSpPr>
                  <p:spPr bwMode="auto">
                    <a:xfrm rot="541160">
                      <a:off x="1961" y="3557"/>
                      <a:ext cx="4" cy="5"/>
                    </a:xfrm>
                    <a:custGeom>
                      <a:avLst/>
                      <a:gdLst>
                        <a:gd name="T0" fmla="*/ 0 w 20"/>
                        <a:gd name="T1" fmla="*/ 1 h 29"/>
                        <a:gd name="T2" fmla="*/ 0 w 20"/>
                        <a:gd name="T3" fmla="*/ 0 h 29"/>
                        <a:gd name="T4" fmla="*/ 1 w 20"/>
                        <a:gd name="T5" fmla="*/ 0 h 29"/>
                        <a:gd name="T6" fmla="*/ 1 w 20"/>
                        <a:gd name="T7" fmla="*/ 0 h 29"/>
                        <a:gd name="T8" fmla="*/ 0 60000 65536"/>
                        <a:gd name="T9" fmla="*/ 0 60000 65536"/>
                        <a:gd name="T10" fmla="*/ 0 60000 65536"/>
                        <a:gd name="T11" fmla="*/ 0 60000 65536"/>
                        <a:gd name="T12" fmla="*/ 0 w 20"/>
                        <a:gd name="T13" fmla="*/ 0 h 29"/>
                        <a:gd name="T14" fmla="*/ 20 w 20"/>
                        <a:gd name="T15" fmla="*/ 29 h 29"/>
                      </a:gdLst>
                      <a:ahLst/>
                      <a:cxnLst>
                        <a:cxn ang="T8">
                          <a:pos x="T0" y="T1"/>
                        </a:cxn>
                        <a:cxn ang="T9">
                          <a:pos x="T2" y="T3"/>
                        </a:cxn>
                        <a:cxn ang="T10">
                          <a:pos x="T4" y="T5"/>
                        </a:cxn>
                        <a:cxn ang="T11">
                          <a:pos x="T6" y="T7"/>
                        </a:cxn>
                      </a:cxnLst>
                      <a:rect l="T12" t="T13" r="T14" b="T15"/>
                      <a:pathLst>
                        <a:path w="20" h="29">
                          <a:moveTo>
                            <a:pt x="7" y="29"/>
                          </a:moveTo>
                          <a:cubicBezTo>
                            <a:pt x="3" y="19"/>
                            <a:pt x="0" y="10"/>
                            <a:pt x="1" y="5"/>
                          </a:cubicBezTo>
                          <a:cubicBezTo>
                            <a:pt x="2" y="0"/>
                            <a:pt x="11" y="0"/>
                            <a:pt x="14" y="0"/>
                          </a:cubicBezTo>
                          <a:cubicBezTo>
                            <a:pt x="17" y="0"/>
                            <a:pt x="19" y="7"/>
                            <a:pt x="20" y="8"/>
                          </a:cubicBezTo>
                        </a:path>
                      </a:pathLst>
                    </a:custGeom>
                    <a:noFill/>
                    <a:ln w="3175" cmpd="sng">
                      <a:solidFill>
                        <a:schemeClr val="bg1"/>
                      </a:solidFill>
                      <a:round/>
                      <a:headEnd/>
                      <a:tailEnd/>
                    </a:ln>
                  </p:spPr>
                  <p:txBody>
                    <a:bodyPr/>
                    <a:lstStyle/>
                    <a:p>
                      <a:endParaRPr lang="en-US"/>
                    </a:p>
                  </p:txBody>
                </p:sp>
                <p:sp>
                  <p:nvSpPr>
                    <p:cNvPr id="79" name="Freeform 2908"/>
                    <p:cNvSpPr>
                      <a:spLocks/>
                    </p:cNvSpPr>
                    <p:nvPr/>
                  </p:nvSpPr>
                  <p:spPr bwMode="auto">
                    <a:xfrm rot="906942">
                      <a:off x="1967" y="3559"/>
                      <a:ext cx="8" cy="6"/>
                    </a:xfrm>
                    <a:custGeom>
                      <a:avLst/>
                      <a:gdLst>
                        <a:gd name="T0" fmla="*/ 1 w 32"/>
                        <a:gd name="T1" fmla="*/ 0 h 43"/>
                        <a:gd name="T2" fmla="*/ 0 w 32"/>
                        <a:gd name="T3" fmla="*/ 0 h 43"/>
                        <a:gd name="T4" fmla="*/ 0 w 32"/>
                        <a:gd name="T5" fmla="*/ 0 h 43"/>
                        <a:gd name="T6" fmla="*/ 1 w 32"/>
                        <a:gd name="T7" fmla="*/ 1 h 43"/>
                        <a:gd name="T8" fmla="*/ 2 w 32"/>
                        <a:gd name="T9" fmla="*/ 1 h 43"/>
                        <a:gd name="T10" fmla="*/ 1 w 32"/>
                        <a:gd name="T11" fmla="*/ 1 h 43"/>
                        <a:gd name="T12" fmla="*/ 0 w 32"/>
                        <a:gd name="T13" fmla="*/ 1 h 43"/>
                        <a:gd name="T14" fmla="*/ 0 60000 65536"/>
                        <a:gd name="T15" fmla="*/ 0 60000 65536"/>
                        <a:gd name="T16" fmla="*/ 0 60000 65536"/>
                        <a:gd name="T17" fmla="*/ 0 60000 65536"/>
                        <a:gd name="T18" fmla="*/ 0 60000 65536"/>
                        <a:gd name="T19" fmla="*/ 0 60000 65536"/>
                        <a:gd name="T20" fmla="*/ 0 60000 65536"/>
                        <a:gd name="T21" fmla="*/ 0 w 32"/>
                        <a:gd name="T22" fmla="*/ 0 h 43"/>
                        <a:gd name="T23" fmla="*/ 32 w 3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3">
                          <a:moveTo>
                            <a:pt x="18" y="6"/>
                          </a:moveTo>
                          <a:cubicBezTo>
                            <a:pt x="11" y="3"/>
                            <a:pt x="5" y="0"/>
                            <a:pt x="3" y="3"/>
                          </a:cubicBezTo>
                          <a:cubicBezTo>
                            <a:pt x="1" y="6"/>
                            <a:pt x="0" y="18"/>
                            <a:pt x="3" y="22"/>
                          </a:cubicBezTo>
                          <a:cubicBezTo>
                            <a:pt x="6" y="26"/>
                            <a:pt x="20" y="24"/>
                            <a:pt x="24" y="27"/>
                          </a:cubicBezTo>
                          <a:cubicBezTo>
                            <a:pt x="28" y="30"/>
                            <a:pt x="32" y="36"/>
                            <a:pt x="30" y="39"/>
                          </a:cubicBezTo>
                          <a:cubicBezTo>
                            <a:pt x="28" y="42"/>
                            <a:pt x="19" y="43"/>
                            <a:pt x="15" y="43"/>
                          </a:cubicBezTo>
                          <a:cubicBezTo>
                            <a:pt x="11" y="43"/>
                            <a:pt x="8" y="40"/>
                            <a:pt x="6" y="37"/>
                          </a:cubicBezTo>
                        </a:path>
                      </a:pathLst>
                    </a:custGeom>
                    <a:noFill/>
                    <a:ln w="3175" cmpd="sng">
                      <a:solidFill>
                        <a:schemeClr val="bg1"/>
                      </a:solidFill>
                      <a:round/>
                      <a:headEnd/>
                      <a:tailEnd/>
                    </a:ln>
                  </p:spPr>
                  <p:txBody>
                    <a:bodyPr/>
                    <a:lstStyle/>
                    <a:p>
                      <a:endParaRPr lang="en-US"/>
                    </a:p>
                  </p:txBody>
                </p:sp>
                <p:grpSp>
                  <p:nvGrpSpPr>
                    <p:cNvPr id="376" name="Group 2909"/>
                    <p:cNvGrpSpPr>
                      <a:grpSpLocks/>
                    </p:cNvGrpSpPr>
                    <p:nvPr/>
                  </p:nvGrpSpPr>
                  <p:grpSpPr bwMode="auto">
                    <a:xfrm>
                      <a:off x="1987" y="3568"/>
                      <a:ext cx="7" cy="7"/>
                      <a:chOff x="1463" y="1448"/>
                      <a:chExt cx="27" cy="33"/>
                    </a:xfrm>
                  </p:grpSpPr>
                  <p:sp>
                    <p:nvSpPr>
                      <p:cNvPr id="83" name="Freeform 2910"/>
                      <p:cNvSpPr>
                        <a:spLocks/>
                      </p:cNvSpPr>
                      <p:nvPr/>
                    </p:nvSpPr>
                    <p:spPr bwMode="auto">
                      <a:xfrm>
                        <a:off x="1463" y="1448"/>
                        <a:ext cx="27" cy="32"/>
                      </a:xfrm>
                      <a:custGeom>
                        <a:avLst/>
                        <a:gdLst>
                          <a:gd name="T0" fmla="*/ 0 w 25"/>
                          <a:gd name="T1" fmla="*/ 10 h 33"/>
                          <a:gd name="T2" fmla="*/ 11 w 25"/>
                          <a:gd name="T3" fmla="*/ 3 h 33"/>
                          <a:gd name="T4" fmla="*/ 23 w 25"/>
                          <a:gd name="T5" fmla="*/ 28 h 33"/>
                          <a:gd name="T6" fmla="*/ 29 w 25"/>
                          <a:gd name="T7" fmla="*/ 20 h 33"/>
                          <a:gd name="T8" fmla="*/ 0 60000 65536"/>
                          <a:gd name="T9" fmla="*/ 0 60000 65536"/>
                          <a:gd name="T10" fmla="*/ 0 60000 65536"/>
                          <a:gd name="T11" fmla="*/ 0 60000 65536"/>
                          <a:gd name="T12" fmla="*/ 0 w 25"/>
                          <a:gd name="T13" fmla="*/ 0 h 33"/>
                          <a:gd name="T14" fmla="*/ 25 w 25"/>
                          <a:gd name="T15" fmla="*/ 33 h 33"/>
                        </a:gdLst>
                        <a:ahLst/>
                        <a:cxnLst>
                          <a:cxn ang="T8">
                            <a:pos x="T0" y="T1"/>
                          </a:cxn>
                          <a:cxn ang="T9">
                            <a:pos x="T2" y="T3"/>
                          </a:cxn>
                          <a:cxn ang="T10">
                            <a:pos x="T4" y="T5"/>
                          </a:cxn>
                          <a:cxn ang="T11">
                            <a:pos x="T6" y="T7"/>
                          </a:cxn>
                        </a:cxnLst>
                        <a:rect l="T12" t="T13" r="T14" b="T15"/>
                        <a:pathLst>
                          <a:path w="25" h="33">
                            <a:moveTo>
                              <a:pt x="0" y="10"/>
                            </a:moveTo>
                            <a:cubicBezTo>
                              <a:pt x="3" y="5"/>
                              <a:pt x="6" y="0"/>
                              <a:pt x="9" y="3"/>
                            </a:cubicBezTo>
                            <a:cubicBezTo>
                              <a:pt x="12" y="6"/>
                              <a:pt x="16" y="27"/>
                              <a:pt x="19" y="30"/>
                            </a:cubicBezTo>
                            <a:cubicBezTo>
                              <a:pt x="22" y="33"/>
                              <a:pt x="23" y="27"/>
                              <a:pt x="25" y="22"/>
                            </a:cubicBezTo>
                          </a:path>
                        </a:pathLst>
                      </a:custGeom>
                      <a:noFill/>
                      <a:ln w="3175" cmpd="sng">
                        <a:solidFill>
                          <a:schemeClr val="bg1"/>
                        </a:solidFill>
                        <a:round/>
                        <a:headEnd/>
                        <a:tailEnd/>
                      </a:ln>
                    </p:spPr>
                    <p:txBody>
                      <a:bodyPr/>
                      <a:lstStyle/>
                      <a:p>
                        <a:endParaRPr lang="en-US"/>
                      </a:p>
                    </p:txBody>
                  </p:sp>
                  <p:sp>
                    <p:nvSpPr>
                      <p:cNvPr id="84" name="Freeform 2911"/>
                      <p:cNvSpPr>
                        <a:spLocks/>
                      </p:cNvSpPr>
                      <p:nvPr/>
                    </p:nvSpPr>
                    <p:spPr bwMode="auto">
                      <a:xfrm>
                        <a:off x="1466" y="1463"/>
                        <a:ext cx="18" cy="18"/>
                      </a:xfrm>
                      <a:custGeom>
                        <a:avLst/>
                        <a:gdLst>
                          <a:gd name="T0" fmla="*/ 9 w 18"/>
                          <a:gd name="T1" fmla="*/ 0 h 18"/>
                          <a:gd name="T2" fmla="*/ 1 w 18"/>
                          <a:gd name="T3" fmla="*/ 10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9" y="0"/>
                            </a:moveTo>
                            <a:cubicBezTo>
                              <a:pt x="4" y="3"/>
                              <a:pt x="0" y="7"/>
                              <a:pt x="1" y="10"/>
                            </a:cubicBezTo>
                            <a:cubicBezTo>
                              <a:pt x="2" y="13"/>
                              <a:pt x="15" y="17"/>
                              <a:pt x="18" y="18"/>
                            </a:cubicBezTo>
                          </a:path>
                        </a:pathLst>
                      </a:custGeom>
                      <a:noFill/>
                      <a:ln w="3175" cmpd="sng">
                        <a:solidFill>
                          <a:schemeClr val="bg1"/>
                        </a:solidFill>
                        <a:round/>
                        <a:headEnd/>
                        <a:tailEnd/>
                      </a:ln>
                    </p:spPr>
                    <p:txBody>
                      <a:bodyPr/>
                      <a:lstStyle/>
                      <a:p>
                        <a:endParaRPr lang="en-US"/>
                      </a:p>
                    </p:txBody>
                  </p:sp>
                </p:grpSp>
                <p:sp>
                  <p:nvSpPr>
                    <p:cNvPr id="81" name="Freeform 2912"/>
                    <p:cNvSpPr>
                      <a:spLocks/>
                    </p:cNvSpPr>
                    <p:nvPr/>
                  </p:nvSpPr>
                  <p:spPr bwMode="auto">
                    <a:xfrm>
                      <a:off x="1977" y="3561"/>
                      <a:ext cx="7" cy="10"/>
                    </a:xfrm>
                    <a:custGeom>
                      <a:avLst/>
                      <a:gdLst>
                        <a:gd name="T0" fmla="*/ 0 w 21"/>
                        <a:gd name="T1" fmla="*/ 0 h 58"/>
                        <a:gd name="T2" fmla="*/ 0 w 21"/>
                        <a:gd name="T3" fmla="*/ 2 h 58"/>
                        <a:gd name="T4" fmla="*/ 0 w 21"/>
                        <a:gd name="T5" fmla="*/ 1 h 58"/>
                        <a:gd name="T6" fmla="*/ 2 w 21"/>
                        <a:gd name="T7" fmla="*/ 1 h 58"/>
                        <a:gd name="T8" fmla="*/ 2 w 21"/>
                        <a:gd name="T9" fmla="*/ 2 h 58"/>
                        <a:gd name="T10" fmla="*/ 0 60000 65536"/>
                        <a:gd name="T11" fmla="*/ 0 60000 65536"/>
                        <a:gd name="T12" fmla="*/ 0 60000 65536"/>
                        <a:gd name="T13" fmla="*/ 0 60000 65536"/>
                        <a:gd name="T14" fmla="*/ 0 60000 65536"/>
                        <a:gd name="T15" fmla="*/ 0 w 21"/>
                        <a:gd name="T16" fmla="*/ 0 h 58"/>
                        <a:gd name="T17" fmla="*/ 21 w 21"/>
                        <a:gd name="T18" fmla="*/ 58 h 58"/>
                      </a:gdLst>
                      <a:ahLst/>
                      <a:cxnLst>
                        <a:cxn ang="T10">
                          <a:pos x="T0" y="T1"/>
                        </a:cxn>
                        <a:cxn ang="T11">
                          <a:pos x="T2" y="T3"/>
                        </a:cxn>
                        <a:cxn ang="T12">
                          <a:pos x="T4" y="T5"/>
                        </a:cxn>
                        <a:cxn ang="T13">
                          <a:pos x="T6" y="T7"/>
                        </a:cxn>
                        <a:cxn ang="T14">
                          <a:pos x="T8" y="T9"/>
                        </a:cxn>
                      </a:cxnLst>
                      <a:rect l="T15" t="T16" r="T17" b="T18"/>
                      <a:pathLst>
                        <a:path w="21" h="58">
                          <a:moveTo>
                            <a:pt x="0" y="0"/>
                          </a:moveTo>
                          <a:cubicBezTo>
                            <a:pt x="0" y="24"/>
                            <a:pt x="0" y="48"/>
                            <a:pt x="0" y="53"/>
                          </a:cubicBezTo>
                          <a:cubicBezTo>
                            <a:pt x="0" y="58"/>
                            <a:pt x="0" y="34"/>
                            <a:pt x="2" y="29"/>
                          </a:cubicBezTo>
                          <a:cubicBezTo>
                            <a:pt x="4" y="24"/>
                            <a:pt x="11" y="19"/>
                            <a:pt x="14" y="23"/>
                          </a:cubicBezTo>
                          <a:cubicBezTo>
                            <a:pt x="17" y="27"/>
                            <a:pt x="20" y="46"/>
                            <a:pt x="21" y="50"/>
                          </a:cubicBezTo>
                        </a:path>
                      </a:pathLst>
                    </a:custGeom>
                    <a:noFill/>
                    <a:ln w="3175" cmpd="sng">
                      <a:solidFill>
                        <a:schemeClr val="bg1"/>
                      </a:solidFill>
                      <a:round/>
                      <a:headEnd/>
                      <a:tailEnd/>
                    </a:ln>
                  </p:spPr>
                  <p:txBody>
                    <a:bodyPr/>
                    <a:lstStyle/>
                    <a:p>
                      <a:endParaRPr lang="en-US"/>
                    </a:p>
                  </p:txBody>
                </p:sp>
                <p:sp>
                  <p:nvSpPr>
                    <p:cNvPr id="82" name="Freeform 2913"/>
                    <p:cNvSpPr>
                      <a:spLocks/>
                    </p:cNvSpPr>
                    <p:nvPr/>
                  </p:nvSpPr>
                  <p:spPr bwMode="auto">
                    <a:xfrm rot="1370020">
                      <a:off x="1996" y="3572"/>
                      <a:ext cx="8" cy="6"/>
                    </a:xfrm>
                    <a:custGeom>
                      <a:avLst/>
                      <a:gdLst>
                        <a:gd name="T0" fmla="*/ 0 w 35"/>
                        <a:gd name="T1" fmla="*/ 1 h 34"/>
                        <a:gd name="T2" fmla="*/ 0 w 35"/>
                        <a:gd name="T3" fmla="*/ 0 h 34"/>
                        <a:gd name="T4" fmla="*/ 1 w 35"/>
                        <a:gd name="T5" fmla="*/ 1 h 34"/>
                        <a:gd name="T6" fmla="*/ 1 w 35"/>
                        <a:gd name="T7" fmla="*/ 0 h 34"/>
                        <a:gd name="T8" fmla="*/ 2 w 35"/>
                        <a:gd name="T9" fmla="*/ 1 h 34"/>
                        <a:gd name="T10" fmla="*/ 0 60000 65536"/>
                        <a:gd name="T11" fmla="*/ 0 60000 65536"/>
                        <a:gd name="T12" fmla="*/ 0 60000 65536"/>
                        <a:gd name="T13" fmla="*/ 0 60000 65536"/>
                        <a:gd name="T14" fmla="*/ 0 60000 65536"/>
                        <a:gd name="T15" fmla="*/ 0 w 35"/>
                        <a:gd name="T16" fmla="*/ 0 h 34"/>
                        <a:gd name="T17" fmla="*/ 35 w 35"/>
                        <a:gd name="T18" fmla="*/ 34 h 34"/>
                      </a:gdLst>
                      <a:ahLst/>
                      <a:cxnLst>
                        <a:cxn ang="T10">
                          <a:pos x="T0" y="T1"/>
                        </a:cxn>
                        <a:cxn ang="T11">
                          <a:pos x="T2" y="T3"/>
                        </a:cxn>
                        <a:cxn ang="T12">
                          <a:pos x="T4" y="T5"/>
                        </a:cxn>
                        <a:cxn ang="T13">
                          <a:pos x="T6" y="T7"/>
                        </a:cxn>
                        <a:cxn ang="T14">
                          <a:pos x="T8" y="T9"/>
                        </a:cxn>
                      </a:cxnLst>
                      <a:rect l="T15" t="T16" r="T17" b="T18"/>
                      <a:pathLst>
                        <a:path w="35" h="34">
                          <a:moveTo>
                            <a:pt x="2" y="34"/>
                          </a:moveTo>
                          <a:cubicBezTo>
                            <a:pt x="2" y="30"/>
                            <a:pt x="0" y="13"/>
                            <a:pt x="2" y="10"/>
                          </a:cubicBezTo>
                          <a:cubicBezTo>
                            <a:pt x="4" y="7"/>
                            <a:pt x="11" y="21"/>
                            <a:pt x="14" y="19"/>
                          </a:cubicBezTo>
                          <a:cubicBezTo>
                            <a:pt x="17" y="17"/>
                            <a:pt x="19" y="0"/>
                            <a:pt x="22" y="1"/>
                          </a:cubicBezTo>
                          <a:cubicBezTo>
                            <a:pt x="25" y="2"/>
                            <a:pt x="32" y="20"/>
                            <a:pt x="35" y="25"/>
                          </a:cubicBezTo>
                        </a:path>
                      </a:pathLst>
                    </a:custGeom>
                    <a:noFill/>
                    <a:ln w="3175" cmpd="sng">
                      <a:solidFill>
                        <a:schemeClr val="bg1"/>
                      </a:solidFill>
                      <a:round/>
                      <a:headEnd/>
                      <a:tailEnd/>
                    </a:ln>
                  </p:spPr>
                  <p:txBody>
                    <a:bodyPr/>
                    <a:lstStyle/>
                    <a:p>
                      <a:endParaRPr lang="en-US"/>
                    </a:p>
                  </p:txBody>
                </p:sp>
              </p:grpSp>
              <p:grpSp>
                <p:nvGrpSpPr>
                  <p:cNvPr id="383" name="Group 2914"/>
                  <p:cNvGrpSpPr>
                    <a:grpSpLocks/>
                  </p:cNvGrpSpPr>
                  <p:nvPr/>
                </p:nvGrpSpPr>
                <p:grpSpPr bwMode="auto">
                  <a:xfrm>
                    <a:off x="1910" y="3454"/>
                    <a:ext cx="72" cy="43"/>
                    <a:chOff x="1915" y="3527"/>
                    <a:chExt cx="72" cy="43"/>
                  </a:xfrm>
                </p:grpSpPr>
                <p:sp>
                  <p:nvSpPr>
                    <p:cNvPr id="64" name="Freeform 2915"/>
                    <p:cNvSpPr>
                      <a:spLocks/>
                    </p:cNvSpPr>
                    <p:nvPr/>
                  </p:nvSpPr>
                  <p:spPr bwMode="auto">
                    <a:xfrm>
                      <a:off x="1915" y="3527"/>
                      <a:ext cx="8" cy="12"/>
                    </a:xfrm>
                    <a:custGeom>
                      <a:avLst/>
                      <a:gdLst>
                        <a:gd name="T0" fmla="*/ 0 w 28"/>
                        <a:gd name="T1" fmla="*/ 0 h 60"/>
                        <a:gd name="T2" fmla="*/ 0 w 28"/>
                        <a:gd name="T3" fmla="*/ 2 h 60"/>
                        <a:gd name="T4" fmla="*/ 2 w 28"/>
                        <a:gd name="T5" fmla="*/ 2 h 60"/>
                        <a:gd name="T6" fmla="*/ 0 w 28"/>
                        <a:gd name="T7" fmla="*/ 1 h 60"/>
                        <a:gd name="T8" fmla="*/ 2 w 28"/>
                        <a:gd name="T9" fmla="*/ 1 h 60"/>
                        <a:gd name="T10" fmla="*/ 0 w 28"/>
                        <a:gd name="T11" fmla="*/ 0 h 60"/>
                        <a:gd name="T12" fmla="*/ 0 60000 65536"/>
                        <a:gd name="T13" fmla="*/ 0 60000 65536"/>
                        <a:gd name="T14" fmla="*/ 0 60000 65536"/>
                        <a:gd name="T15" fmla="*/ 0 60000 65536"/>
                        <a:gd name="T16" fmla="*/ 0 60000 65536"/>
                        <a:gd name="T17" fmla="*/ 0 60000 65536"/>
                        <a:gd name="T18" fmla="*/ 0 w 28"/>
                        <a:gd name="T19" fmla="*/ 0 h 60"/>
                        <a:gd name="T20" fmla="*/ 28 w 28"/>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28" h="60">
                          <a:moveTo>
                            <a:pt x="4" y="6"/>
                          </a:moveTo>
                          <a:cubicBezTo>
                            <a:pt x="0" y="12"/>
                            <a:pt x="0" y="48"/>
                            <a:pt x="4" y="54"/>
                          </a:cubicBezTo>
                          <a:cubicBezTo>
                            <a:pt x="8" y="60"/>
                            <a:pt x="26" y="43"/>
                            <a:pt x="26" y="40"/>
                          </a:cubicBezTo>
                          <a:cubicBezTo>
                            <a:pt x="26" y="37"/>
                            <a:pt x="1" y="37"/>
                            <a:pt x="1" y="34"/>
                          </a:cubicBezTo>
                          <a:cubicBezTo>
                            <a:pt x="1" y="31"/>
                            <a:pt x="28" y="24"/>
                            <a:pt x="28" y="19"/>
                          </a:cubicBezTo>
                          <a:cubicBezTo>
                            <a:pt x="28" y="14"/>
                            <a:pt x="8" y="0"/>
                            <a:pt x="4" y="6"/>
                          </a:cubicBezTo>
                          <a:close/>
                        </a:path>
                      </a:pathLst>
                    </a:custGeom>
                    <a:noFill/>
                    <a:ln w="3175" cmpd="sng">
                      <a:solidFill>
                        <a:srgbClr val="FFCC66"/>
                      </a:solidFill>
                      <a:round/>
                      <a:headEnd/>
                      <a:tailEnd/>
                    </a:ln>
                  </p:spPr>
                  <p:txBody>
                    <a:bodyPr/>
                    <a:lstStyle/>
                    <a:p>
                      <a:endParaRPr lang="en-US"/>
                    </a:p>
                  </p:txBody>
                </p:sp>
                <p:sp>
                  <p:nvSpPr>
                    <p:cNvPr id="65" name="Freeform 2916"/>
                    <p:cNvSpPr>
                      <a:spLocks/>
                    </p:cNvSpPr>
                    <p:nvPr/>
                  </p:nvSpPr>
                  <p:spPr bwMode="auto">
                    <a:xfrm>
                      <a:off x="1925" y="3537"/>
                      <a:ext cx="0" cy="5"/>
                    </a:xfrm>
                    <a:custGeom>
                      <a:avLst/>
                      <a:gdLst>
                        <a:gd name="T0" fmla="*/ 0 w 1"/>
                        <a:gd name="T1" fmla="*/ 0 h 26"/>
                        <a:gd name="T2" fmla="*/ 0 w 1"/>
                        <a:gd name="T3" fmla="*/ 1 h 26"/>
                        <a:gd name="T4" fmla="*/ 0 60000 65536"/>
                        <a:gd name="T5" fmla="*/ 0 60000 65536"/>
                        <a:gd name="T6" fmla="*/ 0 w 1"/>
                        <a:gd name="T7" fmla="*/ 0 h 26"/>
                        <a:gd name="T8" fmla="*/ 0 w 1"/>
                        <a:gd name="T9" fmla="*/ 26 h 26"/>
                      </a:gdLst>
                      <a:ahLst/>
                      <a:cxnLst>
                        <a:cxn ang="T4">
                          <a:pos x="T0" y="T1"/>
                        </a:cxn>
                        <a:cxn ang="T5">
                          <a:pos x="T2" y="T3"/>
                        </a:cxn>
                      </a:cxnLst>
                      <a:rect l="T6" t="T7" r="T8" b="T9"/>
                      <a:pathLst>
                        <a:path w="1" h="26">
                          <a:moveTo>
                            <a:pt x="0" y="0"/>
                          </a:moveTo>
                          <a:cubicBezTo>
                            <a:pt x="0" y="11"/>
                            <a:pt x="0" y="22"/>
                            <a:pt x="0" y="26"/>
                          </a:cubicBezTo>
                        </a:path>
                      </a:pathLst>
                    </a:custGeom>
                    <a:noFill/>
                    <a:ln w="3175" cmpd="sng">
                      <a:solidFill>
                        <a:srgbClr val="FFCC66"/>
                      </a:solidFill>
                      <a:round/>
                      <a:headEnd/>
                      <a:tailEnd/>
                    </a:ln>
                  </p:spPr>
                  <p:txBody>
                    <a:bodyPr/>
                    <a:lstStyle/>
                    <a:p>
                      <a:endParaRPr lang="en-US"/>
                    </a:p>
                  </p:txBody>
                </p:sp>
                <p:sp>
                  <p:nvSpPr>
                    <p:cNvPr id="66" name="Freeform 2917"/>
                    <p:cNvSpPr>
                      <a:spLocks/>
                    </p:cNvSpPr>
                    <p:nvPr/>
                  </p:nvSpPr>
                  <p:spPr bwMode="auto">
                    <a:xfrm>
                      <a:off x="1927" y="3538"/>
                      <a:ext cx="6" cy="5"/>
                    </a:xfrm>
                    <a:custGeom>
                      <a:avLst/>
                      <a:gdLst>
                        <a:gd name="T0" fmla="*/ 1 w 23"/>
                        <a:gd name="T1" fmla="*/ 0 h 29"/>
                        <a:gd name="T2" fmla="*/ 0 w 23"/>
                        <a:gd name="T3" fmla="*/ 1 h 29"/>
                        <a:gd name="T4" fmla="*/ 1 w 23"/>
                        <a:gd name="T5" fmla="*/ 1 h 29"/>
                        <a:gd name="T6" fmla="*/ 2 w 23"/>
                        <a:gd name="T7" fmla="*/ 0 h 29"/>
                        <a:gd name="T8" fmla="*/ 1 w 23"/>
                        <a:gd name="T9" fmla="*/ 0 h 29"/>
                        <a:gd name="T10" fmla="*/ 0 60000 65536"/>
                        <a:gd name="T11" fmla="*/ 0 60000 65536"/>
                        <a:gd name="T12" fmla="*/ 0 60000 65536"/>
                        <a:gd name="T13" fmla="*/ 0 60000 65536"/>
                        <a:gd name="T14" fmla="*/ 0 60000 65536"/>
                        <a:gd name="T15" fmla="*/ 0 w 23"/>
                        <a:gd name="T16" fmla="*/ 0 h 29"/>
                        <a:gd name="T17" fmla="*/ 23 w 23"/>
                        <a:gd name="T18" fmla="*/ 29 h 29"/>
                      </a:gdLst>
                      <a:ahLst/>
                      <a:cxnLst>
                        <a:cxn ang="T10">
                          <a:pos x="T0" y="T1"/>
                        </a:cxn>
                        <a:cxn ang="T11">
                          <a:pos x="T2" y="T3"/>
                        </a:cxn>
                        <a:cxn ang="T12">
                          <a:pos x="T4" y="T5"/>
                        </a:cxn>
                        <a:cxn ang="T13">
                          <a:pos x="T6" y="T7"/>
                        </a:cxn>
                        <a:cxn ang="T14">
                          <a:pos x="T8" y="T9"/>
                        </a:cxn>
                      </a:cxnLst>
                      <a:rect l="T15" t="T16" r="T17" b="T18"/>
                      <a:pathLst>
                        <a:path w="23" h="29">
                          <a:moveTo>
                            <a:pt x="7" y="1"/>
                          </a:moveTo>
                          <a:cubicBezTo>
                            <a:pt x="3" y="2"/>
                            <a:pt x="0" y="12"/>
                            <a:pt x="1" y="16"/>
                          </a:cubicBezTo>
                          <a:cubicBezTo>
                            <a:pt x="2" y="20"/>
                            <a:pt x="9" y="29"/>
                            <a:pt x="13" y="28"/>
                          </a:cubicBezTo>
                          <a:cubicBezTo>
                            <a:pt x="17" y="27"/>
                            <a:pt x="23" y="14"/>
                            <a:pt x="23" y="10"/>
                          </a:cubicBezTo>
                          <a:cubicBezTo>
                            <a:pt x="23" y="6"/>
                            <a:pt x="11" y="0"/>
                            <a:pt x="7" y="1"/>
                          </a:cubicBezTo>
                          <a:close/>
                        </a:path>
                      </a:pathLst>
                    </a:custGeom>
                    <a:noFill/>
                    <a:ln w="3175" cmpd="sng">
                      <a:solidFill>
                        <a:srgbClr val="FFCC66"/>
                      </a:solidFill>
                      <a:round/>
                      <a:headEnd/>
                      <a:tailEnd/>
                    </a:ln>
                  </p:spPr>
                  <p:txBody>
                    <a:bodyPr/>
                    <a:lstStyle/>
                    <a:p>
                      <a:endParaRPr lang="en-US"/>
                    </a:p>
                  </p:txBody>
                </p:sp>
                <p:sp>
                  <p:nvSpPr>
                    <p:cNvPr id="67" name="Freeform 2918"/>
                    <p:cNvSpPr>
                      <a:spLocks/>
                    </p:cNvSpPr>
                    <p:nvPr/>
                  </p:nvSpPr>
                  <p:spPr bwMode="auto">
                    <a:xfrm rot="906942">
                      <a:off x="1934" y="3542"/>
                      <a:ext cx="6" cy="5"/>
                    </a:xfrm>
                    <a:custGeom>
                      <a:avLst/>
                      <a:gdLst>
                        <a:gd name="T0" fmla="*/ 1 w 32"/>
                        <a:gd name="T1" fmla="*/ 0 h 43"/>
                        <a:gd name="T2" fmla="*/ 0 w 32"/>
                        <a:gd name="T3" fmla="*/ 0 h 43"/>
                        <a:gd name="T4" fmla="*/ 0 w 32"/>
                        <a:gd name="T5" fmla="*/ 0 h 43"/>
                        <a:gd name="T6" fmla="*/ 1 w 32"/>
                        <a:gd name="T7" fmla="*/ 0 h 43"/>
                        <a:gd name="T8" fmla="*/ 1 w 32"/>
                        <a:gd name="T9" fmla="*/ 1 h 43"/>
                        <a:gd name="T10" fmla="*/ 1 w 32"/>
                        <a:gd name="T11" fmla="*/ 1 h 43"/>
                        <a:gd name="T12" fmla="*/ 0 w 32"/>
                        <a:gd name="T13" fmla="*/ 0 h 43"/>
                        <a:gd name="T14" fmla="*/ 0 60000 65536"/>
                        <a:gd name="T15" fmla="*/ 0 60000 65536"/>
                        <a:gd name="T16" fmla="*/ 0 60000 65536"/>
                        <a:gd name="T17" fmla="*/ 0 60000 65536"/>
                        <a:gd name="T18" fmla="*/ 0 60000 65536"/>
                        <a:gd name="T19" fmla="*/ 0 60000 65536"/>
                        <a:gd name="T20" fmla="*/ 0 60000 65536"/>
                        <a:gd name="T21" fmla="*/ 0 w 32"/>
                        <a:gd name="T22" fmla="*/ 0 h 43"/>
                        <a:gd name="T23" fmla="*/ 32 w 32"/>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43">
                          <a:moveTo>
                            <a:pt x="18" y="6"/>
                          </a:moveTo>
                          <a:cubicBezTo>
                            <a:pt x="11" y="3"/>
                            <a:pt x="5" y="0"/>
                            <a:pt x="3" y="3"/>
                          </a:cubicBezTo>
                          <a:cubicBezTo>
                            <a:pt x="1" y="6"/>
                            <a:pt x="0" y="18"/>
                            <a:pt x="3" y="22"/>
                          </a:cubicBezTo>
                          <a:cubicBezTo>
                            <a:pt x="6" y="26"/>
                            <a:pt x="20" y="24"/>
                            <a:pt x="24" y="27"/>
                          </a:cubicBezTo>
                          <a:cubicBezTo>
                            <a:pt x="28" y="30"/>
                            <a:pt x="32" y="36"/>
                            <a:pt x="30" y="39"/>
                          </a:cubicBezTo>
                          <a:cubicBezTo>
                            <a:pt x="28" y="42"/>
                            <a:pt x="19" y="43"/>
                            <a:pt x="15" y="43"/>
                          </a:cubicBezTo>
                          <a:cubicBezTo>
                            <a:pt x="11" y="43"/>
                            <a:pt x="8" y="40"/>
                            <a:pt x="6" y="37"/>
                          </a:cubicBezTo>
                        </a:path>
                      </a:pathLst>
                    </a:custGeom>
                    <a:noFill/>
                    <a:ln w="3175" cmpd="sng">
                      <a:solidFill>
                        <a:srgbClr val="FFCC66"/>
                      </a:solidFill>
                      <a:round/>
                      <a:headEnd/>
                      <a:tailEnd/>
                    </a:ln>
                  </p:spPr>
                  <p:txBody>
                    <a:bodyPr/>
                    <a:lstStyle/>
                    <a:p>
                      <a:endParaRPr lang="en-US"/>
                    </a:p>
                  </p:txBody>
                </p:sp>
                <p:sp>
                  <p:nvSpPr>
                    <p:cNvPr id="68" name="Freeform 2919"/>
                    <p:cNvSpPr>
                      <a:spLocks/>
                    </p:cNvSpPr>
                    <p:nvPr/>
                  </p:nvSpPr>
                  <p:spPr bwMode="auto">
                    <a:xfrm>
                      <a:off x="1942" y="3544"/>
                      <a:ext cx="6" cy="6"/>
                    </a:xfrm>
                    <a:custGeom>
                      <a:avLst/>
                      <a:gdLst>
                        <a:gd name="T0" fmla="*/ 1 w 19"/>
                        <a:gd name="T1" fmla="*/ 0 h 40"/>
                        <a:gd name="T2" fmla="*/ 0 w 19"/>
                        <a:gd name="T3" fmla="*/ 0 h 40"/>
                        <a:gd name="T4" fmla="*/ 0 w 19"/>
                        <a:gd name="T5" fmla="*/ 1 h 40"/>
                        <a:gd name="T6" fmla="*/ 1 w 19"/>
                        <a:gd name="T7" fmla="*/ 1 h 40"/>
                        <a:gd name="T8" fmla="*/ 2 w 19"/>
                        <a:gd name="T9" fmla="*/ 1 h 40"/>
                        <a:gd name="T10" fmla="*/ 0 60000 65536"/>
                        <a:gd name="T11" fmla="*/ 0 60000 65536"/>
                        <a:gd name="T12" fmla="*/ 0 60000 65536"/>
                        <a:gd name="T13" fmla="*/ 0 60000 65536"/>
                        <a:gd name="T14" fmla="*/ 0 60000 65536"/>
                        <a:gd name="T15" fmla="*/ 0 w 19"/>
                        <a:gd name="T16" fmla="*/ 0 h 40"/>
                        <a:gd name="T17" fmla="*/ 19 w 19"/>
                        <a:gd name="T18" fmla="*/ 40 h 40"/>
                      </a:gdLst>
                      <a:ahLst/>
                      <a:cxnLst>
                        <a:cxn ang="T10">
                          <a:pos x="T0" y="T1"/>
                        </a:cxn>
                        <a:cxn ang="T11">
                          <a:pos x="T2" y="T3"/>
                        </a:cxn>
                        <a:cxn ang="T12">
                          <a:pos x="T4" y="T5"/>
                        </a:cxn>
                        <a:cxn ang="T13">
                          <a:pos x="T6" y="T7"/>
                        </a:cxn>
                        <a:cxn ang="T14">
                          <a:pos x="T8" y="T9"/>
                        </a:cxn>
                      </a:cxnLst>
                      <a:rect l="T15" t="T16" r="T17" b="T18"/>
                      <a:pathLst>
                        <a:path w="19" h="40">
                          <a:moveTo>
                            <a:pt x="14" y="9"/>
                          </a:moveTo>
                          <a:cubicBezTo>
                            <a:pt x="9" y="4"/>
                            <a:pt x="4" y="0"/>
                            <a:pt x="2" y="3"/>
                          </a:cubicBezTo>
                          <a:cubicBezTo>
                            <a:pt x="0" y="6"/>
                            <a:pt x="0" y="23"/>
                            <a:pt x="1" y="29"/>
                          </a:cubicBezTo>
                          <a:cubicBezTo>
                            <a:pt x="2" y="35"/>
                            <a:pt x="8" y="40"/>
                            <a:pt x="11" y="39"/>
                          </a:cubicBezTo>
                          <a:cubicBezTo>
                            <a:pt x="14" y="38"/>
                            <a:pt x="16" y="31"/>
                            <a:pt x="19" y="24"/>
                          </a:cubicBezTo>
                        </a:path>
                      </a:pathLst>
                    </a:custGeom>
                    <a:noFill/>
                    <a:ln w="3175" cmpd="sng">
                      <a:solidFill>
                        <a:srgbClr val="FFCC66"/>
                      </a:solidFill>
                      <a:round/>
                      <a:headEnd/>
                      <a:tailEnd/>
                    </a:ln>
                  </p:spPr>
                  <p:txBody>
                    <a:bodyPr/>
                    <a:lstStyle/>
                    <a:p>
                      <a:endParaRPr lang="en-US"/>
                    </a:p>
                  </p:txBody>
                </p:sp>
                <p:sp>
                  <p:nvSpPr>
                    <p:cNvPr id="69" name="Freeform 2920"/>
                    <p:cNvSpPr>
                      <a:spLocks/>
                    </p:cNvSpPr>
                    <p:nvPr/>
                  </p:nvSpPr>
                  <p:spPr bwMode="auto">
                    <a:xfrm>
                      <a:off x="1950" y="3549"/>
                      <a:ext cx="2" cy="5"/>
                    </a:xfrm>
                    <a:custGeom>
                      <a:avLst/>
                      <a:gdLst>
                        <a:gd name="T0" fmla="*/ 0 w 1"/>
                        <a:gd name="T1" fmla="*/ 0 h 26"/>
                        <a:gd name="T2" fmla="*/ 0 w 1"/>
                        <a:gd name="T3" fmla="*/ 1 h 26"/>
                        <a:gd name="T4" fmla="*/ 0 60000 65536"/>
                        <a:gd name="T5" fmla="*/ 0 60000 65536"/>
                        <a:gd name="T6" fmla="*/ 0 w 1"/>
                        <a:gd name="T7" fmla="*/ 0 h 26"/>
                        <a:gd name="T8" fmla="*/ 1 w 1"/>
                        <a:gd name="T9" fmla="*/ 26 h 26"/>
                      </a:gdLst>
                      <a:ahLst/>
                      <a:cxnLst>
                        <a:cxn ang="T4">
                          <a:pos x="T0" y="T1"/>
                        </a:cxn>
                        <a:cxn ang="T5">
                          <a:pos x="T2" y="T3"/>
                        </a:cxn>
                      </a:cxnLst>
                      <a:rect l="T6" t="T7" r="T8" b="T9"/>
                      <a:pathLst>
                        <a:path w="1" h="26">
                          <a:moveTo>
                            <a:pt x="0" y="0"/>
                          </a:moveTo>
                          <a:cubicBezTo>
                            <a:pt x="0" y="11"/>
                            <a:pt x="0" y="22"/>
                            <a:pt x="0" y="26"/>
                          </a:cubicBezTo>
                        </a:path>
                      </a:pathLst>
                    </a:custGeom>
                    <a:noFill/>
                    <a:ln w="3175" cmpd="sng">
                      <a:solidFill>
                        <a:srgbClr val="FFCC66"/>
                      </a:solidFill>
                      <a:round/>
                      <a:headEnd/>
                      <a:tailEnd/>
                    </a:ln>
                  </p:spPr>
                  <p:txBody>
                    <a:bodyPr/>
                    <a:lstStyle/>
                    <a:p>
                      <a:endParaRPr lang="en-US"/>
                    </a:p>
                  </p:txBody>
                </p:sp>
                <p:sp>
                  <p:nvSpPr>
                    <p:cNvPr id="70" name="Freeform 2921"/>
                    <p:cNvSpPr>
                      <a:spLocks/>
                    </p:cNvSpPr>
                    <p:nvPr/>
                  </p:nvSpPr>
                  <p:spPr bwMode="auto">
                    <a:xfrm>
                      <a:off x="1953" y="3550"/>
                      <a:ext cx="8" cy="6"/>
                    </a:xfrm>
                    <a:custGeom>
                      <a:avLst/>
                      <a:gdLst>
                        <a:gd name="T0" fmla="*/ 1 w 20"/>
                        <a:gd name="T1" fmla="*/ 1 h 35"/>
                        <a:gd name="T2" fmla="*/ 3 w 20"/>
                        <a:gd name="T3" fmla="*/ 0 h 35"/>
                        <a:gd name="T4" fmla="*/ 1 w 20"/>
                        <a:gd name="T5" fmla="*/ 0 h 35"/>
                        <a:gd name="T6" fmla="*/ 0 w 20"/>
                        <a:gd name="T7" fmla="*/ 1 h 35"/>
                        <a:gd name="T8" fmla="*/ 3 w 20"/>
                        <a:gd name="T9" fmla="*/ 1 h 35"/>
                        <a:gd name="T10" fmla="*/ 3 w 20"/>
                        <a:gd name="T11" fmla="*/ 1 h 35"/>
                        <a:gd name="T12" fmla="*/ 0 60000 65536"/>
                        <a:gd name="T13" fmla="*/ 0 60000 65536"/>
                        <a:gd name="T14" fmla="*/ 0 60000 65536"/>
                        <a:gd name="T15" fmla="*/ 0 60000 65536"/>
                        <a:gd name="T16" fmla="*/ 0 60000 65536"/>
                        <a:gd name="T17" fmla="*/ 0 60000 65536"/>
                        <a:gd name="T18" fmla="*/ 0 w 20"/>
                        <a:gd name="T19" fmla="*/ 0 h 35"/>
                        <a:gd name="T20" fmla="*/ 20 w 2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0" h="35">
                          <a:moveTo>
                            <a:pt x="4" y="17"/>
                          </a:moveTo>
                          <a:cubicBezTo>
                            <a:pt x="10" y="16"/>
                            <a:pt x="17" y="16"/>
                            <a:pt x="17" y="14"/>
                          </a:cubicBezTo>
                          <a:cubicBezTo>
                            <a:pt x="17" y="12"/>
                            <a:pt x="7" y="0"/>
                            <a:pt x="5" y="3"/>
                          </a:cubicBezTo>
                          <a:cubicBezTo>
                            <a:pt x="3" y="6"/>
                            <a:pt x="0" y="25"/>
                            <a:pt x="2" y="30"/>
                          </a:cubicBezTo>
                          <a:cubicBezTo>
                            <a:pt x="4" y="35"/>
                            <a:pt x="14" y="33"/>
                            <a:pt x="17" y="32"/>
                          </a:cubicBezTo>
                          <a:cubicBezTo>
                            <a:pt x="20" y="31"/>
                            <a:pt x="20" y="26"/>
                            <a:pt x="20" y="21"/>
                          </a:cubicBezTo>
                        </a:path>
                      </a:pathLst>
                    </a:custGeom>
                    <a:noFill/>
                    <a:ln w="3175" cmpd="sng">
                      <a:solidFill>
                        <a:srgbClr val="FFCC66"/>
                      </a:solidFill>
                      <a:round/>
                      <a:headEnd/>
                      <a:tailEnd/>
                    </a:ln>
                  </p:spPr>
                  <p:txBody>
                    <a:bodyPr/>
                    <a:lstStyle/>
                    <a:p>
                      <a:endParaRPr lang="en-US"/>
                    </a:p>
                  </p:txBody>
                </p:sp>
                <p:sp>
                  <p:nvSpPr>
                    <p:cNvPr id="71" name="Freeform 2922"/>
                    <p:cNvSpPr>
                      <a:spLocks/>
                    </p:cNvSpPr>
                    <p:nvPr/>
                  </p:nvSpPr>
                  <p:spPr bwMode="auto">
                    <a:xfrm>
                      <a:off x="1962" y="3555"/>
                      <a:ext cx="7" cy="6"/>
                    </a:xfrm>
                    <a:custGeom>
                      <a:avLst/>
                      <a:gdLst>
                        <a:gd name="T0" fmla="*/ 0 w 24"/>
                        <a:gd name="T1" fmla="*/ 1 h 34"/>
                        <a:gd name="T2" fmla="*/ 0 w 24"/>
                        <a:gd name="T3" fmla="*/ 0 h 34"/>
                        <a:gd name="T4" fmla="*/ 2 w 24"/>
                        <a:gd name="T5" fmla="*/ 0 h 34"/>
                        <a:gd name="T6" fmla="*/ 2 w 24"/>
                        <a:gd name="T7" fmla="*/ 1 h 34"/>
                        <a:gd name="T8" fmla="*/ 0 60000 65536"/>
                        <a:gd name="T9" fmla="*/ 0 60000 65536"/>
                        <a:gd name="T10" fmla="*/ 0 60000 65536"/>
                        <a:gd name="T11" fmla="*/ 0 60000 65536"/>
                        <a:gd name="T12" fmla="*/ 0 w 24"/>
                        <a:gd name="T13" fmla="*/ 0 h 34"/>
                        <a:gd name="T14" fmla="*/ 24 w 24"/>
                        <a:gd name="T15" fmla="*/ 34 h 34"/>
                      </a:gdLst>
                      <a:ahLst/>
                      <a:cxnLst>
                        <a:cxn ang="T8">
                          <a:pos x="T0" y="T1"/>
                        </a:cxn>
                        <a:cxn ang="T9">
                          <a:pos x="T2" y="T3"/>
                        </a:cxn>
                        <a:cxn ang="T10">
                          <a:pos x="T4" y="T5"/>
                        </a:cxn>
                        <a:cxn ang="T11">
                          <a:pos x="T6" y="T7"/>
                        </a:cxn>
                      </a:cxnLst>
                      <a:rect l="T12" t="T13" r="T14" b="T15"/>
                      <a:pathLst>
                        <a:path w="24" h="34">
                          <a:moveTo>
                            <a:pt x="5" y="34"/>
                          </a:moveTo>
                          <a:cubicBezTo>
                            <a:pt x="2" y="22"/>
                            <a:pt x="0" y="11"/>
                            <a:pt x="3" y="6"/>
                          </a:cubicBezTo>
                          <a:cubicBezTo>
                            <a:pt x="6" y="1"/>
                            <a:pt x="18" y="0"/>
                            <a:pt x="21" y="4"/>
                          </a:cubicBezTo>
                          <a:cubicBezTo>
                            <a:pt x="24" y="8"/>
                            <a:pt x="24" y="19"/>
                            <a:pt x="24" y="30"/>
                          </a:cubicBezTo>
                        </a:path>
                      </a:pathLst>
                    </a:custGeom>
                    <a:noFill/>
                    <a:ln w="3175" cmpd="sng">
                      <a:solidFill>
                        <a:srgbClr val="FFCC66"/>
                      </a:solidFill>
                      <a:round/>
                      <a:headEnd/>
                      <a:tailEnd/>
                    </a:ln>
                  </p:spPr>
                  <p:txBody>
                    <a:bodyPr/>
                    <a:lstStyle/>
                    <a:p>
                      <a:endParaRPr lang="en-US"/>
                    </a:p>
                  </p:txBody>
                </p:sp>
                <p:sp>
                  <p:nvSpPr>
                    <p:cNvPr id="72" name="Freeform 2923"/>
                    <p:cNvSpPr>
                      <a:spLocks/>
                    </p:cNvSpPr>
                    <p:nvPr/>
                  </p:nvSpPr>
                  <p:spPr bwMode="auto">
                    <a:xfrm>
                      <a:off x="1973" y="3561"/>
                      <a:ext cx="6" cy="5"/>
                    </a:xfrm>
                    <a:custGeom>
                      <a:avLst/>
                      <a:gdLst>
                        <a:gd name="T0" fmla="*/ 1 w 19"/>
                        <a:gd name="T1" fmla="*/ 0 h 40"/>
                        <a:gd name="T2" fmla="*/ 0 w 19"/>
                        <a:gd name="T3" fmla="*/ 0 h 40"/>
                        <a:gd name="T4" fmla="*/ 0 w 19"/>
                        <a:gd name="T5" fmla="*/ 1 h 40"/>
                        <a:gd name="T6" fmla="*/ 1 w 19"/>
                        <a:gd name="T7" fmla="*/ 1 h 40"/>
                        <a:gd name="T8" fmla="*/ 2 w 19"/>
                        <a:gd name="T9" fmla="*/ 0 h 40"/>
                        <a:gd name="T10" fmla="*/ 0 60000 65536"/>
                        <a:gd name="T11" fmla="*/ 0 60000 65536"/>
                        <a:gd name="T12" fmla="*/ 0 60000 65536"/>
                        <a:gd name="T13" fmla="*/ 0 60000 65536"/>
                        <a:gd name="T14" fmla="*/ 0 60000 65536"/>
                        <a:gd name="T15" fmla="*/ 0 w 19"/>
                        <a:gd name="T16" fmla="*/ 0 h 40"/>
                        <a:gd name="T17" fmla="*/ 19 w 19"/>
                        <a:gd name="T18" fmla="*/ 40 h 40"/>
                      </a:gdLst>
                      <a:ahLst/>
                      <a:cxnLst>
                        <a:cxn ang="T10">
                          <a:pos x="T0" y="T1"/>
                        </a:cxn>
                        <a:cxn ang="T11">
                          <a:pos x="T2" y="T3"/>
                        </a:cxn>
                        <a:cxn ang="T12">
                          <a:pos x="T4" y="T5"/>
                        </a:cxn>
                        <a:cxn ang="T13">
                          <a:pos x="T6" y="T7"/>
                        </a:cxn>
                        <a:cxn ang="T14">
                          <a:pos x="T8" y="T9"/>
                        </a:cxn>
                      </a:cxnLst>
                      <a:rect l="T15" t="T16" r="T17" b="T18"/>
                      <a:pathLst>
                        <a:path w="19" h="40">
                          <a:moveTo>
                            <a:pt x="14" y="9"/>
                          </a:moveTo>
                          <a:cubicBezTo>
                            <a:pt x="9" y="4"/>
                            <a:pt x="4" y="0"/>
                            <a:pt x="2" y="3"/>
                          </a:cubicBezTo>
                          <a:cubicBezTo>
                            <a:pt x="0" y="6"/>
                            <a:pt x="0" y="23"/>
                            <a:pt x="1" y="29"/>
                          </a:cubicBezTo>
                          <a:cubicBezTo>
                            <a:pt x="2" y="35"/>
                            <a:pt x="8" y="40"/>
                            <a:pt x="11" y="39"/>
                          </a:cubicBezTo>
                          <a:cubicBezTo>
                            <a:pt x="14" y="38"/>
                            <a:pt x="16" y="31"/>
                            <a:pt x="19" y="24"/>
                          </a:cubicBezTo>
                        </a:path>
                      </a:pathLst>
                    </a:custGeom>
                    <a:noFill/>
                    <a:ln w="3175" cmpd="sng">
                      <a:solidFill>
                        <a:srgbClr val="FFCC66"/>
                      </a:solidFill>
                      <a:round/>
                      <a:headEnd/>
                      <a:tailEnd/>
                    </a:ln>
                  </p:spPr>
                  <p:txBody>
                    <a:bodyPr/>
                    <a:lstStyle/>
                    <a:p>
                      <a:endParaRPr lang="en-US"/>
                    </a:p>
                  </p:txBody>
                </p:sp>
                <p:sp>
                  <p:nvSpPr>
                    <p:cNvPr id="73" name="Freeform 2924"/>
                    <p:cNvSpPr>
                      <a:spLocks/>
                    </p:cNvSpPr>
                    <p:nvPr/>
                  </p:nvSpPr>
                  <p:spPr bwMode="auto">
                    <a:xfrm>
                      <a:off x="1979" y="3564"/>
                      <a:ext cx="8" cy="6"/>
                    </a:xfrm>
                    <a:custGeom>
                      <a:avLst/>
                      <a:gdLst>
                        <a:gd name="T0" fmla="*/ 1 w 20"/>
                        <a:gd name="T1" fmla="*/ 1 h 35"/>
                        <a:gd name="T2" fmla="*/ 3 w 20"/>
                        <a:gd name="T3" fmla="*/ 0 h 35"/>
                        <a:gd name="T4" fmla="*/ 1 w 20"/>
                        <a:gd name="T5" fmla="*/ 0 h 35"/>
                        <a:gd name="T6" fmla="*/ 0 w 20"/>
                        <a:gd name="T7" fmla="*/ 1 h 35"/>
                        <a:gd name="T8" fmla="*/ 3 w 20"/>
                        <a:gd name="T9" fmla="*/ 1 h 35"/>
                        <a:gd name="T10" fmla="*/ 3 w 20"/>
                        <a:gd name="T11" fmla="*/ 1 h 35"/>
                        <a:gd name="T12" fmla="*/ 0 60000 65536"/>
                        <a:gd name="T13" fmla="*/ 0 60000 65536"/>
                        <a:gd name="T14" fmla="*/ 0 60000 65536"/>
                        <a:gd name="T15" fmla="*/ 0 60000 65536"/>
                        <a:gd name="T16" fmla="*/ 0 60000 65536"/>
                        <a:gd name="T17" fmla="*/ 0 60000 65536"/>
                        <a:gd name="T18" fmla="*/ 0 w 20"/>
                        <a:gd name="T19" fmla="*/ 0 h 35"/>
                        <a:gd name="T20" fmla="*/ 20 w 20"/>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0" h="35">
                          <a:moveTo>
                            <a:pt x="4" y="17"/>
                          </a:moveTo>
                          <a:cubicBezTo>
                            <a:pt x="10" y="16"/>
                            <a:pt x="17" y="16"/>
                            <a:pt x="17" y="14"/>
                          </a:cubicBezTo>
                          <a:cubicBezTo>
                            <a:pt x="17" y="12"/>
                            <a:pt x="7" y="0"/>
                            <a:pt x="5" y="3"/>
                          </a:cubicBezTo>
                          <a:cubicBezTo>
                            <a:pt x="3" y="6"/>
                            <a:pt x="0" y="25"/>
                            <a:pt x="2" y="30"/>
                          </a:cubicBezTo>
                          <a:cubicBezTo>
                            <a:pt x="4" y="35"/>
                            <a:pt x="14" y="33"/>
                            <a:pt x="17" y="32"/>
                          </a:cubicBezTo>
                          <a:cubicBezTo>
                            <a:pt x="20" y="31"/>
                            <a:pt x="20" y="26"/>
                            <a:pt x="20" y="21"/>
                          </a:cubicBezTo>
                        </a:path>
                      </a:pathLst>
                    </a:custGeom>
                    <a:noFill/>
                    <a:ln w="3175" cmpd="sng">
                      <a:solidFill>
                        <a:srgbClr val="FFCC66"/>
                      </a:solidFill>
                      <a:round/>
                      <a:headEnd/>
                      <a:tailEnd/>
                    </a:ln>
                  </p:spPr>
                  <p:txBody>
                    <a:bodyPr/>
                    <a:lstStyle/>
                    <a:p>
                      <a:endParaRPr lang="en-US"/>
                    </a:p>
                  </p:txBody>
                </p:sp>
              </p:grpSp>
              <p:grpSp>
                <p:nvGrpSpPr>
                  <p:cNvPr id="408" name="Group 2925"/>
                  <p:cNvGrpSpPr>
                    <a:grpSpLocks/>
                  </p:cNvGrpSpPr>
                  <p:nvPr/>
                </p:nvGrpSpPr>
                <p:grpSpPr bwMode="auto">
                  <a:xfrm>
                    <a:off x="1860" y="3306"/>
                    <a:ext cx="10" cy="50"/>
                    <a:chOff x="1860" y="1686"/>
                    <a:chExt cx="9" cy="45"/>
                  </a:xfrm>
                </p:grpSpPr>
                <p:sp>
                  <p:nvSpPr>
                    <p:cNvPr id="61" name="Oval 2926"/>
                    <p:cNvSpPr>
                      <a:spLocks noChangeArrowheads="1"/>
                    </p:cNvSpPr>
                    <p:nvPr/>
                  </p:nvSpPr>
                  <p:spPr bwMode="auto">
                    <a:xfrm>
                      <a:off x="1860" y="1686"/>
                      <a:ext cx="9" cy="8"/>
                    </a:xfrm>
                    <a:prstGeom prst="ellipse">
                      <a:avLst/>
                    </a:prstGeom>
                    <a:solidFill>
                      <a:schemeClr val="bg1"/>
                    </a:solidFill>
                    <a:ln w="9525">
                      <a:noFill/>
                      <a:round/>
                      <a:headEnd/>
                      <a:tailEnd/>
                    </a:ln>
                  </p:spPr>
                  <p:txBody>
                    <a:bodyPr wrap="none" anchor="ctr"/>
                    <a:lstStyle/>
                    <a:p>
                      <a:endParaRPr lang="fa-IR"/>
                    </a:p>
                  </p:txBody>
                </p:sp>
                <p:sp>
                  <p:nvSpPr>
                    <p:cNvPr id="62" name="Oval 2927"/>
                    <p:cNvSpPr>
                      <a:spLocks noChangeArrowheads="1"/>
                    </p:cNvSpPr>
                    <p:nvPr/>
                  </p:nvSpPr>
                  <p:spPr bwMode="auto">
                    <a:xfrm>
                      <a:off x="1860" y="1705"/>
                      <a:ext cx="9" cy="7"/>
                    </a:xfrm>
                    <a:prstGeom prst="ellipse">
                      <a:avLst/>
                    </a:prstGeom>
                    <a:solidFill>
                      <a:schemeClr val="bg1"/>
                    </a:solidFill>
                    <a:ln w="9525">
                      <a:noFill/>
                      <a:round/>
                      <a:headEnd/>
                      <a:tailEnd/>
                    </a:ln>
                  </p:spPr>
                  <p:txBody>
                    <a:bodyPr wrap="none" anchor="ctr"/>
                    <a:lstStyle/>
                    <a:p>
                      <a:endParaRPr lang="fa-IR"/>
                    </a:p>
                  </p:txBody>
                </p:sp>
                <p:sp>
                  <p:nvSpPr>
                    <p:cNvPr id="63" name="Oval 2928"/>
                    <p:cNvSpPr>
                      <a:spLocks noChangeArrowheads="1"/>
                    </p:cNvSpPr>
                    <p:nvPr/>
                  </p:nvSpPr>
                  <p:spPr bwMode="auto">
                    <a:xfrm>
                      <a:off x="1860" y="1723"/>
                      <a:ext cx="9" cy="8"/>
                    </a:xfrm>
                    <a:prstGeom prst="ellipse">
                      <a:avLst/>
                    </a:prstGeom>
                    <a:solidFill>
                      <a:schemeClr val="bg1"/>
                    </a:solidFill>
                    <a:ln w="9525">
                      <a:noFill/>
                      <a:round/>
                      <a:headEnd/>
                      <a:tailEnd/>
                    </a:ln>
                  </p:spPr>
                  <p:txBody>
                    <a:bodyPr wrap="none" anchor="ctr"/>
                    <a:lstStyle/>
                    <a:p>
                      <a:endParaRPr lang="fa-IR"/>
                    </a:p>
                  </p:txBody>
                </p:sp>
              </p:grpSp>
              <p:grpSp>
                <p:nvGrpSpPr>
                  <p:cNvPr id="417" name="Group 2929"/>
                  <p:cNvGrpSpPr>
                    <a:grpSpLocks/>
                  </p:cNvGrpSpPr>
                  <p:nvPr/>
                </p:nvGrpSpPr>
                <p:grpSpPr bwMode="auto">
                  <a:xfrm>
                    <a:off x="1876" y="3312"/>
                    <a:ext cx="9" cy="50"/>
                    <a:chOff x="1860" y="1686"/>
                    <a:chExt cx="9" cy="45"/>
                  </a:xfrm>
                </p:grpSpPr>
                <p:sp>
                  <p:nvSpPr>
                    <p:cNvPr id="58" name="Oval 2930"/>
                    <p:cNvSpPr>
                      <a:spLocks noChangeArrowheads="1"/>
                    </p:cNvSpPr>
                    <p:nvPr/>
                  </p:nvSpPr>
                  <p:spPr bwMode="auto">
                    <a:xfrm>
                      <a:off x="1860" y="1686"/>
                      <a:ext cx="9" cy="8"/>
                    </a:xfrm>
                    <a:prstGeom prst="ellipse">
                      <a:avLst/>
                    </a:prstGeom>
                    <a:solidFill>
                      <a:schemeClr val="bg1"/>
                    </a:solidFill>
                    <a:ln w="9525">
                      <a:noFill/>
                      <a:round/>
                      <a:headEnd/>
                      <a:tailEnd/>
                    </a:ln>
                  </p:spPr>
                  <p:txBody>
                    <a:bodyPr wrap="none" anchor="ctr"/>
                    <a:lstStyle/>
                    <a:p>
                      <a:endParaRPr lang="fa-IR"/>
                    </a:p>
                  </p:txBody>
                </p:sp>
                <p:sp>
                  <p:nvSpPr>
                    <p:cNvPr id="59" name="Oval 2931"/>
                    <p:cNvSpPr>
                      <a:spLocks noChangeArrowheads="1"/>
                    </p:cNvSpPr>
                    <p:nvPr/>
                  </p:nvSpPr>
                  <p:spPr bwMode="auto">
                    <a:xfrm>
                      <a:off x="1860" y="1705"/>
                      <a:ext cx="9" cy="7"/>
                    </a:xfrm>
                    <a:prstGeom prst="ellipse">
                      <a:avLst/>
                    </a:prstGeom>
                    <a:solidFill>
                      <a:schemeClr val="bg1"/>
                    </a:solidFill>
                    <a:ln w="9525">
                      <a:noFill/>
                      <a:round/>
                      <a:headEnd/>
                      <a:tailEnd/>
                    </a:ln>
                  </p:spPr>
                  <p:txBody>
                    <a:bodyPr wrap="none" anchor="ctr"/>
                    <a:lstStyle/>
                    <a:p>
                      <a:endParaRPr lang="fa-IR"/>
                    </a:p>
                  </p:txBody>
                </p:sp>
                <p:sp>
                  <p:nvSpPr>
                    <p:cNvPr id="60" name="Oval 2932"/>
                    <p:cNvSpPr>
                      <a:spLocks noChangeArrowheads="1"/>
                    </p:cNvSpPr>
                    <p:nvPr/>
                  </p:nvSpPr>
                  <p:spPr bwMode="auto">
                    <a:xfrm>
                      <a:off x="1860" y="1723"/>
                      <a:ext cx="9" cy="8"/>
                    </a:xfrm>
                    <a:prstGeom prst="ellipse">
                      <a:avLst/>
                    </a:prstGeom>
                    <a:solidFill>
                      <a:schemeClr val="bg1"/>
                    </a:solidFill>
                    <a:ln w="9525">
                      <a:noFill/>
                      <a:round/>
                      <a:headEnd/>
                      <a:tailEnd/>
                    </a:ln>
                  </p:spPr>
                  <p:txBody>
                    <a:bodyPr wrap="none" anchor="ctr"/>
                    <a:lstStyle/>
                    <a:p>
                      <a:endParaRPr lang="fa-IR"/>
                    </a:p>
                  </p:txBody>
                </p:sp>
              </p:grpSp>
              <p:grpSp>
                <p:nvGrpSpPr>
                  <p:cNvPr id="418" name="Group 2933"/>
                  <p:cNvGrpSpPr>
                    <a:grpSpLocks/>
                  </p:cNvGrpSpPr>
                  <p:nvPr/>
                </p:nvGrpSpPr>
                <p:grpSpPr bwMode="auto">
                  <a:xfrm>
                    <a:off x="1890" y="3319"/>
                    <a:ext cx="10" cy="50"/>
                    <a:chOff x="1860" y="1686"/>
                    <a:chExt cx="9" cy="45"/>
                  </a:xfrm>
                </p:grpSpPr>
                <p:sp>
                  <p:nvSpPr>
                    <p:cNvPr id="55" name="Oval 2934"/>
                    <p:cNvSpPr>
                      <a:spLocks noChangeArrowheads="1"/>
                    </p:cNvSpPr>
                    <p:nvPr/>
                  </p:nvSpPr>
                  <p:spPr bwMode="auto">
                    <a:xfrm>
                      <a:off x="1860" y="1686"/>
                      <a:ext cx="9" cy="8"/>
                    </a:xfrm>
                    <a:prstGeom prst="ellipse">
                      <a:avLst/>
                    </a:prstGeom>
                    <a:solidFill>
                      <a:schemeClr val="bg1"/>
                    </a:solidFill>
                    <a:ln w="9525">
                      <a:noFill/>
                      <a:round/>
                      <a:headEnd/>
                      <a:tailEnd/>
                    </a:ln>
                  </p:spPr>
                  <p:txBody>
                    <a:bodyPr wrap="none" anchor="ctr"/>
                    <a:lstStyle/>
                    <a:p>
                      <a:endParaRPr lang="fa-IR"/>
                    </a:p>
                  </p:txBody>
                </p:sp>
                <p:sp>
                  <p:nvSpPr>
                    <p:cNvPr id="56" name="Oval 2935"/>
                    <p:cNvSpPr>
                      <a:spLocks noChangeArrowheads="1"/>
                    </p:cNvSpPr>
                    <p:nvPr/>
                  </p:nvSpPr>
                  <p:spPr bwMode="auto">
                    <a:xfrm>
                      <a:off x="1860" y="1705"/>
                      <a:ext cx="9" cy="7"/>
                    </a:xfrm>
                    <a:prstGeom prst="ellipse">
                      <a:avLst/>
                    </a:prstGeom>
                    <a:solidFill>
                      <a:schemeClr val="bg1"/>
                    </a:solidFill>
                    <a:ln w="9525">
                      <a:noFill/>
                      <a:round/>
                      <a:headEnd/>
                      <a:tailEnd/>
                    </a:ln>
                  </p:spPr>
                  <p:txBody>
                    <a:bodyPr wrap="none" anchor="ctr"/>
                    <a:lstStyle/>
                    <a:p>
                      <a:endParaRPr lang="fa-IR"/>
                    </a:p>
                  </p:txBody>
                </p:sp>
                <p:sp>
                  <p:nvSpPr>
                    <p:cNvPr id="57" name="Oval 2936"/>
                    <p:cNvSpPr>
                      <a:spLocks noChangeArrowheads="1"/>
                    </p:cNvSpPr>
                    <p:nvPr/>
                  </p:nvSpPr>
                  <p:spPr bwMode="auto">
                    <a:xfrm>
                      <a:off x="1860" y="1723"/>
                      <a:ext cx="9" cy="8"/>
                    </a:xfrm>
                    <a:prstGeom prst="ellipse">
                      <a:avLst/>
                    </a:prstGeom>
                    <a:solidFill>
                      <a:schemeClr val="bg1"/>
                    </a:solidFill>
                    <a:ln w="9525">
                      <a:noFill/>
                      <a:round/>
                      <a:headEnd/>
                      <a:tailEnd/>
                    </a:ln>
                  </p:spPr>
                  <p:txBody>
                    <a:bodyPr wrap="none" anchor="ctr"/>
                    <a:lstStyle/>
                    <a:p>
                      <a:endParaRPr lang="fa-IR"/>
                    </a:p>
                  </p:txBody>
                </p:sp>
              </p:grpSp>
              <p:sp>
                <p:nvSpPr>
                  <p:cNvPr id="54" name="Freeform 2937"/>
                  <p:cNvSpPr>
                    <a:spLocks/>
                  </p:cNvSpPr>
                  <p:nvPr/>
                </p:nvSpPr>
                <p:spPr bwMode="auto">
                  <a:xfrm>
                    <a:off x="1866" y="3428"/>
                    <a:ext cx="32" cy="45"/>
                  </a:xfrm>
                  <a:custGeom>
                    <a:avLst/>
                    <a:gdLst>
                      <a:gd name="T0" fmla="*/ 32 w 32"/>
                      <a:gd name="T1" fmla="*/ 28 h 45"/>
                      <a:gd name="T2" fmla="*/ 0 w 32"/>
                      <a:gd name="T3" fmla="*/ 19 h 45"/>
                      <a:gd name="T4" fmla="*/ 16 w 32"/>
                      <a:gd name="T5" fmla="*/ 0 h 45"/>
                      <a:gd name="T6" fmla="*/ 14 w 32"/>
                      <a:gd name="T7" fmla="*/ 45 h 45"/>
                      <a:gd name="T8" fmla="*/ 32 w 32"/>
                      <a:gd name="T9" fmla="*/ 28 h 45"/>
                      <a:gd name="T10" fmla="*/ 0 60000 65536"/>
                      <a:gd name="T11" fmla="*/ 0 60000 65536"/>
                      <a:gd name="T12" fmla="*/ 0 60000 65536"/>
                      <a:gd name="T13" fmla="*/ 0 60000 65536"/>
                      <a:gd name="T14" fmla="*/ 0 60000 65536"/>
                      <a:gd name="T15" fmla="*/ 0 w 32"/>
                      <a:gd name="T16" fmla="*/ 0 h 45"/>
                      <a:gd name="T17" fmla="*/ 32 w 32"/>
                      <a:gd name="T18" fmla="*/ 45 h 45"/>
                    </a:gdLst>
                    <a:ahLst/>
                    <a:cxnLst>
                      <a:cxn ang="T10">
                        <a:pos x="T0" y="T1"/>
                      </a:cxn>
                      <a:cxn ang="T11">
                        <a:pos x="T2" y="T3"/>
                      </a:cxn>
                      <a:cxn ang="T12">
                        <a:pos x="T4" y="T5"/>
                      </a:cxn>
                      <a:cxn ang="T13">
                        <a:pos x="T6" y="T7"/>
                      </a:cxn>
                      <a:cxn ang="T14">
                        <a:pos x="T8" y="T9"/>
                      </a:cxn>
                    </a:cxnLst>
                    <a:rect l="T15" t="T16" r="T17" b="T18"/>
                    <a:pathLst>
                      <a:path w="32" h="45">
                        <a:moveTo>
                          <a:pt x="32" y="28"/>
                        </a:moveTo>
                        <a:lnTo>
                          <a:pt x="0" y="19"/>
                        </a:lnTo>
                        <a:lnTo>
                          <a:pt x="16" y="0"/>
                        </a:lnTo>
                        <a:lnTo>
                          <a:pt x="14" y="45"/>
                        </a:lnTo>
                        <a:lnTo>
                          <a:pt x="32" y="28"/>
                        </a:lnTo>
                        <a:close/>
                      </a:path>
                    </a:pathLst>
                  </a:custGeom>
                  <a:noFill/>
                  <a:ln w="6350" cmpd="sng">
                    <a:solidFill>
                      <a:srgbClr val="FFCC66"/>
                    </a:solidFill>
                    <a:round/>
                    <a:headEnd/>
                    <a:tailEnd/>
                  </a:ln>
                </p:spPr>
                <p:txBody>
                  <a:bodyPr/>
                  <a:lstStyle/>
                  <a:p>
                    <a:endParaRPr lang="en-US"/>
                  </a:p>
                </p:txBody>
              </p:sp>
            </p:grpSp>
            <p:grpSp>
              <p:nvGrpSpPr>
                <p:cNvPr id="419" name="Group 2938"/>
                <p:cNvGrpSpPr>
                  <a:grpSpLocks/>
                </p:cNvGrpSpPr>
                <p:nvPr/>
              </p:nvGrpSpPr>
              <p:grpSpPr bwMode="auto">
                <a:xfrm>
                  <a:off x="820" y="1811"/>
                  <a:ext cx="72" cy="23"/>
                  <a:chOff x="798" y="1811"/>
                  <a:chExt cx="72" cy="25"/>
                </a:xfrm>
              </p:grpSpPr>
              <p:grpSp>
                <p:nvGrpSpPr>
                  <p:cNvPr id="420" name="Group 2939"/>
                  <p:cNvGrpSpPr>
                    <a:grpSpLocks/>
                  </p:cNvGrpSpPr>
                  <p:nvPr/>
                </p:nvGrpSpPr>
                <p:grpSpPr bwMode="auto">
                  <a:xfrm>
                    <a:off x="798" y="1811"/>
                    <a:ext cx="72" cy="25"/>
                    <a:chOff x="798" y="1811"/>
                    <a:chExt cx="72" cy="25"/>
                  </a:xfrm>
                </p:grpSpPr>
                <p:sp>
                  <p:nvSpPr>
                    <p:cNvPr id="43" name="Freeform 2940"/>
                    <p:cNvSpPr>
                      <a:spLocks/>
                    </p:cNvSpPr>
                    <p:nvPr/>
                  </p:nvSpPr>
                  <p:spPr bwMode="auto">
                    <a:xfrm rot="20726">
                      <a:off x="836" y="1824"/>
                      <a:ext cx="5" cy="0"/>
                    </a:xfrm>
                    <a:custGeom>
                      <a:avLst/>
                      <a:gdLst>
                        <a:gd name="T0" fmla="*/ 0 w 240"/>
                        <a:gd name="T1" fmla="*/ 0 h 1"/>
                        <a:gd name="T2" fmla="*/ 0 w 240"/>
                        <a:gd name="T3" fmla="*/ 0 h 1"/>
                        <a:gd name="T4" fmla="*/ 0 60000 65536"/>
                        <a:gd name="T5" fmla="*/ 0 60000 65536"/>
                        <a:gd name="T6" fmla="*/ 0 w 240"/>
                        <a:gd name="T7" fmla="*/ 0 h 1"/>
                        <a:gd name="T8" fmla="*/ 240 w 240"/>
                        <a:gd name="T9" fmla="*/ 0 h 1"/>
                      </a:gdLst>
                      <a:ahLst/>
                      <a:cxnLst>
                        <a:cxn ang="T4">
                          <a:pos x="T0" y="T1"/>
                        </a:cxn>
                        <a:cxn ang="T5">
                          <a:pos x="T2" y="T3"/>
                        </a:cxn>
                      </a:cxnLst>
                      <a:rect l="T6" t="T7" r="T8" b="T9"/>
                      <a:pathLst>
                        <a:path w="240" h="1">
                          <a:moveTo>
                            <a:pt x="0" y="0"/>
                          </a:moveTo>
                          <a:cubicBezTo>
                            <a:pt x="0" y="0"/>
                            <a:pt x="120" y="0"/>
                            <a:pt x="240" y="0"/>
                          </a:cubicBezTo>
                        </a:path>
                      </a:pathLst>
                    </a:custGeom>
                    <a:noFill/>
                    <a:ln w="6350" cmpd="sng">
                      <a:solidFill>
                        <a:schemeClr val="bg1"/>
                      </a:solidFill>
                      <a:round/>
                      <a:headEnd/>
                      <a:tailEnd/>
                    </a:ln>
                  </p:spPr>
                  <p:txBody>
                    <a:bodyPr/>
                    <a:lstStyle/>
                    <a:p>
                      <a:endParaRPr lang="en-US"/>
                    </a:p>
                  </p:txBody>
                </p:sp>
                <p:sp>
                  <p:nvSpPr>
                    <p:cNvPr id="44" name="Freeform 2941"/>
                    <p:cNvSpPr>
                      <a:spLocks/>
                    </p:cNvSpPr>
                    <p:nvPr/>
                  </p:nvSpPr>
                  <p:spPr bwMode="auto">
                    <a:xfrm rot="699322">
                      <a:off x="844" y="1814"/>
                      <a:ext cx="7" cy="22"/>
                    </a:xfrm>
                    <a:custGeom>
                      <a:avLst/>
                      <a:gdLst>
                        <a:gd name="T0" fmla="*/ 0 w 410"/>
                        <a:gd name="T1" fmla="*/ 0 h 588"/>
                        <a:gd name="T2" fmla="*/ 0 w 410"/>
                        <a:gd name="T3" fmla="*/ 0 h 588"/>
                        <a:gd name="T4" fmla="*/ 0 w 410"/>
                        <a:gd name="T5" fmla="*/ 0 h 588"/>
                        <a:gd name="T6" fmla="*/ 0 w 410"/>
                        <a:gd name="T7" fmla="*/ 0 h 588"/>
                        <a:gd name="T8" fmla="*/ 0 w 410"/>
                        <a:gd name="T9" fmla="*/ 1 h 588"/>
                        <a:gd name="T10" fmla="*/ 0 60000 65536"/>
                        <a:gd name="T11" fmla="*/ 0 60000 65536"/>
                        <a:gd name="T12" fmla="*/ 0 60000 65536"/>
                        <a:gd name="T13" fmla="*/ 0 60000 65536"/>
                        <a:gd name="T14" fmla="*/ 0 60000 65536"/>
                        <a:gd name="T15" fmla="*/ 0 w 410"/>
                        <a:gd name="T16" fmla="*/ 0 h 588"/>
                        <a:gd name="T17" fmla="*/ 410 w 410"/>
                        <a:gd name="T18" fmla="*/ 588 h 588"/>
                      </a:gdLst>
                      <a:ahLst/>
                      <a:cxnLst>
                        <a:cxn ang="T10">
                          <a:pos x="T0" y="T1"/>
                        </a:cxn>
                        <a:cxn ang="T11">
                          <a:pos x="T2" y="T3"/>
                        </a:cxn>
                        <a:cxn ang="T12">
                          <a:pos x="T4" y="T5"/>
                        </a:cxn>
                        <a:cxn ang="T13">
                          <a:pos x="T6" y="T7"/>
                        </a:cxn>
                        <a:cxn ang="T14">
                          <a:pos x="T8" y="T9"/>
                        </a:cxn>
                      </a:cxnLst>
                      <a:rect l="T15" t="T16" r="T17" b="T18"/>
                      <a:pathLst>
                        <a:path w="410" h="588">
                          <a:moveTo>
                            <a:pt x="322" y="192"/>
                          </a:moveTo>
                          <a:cubicBezTo>
                            <a:pt x="237" y="265"/>
                            <a:pt x="152" y="338"/>
                            <a:pt x="106" y="312"/>
                          </a:cubicBezTo>
                          <a:cubicBezTo>
                            <a:pt x="60" y="286"/>
                            <a:pt x="0" y="72"/>
                            <a:pt x="46" y="36"/>
                          </a:cubicBezTo>
                          <a:cubicBezTo>
                            <a:pt x="92" y="0"/>
                            <a:pt x="354" y="4"/>
                            <a:pt x="382" y="96"/>
                          </a:cubicBezTo>
                          <a:cubicBezTo>
                            <a:pt x="410" y="188"/>
                            <a:pt x="312" y="388"/>
                            <a:pt x="214" y="588"/>
                          </a:cubicBezTo>
                        </a:path>
                      </a:pathLst>
                    </a:custGeom>
                    <a:noFill/>
                    <a:ln w="6350" cmpd="sng">
                      <a:solidFill>
                        <a:schemeClr val="bg1"/>
                      </a:solidFill>
                      <a:round/>
                      <a:headEnd/>
                      <a:tailEnd/>
                    </a:ln>
                  </p:spPr>
                  <p:txBody>
                    <a:bodyPr/>
                    <a:lstStyle/>
                    <a:p>
                      <a:endParaRPr lang="en-US"/>
                    </a:p>
                  </p:txBody>
                </p:sp>
                <p:sp>
                  <p:nvSpPr>
                    <p:cNvPr id="45" name="Freeform 2942"/>
                    <p:cNvSpPr>
                      <a:spLocks/>
                    </p:cNvSpPr>
                    <p:nvPr/>
                  </p:nvSpPr>
                  <p:spPr bwMode="auto">
                    <a:xfrm rot="699322">
                      <a:off x="853" y="1816"/>
                      <a:ext cx="8" cy="19"/>
                    </a:xfrm>
                    <a:custGeom>
                      <a:avLst/>
                      <a:gdLst>
                        <a:gd name="T0" fmla="*/ 0 w 350"/>
                        <a:gd name="T1" fmla="*/ 0 h 548"/>
                        <a:gd name="T2" fmla="*/ 0 w 350"/>
                        <a:gd name="T3" fmla="*/ 0 h 548"/>
                        <a:gd name="T4" fmla="*/ 0 w 350"/>
                        <a:gd name="T5" fmla="*/ 1 h 548"/>
                        <a:gd name="T6" fmla="*/ 0 w 350"/>
                        <a:gd name="T7" fmla="*/ 1 h 548"/>
                        <a:gd name="T8" fmla="*/ 0 w 350"/>
                        <a:gd name="T9" fmla="*/ 0 h 548"/>
                        <a:gd name="T10" fmla="*/ 0 w 350"/>
                        <a:gd name="T11" fmla="*/ 0 h 548"/>
                        <a:gd name="T12" fmla="*/ 0 60000 65536"/>
                        <a:gd name="T13" fmla="*/ 0 60000 65536"/>
                        <a:gd name="T14" fmla="*/ 0 60000 65536"/>
                        <a:gd name="T15" fmla="*/ 0 60000 65536"/>
                        <a:gd name="T16" fmla="*/ 0 60000 65536"/>
                        <a:gd name="T17" fmla="*/ 0 60000 65536"/>
                        <a:gd name="T18" fmla="*/ 0 w 350"/>
                        <a:gd name="T19" fmla="*/ 0 h 548"/>
                        <a:gd name="T20" fmla="*/ 350 w 350"/>
                        <a:gd name="T21" fmla="*/ 548 h 548"/>
                      </a:gdLst>
                      <a:ahLst/>
                      <a:cxnLst>
                        <a:cxn ang="T12">
                          <a:pos x="T0" y="T1"/>
                        </a:cxn>
                        <a:cxn ang="T13">
                          <a:pos x="T2" y="T3"/>
                        </a:cxn>
                        <a:cxn ang="T14">
                          <a:pos x="T4" y="T5"/>
                        </a:cxn>
                        <a:cxn ang="T15">
                          <a:pos x="T6" y="T7"/>
                        </a:cxn>
                        <a:cxn ang="T16">
                          <a:pos x="T8" y="T9"/>
                        </a:cxn>
                        <a:cxn ang="T17">
                          <a:pos x="T10" y="T11"/>
                        </a:cxn>
                      </a:cxnLst>
                      <a:rect l="T18" t="T19" r="T20" b="T21"/>
                      <a:pathLst>
                        <a:path w="350" h="548">
                          <a:moveTo>
                            <a:pt x="256" y="6"/>
                          </a:moveTo>
                          <a:cubicBezTo>
                            <a:pt x="204" y="0"/>
                            <a:pt x="56" y="50"/>
                            <a:pt x="28" y="126"/>
                          </a:cubicBezTo>
                          <a:cubicBezTo>
                            <a:pt x="0" y="202"/>
                            <a:pt x="44" y="400"/>
                            <a:pt x="88" y="462"/>
                          </a:cubicBezTo>
                          <a:cubicBezTo>
                            <a:pt x="132" y="524"/>
                            <a:pt x="250" y="548"/>
                            <a:pt x="292" y="498"/>
                          </a:cubicBezTo>
                          <a:cubicBezTo>
                            <a:pt x="334" y="448"/>
                            <a:pt x="350" y="234"/>
                            <a:pt x="340" y="162"/>
                          </a:cubicBezTo>
                          <a:cubicBezTo>
                            <a:pt x="330" y="90"/>
                            <a:pt x="308" y="12"/>
                            <a:pt x="256" y="6"/>
                          </a:cubicBezTo>
                          <a:close/>
                        </a:path>
                      </a:pathLst>
                    </a:custGeom>
                    <a:noFill/>
                    <a:ln w="6350" cmpd="sng">
                      <a:solidFill>
                        <a:schemeClr val="bg1"/>
                      </a:solidFill>
                      <a:round/>
                      <a:headEnd/>
                      <a:tailEnd/>
                    </a:ln>
                  </p:spPr>
                  <p:txBody>
                    <a:bodyPr/>
                    <a:lstStyle/>
                    <a:p>
                      <a:endParaRPr lang="en-US"/>
                    </a:p>
                  </p:txBody>
                </p:sp>
                <p:sp>
                  <p:nvSpPr>
                    <p:cNvPr id="46" name="Freeform 2943"/>
                    <p:cNvSpPr>
                      <a:spLocks/>
                    </p:cNvSpPr>
                    <p:nvPr/>
                  </p:nvSpPr>
                  <p:spPr bwMode="auto">
                    <a:xfrm rot="699322">
                      <a:off x="863" y="1815"/>
                      <a:ext cx="7" cy="21"/>
                    </a:xfrm>
                    <a:custGeom>
                      <a:avLst/>
                      <a:gdLst>
                        <a:gd name="T0" fmla="*/ 0 w 350"/>
                        <a:gd name="T1" fmla="*/ 0 h 548"/>
                        <a:gd name="T2" fmla="*/ 0 w 350"/>
                        <a:gd name="T3" fmla="*/ 0 h 548"/>
                        <a:gd name="T4" fmla="*/ 0 w 350"/>
                        <a:gd name="T5" fmla="*/ 1 h 548"/>
                        <a:gd name="T6" fmla="*/ 0 w 350"/>
                        <a:gd name="T7" fmla="*/ 1 h 548"/>
                        <a:gd name="T8" fmla="*/ 0 w 350"/>
                        <a:gd name="T9" fmla="*/ 0 h 548"/>
                        <a:gd name="T10" fmla="*/ 0 w 350"/>
                        <a:gd name="T11" fmla="*/ 0 h 548"/>
                        <a:gd name="T12" fmla="*/ 0 60000 65536"/>
                        <a:gd name="T13" fmla="*/ 0 60000 65536"/>
                        <a:gd name="T14" fmla="*/ 0 60000 65536"/>
                        <a:gd name="T15" fmla="*/ 0 60000 65536"/>
                        <a:gd name="T16" fmla="*/ 0 60000 65536"/>
                        <a:gd name="T17" fmla="*/ 0 60000 65536"/>
                        <a:gd name="T18" fmla="*/ 0 w 350"/>
                        <a:gd name="T19" fmla="*/ 0 h 548"/>
                        <a:gd name="T20" fmla="*/ 350 w 350"/>
                        <a:gd name="T21" fmla="*/ 548 h 548"/>
                      </a:gdLst>
                      <a:ahLst/>
                      <a:cxnLst>
                        <a:cxn ang="T12">
                          <a:pos x="T0" y="T1"/>
                        </a:cxn>
                        <a:cxn ang="T13">
                          <a:pos x="T2" y="T3"/>
                        </a:cxn>
                        <a:cxn ang="T14">
                          <a:pos x="T4" y="T5"/>
                        </a:cxn>
                        <a:cxn ang="T15">
                          <a:pos x="T6" y="T7"/>
                        </a:cxn>
                        <a:cxn ang="T16">
                          <a:pos x="T8" y="T9"/>
                        </a:cxn>
                        <a:cxn ang="T17">
                          <a:pos x="T10" y="T11"/>
                        </a:cxn>
                      </a:cxnLst>
                      <a:rect l="T18" t="T19" r="T20" b="T21"/>
                      <a:pathLst>
                        <a:path w="350" h="548">
                          <a:moveTo>
                            <a:pt x="256" y="6"/>
                          </a:moveTo>
                          <a:cubicBezTo>
                            <a:pt x="204" y="0"/>
                            <a:pt x="56" y="50"/>
                            <a:pt x="28" y="126"/>
                          </a:cubicBezTo>
                          <a:cubicBezTo>
                            <a:pt x="0" y="202"/>
                            <a:pt x="44" y="400"/>
                            <a:pt x="88" y="462"/>
                          </a:cubicBezTo>
                          <a:cubicBezTo>
                            <a:pt x="132" y="524"/>
                            <a:pt x="250" y="548"/>
                            <a:pt x="292" y="498"/>
                          </a:cubicBezTo>
                          <a:cubicBezTo>
                            <a:pt x="334" y="448"/>
                            <a:pt x="350" y="234"/>
                            <a:pt x="340" y="162"/>
                          </a:cubicBezTo>
                          <a:cubicBezTo>
                            <a:pt x="330" y="90"/>
                            <a:pt x="308" y="12"/>
                            <a:pt x="256" y="6"/>
                          </a:cubicBezTo>
                          <a:close/>
                        </a:path>
                      </a:pathLst>
                    </a:custGeom>
                    <a:noFill/>
                    <a:ln w="6350" cmpd="sng">
                      <a:solidFill>
                        <a:schemeClr val="bg1"/>
                      </a:solidFill>
                      <a:round/>
                      <a:headEnd/>
                      <a:tailEnd/>
                    </a:ln>
                  </p:spPr>
                  <p:txBody>
                    <a:bodyPr/>
                    <a:lstStyle/>
                    <a:p>
                      <a:endParaRPr lang="en-US"/>
                    </a:p>
                  </p:txBody>
                </p:sp>
                <p:sp>
                  <p:nvSpPr>
                    <p:cNvPr id="47" name="Freeform 2944"/>
                    <p:cNvSpPr>
                      <a:spLocks/>
                    </p:cNvSpPr>
                    <p:nvPr/>
                  </p:nvSpPr>
                  <p:spPr bwMode="auto">
                    <a:xfrm>
                      <a:off x="827" y="1812"/>
                      <a:ext cx="9" cy="20"/>
                    </a:xfrm>
                    <a:custGeom>
                      <a:avLst/>
                      <a:gdLst>
                        <a:gd name="T0" fmla="*/ 0 w 12"/>
                        <a:gd name="T1" fmla="*/ 2 h 18"/>
                        <a:gd name="T2" fmla="*/ 2 w 12"/>
                        <a:gd name="T3" fmla="*/ 22 h 18"/>
                        <a:gd name="T4" fmla="*/ 7 w 12"/>
                        <a:gd name="T5" fmla="*/ 0 h 18"/>
                        <a:gd name="T6" fmla="*/ 0 60000 65536"/>
                        <a:gd name="T7" fmla="*/ 0 60000 65536"/>
                        <a:gd name="T8" fmla="*/ 0 60000 65536"/>
                        <a:gd name="T9" fmla="*/ 0 w 12"/>
                        <a:gd name="T10" fmla="*/ 0 h 18"/>
                        <a:gd name="T11" fmla="*/ 12 w 12"/>
                        <a:gd name="T12" fmla="*/ 18 h 18"/>
                      </a:gdLst>
                      <a:ahLst/>
                      <a:cxnLst>
                        <a:cxn ang="T6">
                          <a:pos x="T0" y="T1"/>
                        </a:cxn>
                        <a:cxn ang="T7">
                          <a:pos x="T2" y="T3"/>
                        </a:cxn>
                        <a:cxn ang="T8">
                          <a:pos x="T4" y="T5"/>
                        </a:cxn>
                      </a:cxnLst>
                      <a:rect l="T9" t="T10" r="T11" b="T12"/>
                      <a:pathLst>
                        <a:path w="12" h="18">
                          <a:moveTo>
                            <a:pt x="0" y="2"/>
                          </a:moveTo>
                          <a:cubicBezTo>
                            <a:pt x="0" y="10"/>
                            <a:pt x="0" y="18"/>
                            <a:pt x="2" y="18"/>
                          </a:cubicBezTo>
                          <a:cubicBezTo>
                            <a:pt x="4" y="18"/>
                            <a:pt x="10" y="3"/>
                            <a:pt x="12" y="0"/>
                          </a:cubicBezTo>
                        </a:path>
                      </a:pathLst>
                    </a:custGeom>
                    <a:noFill/>
                    <a:ln w="6350" cmpd="sng">
                      <a:solidFill>
                        <a:schemeClr val="bg1"/>
                      </a:solidFill>
                      <a:round/>
                      <a:headEnd/>
                      <a:tailEnd/>
                    </a:ln>
                  </p:spPr>
                  <p:txBody>
                    <a:bodyPr/>
                    <a:lstStyle/>
                    <a:p>
                      <a:endParaRPr lang="en-US"/>
                    </a:p>
                  </p:txBody>
                </p:sp>
                <p:sp>
                  <p:nvSpPr>
                    <p:cNvPr id="48" name="Freeform 2945"/>
                    <p:cNvSpPr>
                      <a:spLocks/>
                    </p:cNvSpPr>
                    <p:nvPr/>
                  </p:nvSpPr>
                  <p:spPr bwMode="auto">
                    <a:xfrm rot="-237411">
                      <a:off x="798" y="1811"/>
                      <a:ext cx="9" cy="21"/>
                    </a:xfrm>
                    <a:custGeom>
                      <a:avLst/>
                      <a:gdLst>
                        <a:gd name="T0" fmla="*/ 0 w 60"/>
                        <a:gd name="T1" fmla="*/ 0 h 93"/>
                        <a:gd name="T2" fmla="*/ 0 w 60"/>
                        <a:gd name="T3" fmla="*/ 4 h 93"/>
                        <a:gd name="T4" fmla="*/ 0 w 60"/>
                        <a:gd name="T5" fmla="*/ 5 h 93"/>
                        <a:gd name="T6" fmla="*/ 1 w 60"/>
                        <a:gd name="T7" fmla="*/ 5 h 93"/>
                        <a:gd name="T8" fmla="*/ 1 w 60"/>
                        <a:gd name="T9" fmla="*/ 4 h 93"/>
                        <a:gd name="T10" fmla="*/ 1 w 60"/>
                        <a:gd name="T11" fmla="*/ 0 h 93"/>
                        <a:gd name="T12" fmla="*/ 0 60000 65536"/>
                        <a:gd name="T13" fmla="*/ 0 60000 65536"/>
                        <a:gd name="T14" fmla="*/ 0 60000 65536"/>
                        <a:gd name="T15" fmla="*/ 0 60000 65536"/>
                        <a:gd name="T16" fmla="*/ 0 60000 65536"/>
                        <a:gd name="T17" fmla="*/ 0 60000 65536"/>
                        <a:gd name="T18" fmla="*/ 0 w 60"/>
                        <a:gd name="T19" fmla="*/ 0 h 93"/>
                        <a:gd name="T20" fmla="*/ 60 w 60"/>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60" h="93">
                          <a:moveTo>
                            <a:pt x="8" y="2"/>
                          </a:moveTo>
                          <a:cubicBezTo>
                            <a:pt x="4" y="29"/>
                            <a:pt x="0" y="57"/>
                            <a:pt x="2" y="72"/>
                          </a:cubicBezTo>
                          <a:cubicBezTo>
                            <a:pt x="4" y="87"/>
                            <a:pt x="12" y="87"/>
                            <a:pt x="18" y="90"/>
                          </a:cubicBezTo>
                          <a:cubicBezTo>
                            <a:pt x="24" y="93"/>
                            <a:pt x="32" y="93"/>
                            <a:pt x="38" y="90"/>
                          </a:cubicBezTo>
                          <a:cubicBezTo>
                            <a:pt x="44" y="87"/>
                            <a:pt x="48" y="89"/>
                            <a:pt x="52" y="74"/>
                          </a:cubicBezTo>
                          <a:cubicBezTo>
                            <a:pt x="56" y="59"/>
                            <a:pt x="58" y="29"/>
                            <a:pt x="60" y="0"/>
                          </a:cubicBezTo>
                        </a:path>
                      </a:pathLst>
                    </a:custGeom>
                    <a:noFill/>
                    <a:ln w="6350" cmpd="sng">
                      <a:solidFill>
                        <a:schemeClr val="bg1"/>
                      </a:solidFill>
                      <a:round/>
                      <a:headEnd/>
                      <a:tailEnd/>
                    </a:ln>
                  </p:spPr>
                  <p:txBody>
                    <a:bodyPr/>
                    <a:lstStyle/>
                    <a:p>
                      <a:endParaRPr lang="en-US"/>
                    </a:p>
                  </p:txBody>
                </p:sp>
              </p:grpSp>
              <p:sp>
                <p:nvSpPr>
                  <p:cNvPr id="42" name="Freeform 2946"/>
                  <p:cNvSpPr>
                    <a:spLocks/>
                  </p:cNvSpPr>
                  <p:nvPr/>
                </p:nvSpPr>
                <p:spPr bwMode="auto">
                  <a:xfrm>
                    <a:off x="812" y="1811"/>
                    <a:ext cx="11" cy="20"/>
                  </a:xfrm>
                  <a:custGeom>
                    <a:avLst/>
                    <a:gdLst>
                      <a:gd name="T0" fmla="*/ 0 w 38"/>
                      <a:gd name="T1" fmla="*/ 7 h 61"/>
                      <a:gd name="T2" fmla="*/ 0 w 38"/>
                      <a:gd name="T3" fmla="*/ 1 h 61"/>
                      <a:gd name="T4" fmla="*/ 3 w 38"/>
                      <a:gd name="T5" fmla="*/ 1 h 61"/>
                      <a:gd name="T6" fmla="*/ 3 w 38"/>
                      <a:gd name="T7" fmla="*/ 3 h 61"/>
                      <a:gd name="T8" fmla="*/ 0 w 38"/>
                      <a:gd name="T9" fmla="*/ 4 h 61"/>
                      <a:gd name="T10" fmla="*/ 0 60000 65536"/>
                      <a:gd name="T11" fmla="*/ 0 60000 65536"/>
                      <a:gd name="T12" fmla="*/ 0 60000 65536"/>
                      <a:gd name="T13" fmla="*/ 0 60000 65536"/>
                      <a:gd name="T14" fmla="*/ 0 60000 65536"/>
                      <a:gd name="T15" fmla="*/ 0 w 38"/>
                      <a:gd name="T16" fmla="*/ 0 h 61"/>
                      <a:gd name="T17" fmla="*/ 38 w 38"/>
                      <a:gd name="T18" fmla="*/ 61 h 61"/>
                    </a:gdLst>
                    <a:ahLst/>
                    <a:cxnLst>
                      <a:cxn ang="T10">
                        <a:pos x="T0" y="T1"/>
                      </a:cxn>
                      <a:cxn ang="T11">
                        <a:pos x="T2" y="T3"/>
                      </a:cxn>
                      <a:cxn ang="T12">
                        <a:pos x="T4" y="T5"/>
                      </a:cxn>
                      <a:cxn ang="T13">
                        <a:pos x="T6" y="T7"/>
                      </a:cxn>
                      <a:cxn ang="T14">
                        <a:pos x="T8" y="T9"/>
                      </a:cxn>
                    </a:cxnLst>
                    <a:rect l="T15" t="T16" r="T17" b="T18"/>
                    <a:pathLst>
                      <a:path w="38" h="61">
                        <a:moveTo>
                          <a:pt x="4" y="61"/>
                        </a:moveTo>
                        <a:cubicBezTo>
                          <a:pt x="2" y="39"/>
                          <a:pt x="0" y="18"/>
                          <a:pt x="4" y="9"/>
                        </a:cubicBezTo>
                        <a:cubicBezTo>
                          <a:pt x="8" y="0"/>
                          <a:pt x="25" y="3"/>
                          <a:pt x="30" y="7"/>
                        </a:cubicBezTo>
                        <a:cubicBezTo>
                          <a:pt x="35" y="11"/>
                          <a:pt x="38" y="26"/>
                          <a:pt x="34" y="31"/>
                        </a:cubicBezTo>
                        <a:cubicBezTo>
                          <a:pt x="30" y="36"/>
                          <a:pt x="17" y="35"/>
                          <a:pt x="4" y="35"/>
                        </a:cubicBezTo>
                      </a:path>
                    </a:pathLst>
                  </a:custGeom>
                  <a:noFill/>
                  <a:ln w="6350" cmpd="sng">
                    <a:solidFill>
                      <a:schemeClr val="bg1"/>
                    </a:solidFill>
                    <a:round/>
                    <a:headEnd/>
                    <a:tailEnd/>
                  </a:ln>
                </p:spPr>
                <p:txBody>
                  <a:bodyPr/>
                  <a:lstStyle/>
                  <a:p>
                    <a:endParaRPr lang="en-US"/>
                  </a:p>
                </p:txBody>
              </p:sp>
            </p:grpSp>
            <p:grpSp>
              <p:nvGrpSpPr>
                <p:cNvPr id="430" name="Group 2947"/>
                <p:cNvGrpSpPr>
                  <a:grpSpLocks/>
                </p:cNvGrpSpPr>
                <p:nvPr/>
              </p:nvGrpSpPr>
              <p:grpSpPr bwMode="auto">
                <a:xfrm>
                  <a:off x="784" y="2774"/>
                  <a:ext cx="67" cy="51"/>
                  <a:chOff x="784" y="2774"/>
                  <a:chExt cx="67" cy="51"/>
                </a:xfrm>
              </p:grpSpPr>
              <p:sp>
                <p:nvSpPr>
                  <p:cNvPr id="36" name="Freeform 2948"/>
                  <p:cNvSpPr>
                    <a:spLocks/>
                  </p:cNvSpPr>
                  <p:nvPr/>
                </p:nvSpPr>
                <p:spPr bwMode="auto">
                  <a:xfrm rot="-150110">
                    <a:off x="784" y="2774"/>
                    <a:ext cx="17" cy="29"/>
                  </a:xfrm>
                  <a:custGeom>
                    <a:avLst/>
                    <a:gdLst>
                      <a:gd name="T0" fmla="*/ 1 w 23"/>
                      <a:gd name="T1" fmla="*/ 30 h 26"/>
                      <a:gd name="T2" fmla="*/ 3 w 23"/>
                      <a:gd name="T3" fmla="*/ 2 h 26"/>
                      <a:gd name="T4" fmla="*/ 13 w 23"/>
                      <a:gd name="T5" fmla="*/ 15 h 26"/>
                      <a:gd name="T6" fmla="*/ 1 w 23"/>
                      <a:gd name="T7" fmla="*/ 18 h 26"/>
                      <a:gd name="T8" fmla="*/ 1 w 23"/>
                      <a:gd name="T9" fmla="*/ 30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2" y="24"/>
                        </a:moveTo>
                        <a:cubicBezTo>
                          <a:pt x="2" y="22"/>
                          <a:pt x="2" y="4"/>
                          <a:pt x="5" y="2"/>
                        </a:cubicBezTo>
                        <a:cubicBezTo>
                          <a:pt x="8" y="0"/>
                          <a:pt x="23" y="10"/>
                          <a:pt x="23" y="12"/>
                        </a:cubicBezTo>
                        <a:cubicBezTo>
                          <a:pt x="23" y="14"/>
                          <a:pt x="6" y="12"/>
                          <a:pt x="3" y="14"/>
                        </a:cubicBezTo>
                        <a:cubicBezTo>
                          <a:pt x="0" y="16"/>
                          <a:pt x="2" y="26"/>
                          <a:pt x="2" y="24"/>
                        </a:cubicBezTo>
                        <a:close/>
                      </a:path>
                    </a:pathLst>
                  </a:custGeom>
                  <a:noFill/>
                  <a:ln w="6350" cmpd="sng">
                    <a:solidFill>
                      <a:schemeClr val="bg1"/>
                    </a:solidFill>
                    <a:round/>
                    <a:headEnd/>
                    <a:tailEnd/>
                  </a:ln>
                </p:spPr>
                <p:txBody>
                  <a:bodyPr/>
                  <a:lstStyle/>
                  <a:p>
                    <a:endParaRPr lang="en-US"/>
                  </a:p>
                </p:txBody>
              </p:sp>
              <p:sp>
                <p:nvSpPr>
                  <p:cNvPr id="37" name="Freeform 2949"/>
                  <p:cNvSpPr>
                    <a:spLocks/>
                  </p:cNvSpPr>
                  <p:nvPr/>
                </p:nvSpPr>
                <p:spPr bwMode="auto">
                  <a:xfrm rot="1256828">
                    <a:off x="802" y="2797"/>
                    <a:ext cx="7" cy="0"/>
                  </a:xfrm>
                  <a:custGeom>
                    <a:avLst/>
                    <a:gdLst>
                      <a:gd name="T0" fmla="*/ 0 w 240"/>
                      <a:gd name="T1" fmla="*/ 0 h 1"/>
                      <a:gd name="T2" fmla="*/ 0 w 240"/>
                      <a:gd name="T3" fmla="*/ 0 h 1"/>
                      <a:gd name="T4" fmla="*/ 0 60000 65536"/>
                      <a:gd name="T5" fmla="*/ 0 60000 65536"/>
                      <a:gd name="T6" fmla="*/ 0 w 240"/>
                      <a:gd name="T7" fmla="*/ 0 h 1"/>
                      <a:gd name="T8" fmla="*/ 240 w 240"/>
                      <a:gd name="T9" fmla="*/ 0 h 1"/>
                    </a:gdLst>
                    <a:ahLst/>
                    <a:cxnLst>
                      <a:cxn ang="T4">
                        <a:pos x="T0" y="T1"/>
                      </a:cxn>
                      <a:cxn ang="T5">
                        <a:pos x="T2" y="T3"/>
                      </a:cxn>
                    </a:cxnLst>
                    <a:rect l="T6" t="T7" r="T8" b="T9"/>
                    <a:pathLst>
                      <a:path w="240" h="1">
                        <a:moveTo>
                          <a:pt x="0" y="0"/>
                        </a:moveTo>
                        <a:cubicBezTo>
                          <a:pt x="0" y="0"/>
                          <a:pt x="120" y="0"/>
                          <a:pt x="240" y="0"/>
                        </a:cubicBezTo>
                      </a:path>
                    </a:pathLst>
                  </a:custGeom>
                  <a:noFill/>
                  <a:ln w="6350" cmpd="sng">
                    <a:solidFill>
                      <a:schemeClr val="bg1"/>
                    </a:solidFill>
                    <a:round/>
                    <a:headEnd/>
                    <a:tailEnd/>
                  </a:ln>
                </p:spPr>
                <p:txBody>
                  <a:bodyPr/>
                  <a:lstStyle/>
                  <a:p>
                    <a:endParaRPr lang="en-US"/>
                  </a:p>
                </p:txBody>
              </p:sp>
              <p:sp>
                <p:nvSpPr>
                  <p:cNvPr id="38" name="Freeform 2950"/>
                  <p:cNvSpPr>
                    <a:spLocks/>
                  </p:cNvSpPr>
                  <p:nvPr/>
                </p:nvSpPr>
                <p:spPr bwMode="auto">
                  <a:xfrm rot="1256828">
                    <a:off x="811" y="2789"/>
                    <a:ext cx="10" cy="22"/>
                  </a:xfrm>
                  <a:custGeom>
                    <a:avLst/>
                    <a:gdLst>
                      <a:gd name="T0" fmla="*/ 0 w 410"/>
                      <a:gd name="T1" fmla="*/ 0 h 588"/>
                      <a:gd name="T2" fmla="*/ 0 w 410"/>
                      <a:gd name="T3" fmla="*/ 0 h 588"/>
                      <a:gd name="T4" fmla="*/ 0 w 410"/>
                      <a:gd name="T5" fmla="*/ 0 h 588"/>
                      <a:gd name="T6" fmla="*/ 0 w 410"/>
                      <a:gd name="T7" fmla="*/ 0 h 588"/>
                      <a:gd name="T8" fmla="*/ 0 w 410"/>
                      <a:gd name="T9" fmla="*/ 1 h 588"/>
                      <a:gd name="T10" fmla="*/ 0 60000 65536"/>
                      <a:gd name="T11" fmla="*/ 0 60000 65536"/>
                      <a:gd name="T12" fmla="*/ 0 60000 65536"/>
                      <a:gd name="T13" fmla="*/ 0 60000 65536"/>
                      <a:gd name="T14" fmla="*/ 0 60000 65536"/>
                      <a:gd name="T15" fmla="*/ 0 w 410"/>
                      <a:gd name="T16" fmla="*/ 0 h 588"/>
                      <a:gd name="T17" fmla="*/ 410 w 410"/>
                      <a:gd name="T18" fmla="*/ 588 h 588"/>
                    </a:gdLst>
                    <a:ahLst/>
                    <a:cxnLst>
                      <a:cxn ang="T10">
                        <a:pos x="T0" y="T1"/>
                      </a:cxn>
                      <a:cxn ang="T11">
                        <a:pos x="T2" y="T3"/>
                      </a:cxn>
                      <a:cxn ang="T12">
                        <a:pos x="T4" y="T5"/>
                      </a:cxn>
                      <a:cxn ang="T13">
                        <a:pos x="T6" y="T7"/>
                      </a:cxn>
                      <a:cxn ang="T14">
                        <a:pos x="T8" y="T9"/>
                      </a:cxn>
                    </a:cxnLst>
                    <a:rect l="T15" t="T16" r="T17" b="T18"/>
                    <a:pathLst>
                      <a:path w="410" h="588">
                        <a:moveTo>
                          <a:pt x="322" y="192"/>
                        </a:moveTo>
                        <a:cubicBezTo>
                          <a:pt x="237" y="265"/>
                          <a:pt x="152" y="338"/>
                          <a:pt x="106" y="312"/>
                        </a:cubicBezTo>
                        <a:cubicBezTo>
                          <a:pt x="60" y="286"/>
                          <a:pt x="0" y="72"/>
                          <a:pt x="46" y="36"/>
                        </a:cubicBezTo>
                        <a:cubicBezTo>
                          <a:pt x="92" y="0"/>
                          <a:pt x="354" y="4"/>
                          <a:pt x="382" y="96"/>
                        </a:cubicBezTo>
                        <a:cubicBezTo>
                          <a:pt x="410" y="188"/>
                          <a:pt x="312" y="388"/>
                          <a:pt x="214" y="588"/>
                        </a:cubicBezTo>
                      </a:path>
                    </a:pathLst>
                  </a:custGeom>
                  <a:noFill/>
                  <a:ln w="6350" cmpd="sng">
                    <a:solidFill>
                      <a:schemeClr val="bg1"/>
                    </a:solidFill>
                    <a:round/>
                    <a:headEnd/>
                    <a:tailEnd/>
                  </a:ln>
                </p:spPr>
                <p:txBody>
                  <a:bodyPr/>
                  <a:lstStyle/>
                  <a:p>
                    <a:endParaRPr lang="en-US"/>
                  </a:p>
                </p:txBody>
              </p:sp>
              <p:sp>
                <p:nvSpPr>
                  <p:cNvPr id="39" name="Freeform 2951"/>
                  <p:cNvSpPr>
                    <a:spLocks/>
                  </p:cNvSpPr>
                  <p:nvPr/>
                </p:nvSpPr>
                <p:spPr bwMode="auto">
                  <a:xfrm rot="357930">
                    <a:off x="841" y="2804"/>
                    <a:ext cx="10" cy="21"/>
                  </a:xfrm>
                  <a:custGeom>
                    <a:avLst/>
                    <a:gdLst>
                      <a:gd name="T0" fmla="*/ 0 w 350"/>
                      <a:gd name="T1" fmla="*/ 0 h 548"/>
                      <a:gd name="T2" fmla="*/ 0 w 350"/>
                      <a:gd name="T3" fmla="*/ 0 h 548"/>
                      <a:gd name="T4" fmla="*/ 0 w 350"/>
                      <a:gd name="T5" fmla="*/ 1 h 548"/>
                      <a:gd name="T6" fmla="*/ 0 w 350"/>
                      <a:gd name="T7" fmla="*/ 1 h 548"/>
                      <a:gd name="T8" fmla="*/ 0 w 350"/>
                      <a:gd name="T9" fmla="*/ 0 h 548"/>
                      <a:gd name="T10" fmla="*/ 0 w 350"/>
                      <a:gd name="T11" fmla="*/ 0 h 548"/>
                      <a:gd name="T12" fmla="*/ 0 60000 65536"/>
                      <a:gd name="T13" fmla="*/ 0 60000 65536"/>
                      <a:gd name="T14" fmla="*/ 0 60000 65536"/>
                      <a:gd name="T15" fmla="*/ 0 60000 65536"/>
                      <a:gd name="T16" fmla="*/ 0 60000 65536"/>
                      <a:gd name="T17" fmla="*/ 0 60000 65536"/>
                      <a:gd name="T18" fmla="*/ 0 w 350"/>
                      <a:gd name="T19" fmla="*/ 0 h 548"/>
                      <a:gd name="T20" fmla="*/ 350 w 350"/>
                      <a:gd name="T21" fmla="*/ 548 h 548"/>
                    </a:gdLst>
                    <a:ahLst/>
                    <a:cxnLst>
                      <a:cxn ang="T12">
                        <a:pos x="T0" y="T1"/>
                      </a:cxn>
                      <a:cxn ang="T13">
                        <a:pos x="T2" y="T3"/>
                      </a:cxn>
                      <a:cxn ang="T14">
                        <a:pos x="T4" y="T5"/>
                      </a:cxn>
                      <a:cxn ang="T15">
                        <a:pos x="T6" y="T7"/>
                      </a:cxn>
                      <a:cxn ang="T16">
                        <a:pos x="T8" y="T9"/>
                      </a:cxn>
                      <a:cxn ang="T17">
                        <a:pos x="T10" y="T11"/>
                      </a:cxn>
                    </a:cxnLst>
                    <a:rect l="T18" t="T19" r="T20" b="T21"/>
                    <a:pathLst>
                      <a:path w="350" h="548">
                        <a:moveTo>
                          <a:pt x="256" y="6"/>
                        </a:moveTo>
                        <a:cubicBezTo>
                          <a:pt x="204" y="0"/>
                          <a:pt x="56" y="50"/>
                          <a:pt x="28" y="126"/>
                        </a:cubicBezTo>
                        <a:cubicBezTo>
                          <a:pt x="0" y="202"/>
                          <a:pt x="44" y="400"/>
                          <a:pt x="88" y="462"/>
                        </a:cubicBezTo>
                        <a:cubicBezTo>
                          <a:pt x="132" y="524"/>
                          <a:pt x="250" y="548"/>
                          <a:pt x="292" y="498"/>
                        </a:cubicBezTo>
                        <a:cubicBezTo>
                          <a:pt x="334" y="448"/>
                          <a:pt x="350" y="234"/>
                          <a:pt x="340" y="162"/>
                        </a:cubicBezTo>
                        <a:cubicBezTo>
                          <a:pt x="330" y="90"/>
                          <a:pt x="308" y="12"/>
                          <a:pt x="256" y="6"/>
                        </a:cubicBezTo>
                        <a:close/>
                      </a:path>
                    </a:pathLst>
                  </a:custGeom>
                  <a:noFill/>
                  <a:ln w="6350" cmpd="sng">
                    <a:solidFill>
                      <a:schemeClr val="bg1"/>
                    </a:solidFill>
                    <a:round/>
                    <a:headEnd/>
                    <a:tailEnd/>
                  </a:ln>
                </p:spPr>
                <p:txBody>
                  <a:bodyPr/>
                  <a:lstStyle/>
                  <a:p>
                    <a:endParaRPr lang="en-US"/>
                  </a:p>
                </p:txBody>
              </p:sp>
              <p:sp>
                <p:nvSpPr>
                  <p:cNvPr id="40" name="Freeform 2952"/>
                  <p:cNvSpPr>
                    <a:spLocks/>
                  </p:cNvSpPr>
                  <p:nvPr/>
                </p:nvSpPr>
                <p:spPr bwMode="auto">
                  <a:xfrm rot="357930">
                    <a:off x="825" y="2796"/>
                    <a:ext cx="10" cy="21"/>
                  </a:xfrm>
                  <a:custGeom>
                    <a:avLst/>
                    <a:gdLst>
                      <a:gd name="T0" fmla="*/ 0 w 350"/>
                      <a:gd name="T1" fmla="*/ 0 h 548"/>
                      <a:gd name="T2" fmla="*/ 0 w 350"/>
                      <a:gd name="T3" fmla="*/ 0 h 548"/>
                      <a:gd name="T4" fmla="*/ 0 w 350"/>
                      <a:gd name="T5" fmla="*/ 1 h 548"/>
                      <a:gd name="T6" fmla="*/ 0 w 350"/>
                      <a:gd name="T7" fmla="*/ 1 h 548"/>
                      <a:gd name="T8" fmla="*/ 0 w 350"/>
                      <a:gd name="T9" fmla="*/ 0 h 548"/>
                      <a:gd name="T10" fmla="*/ 0 w 350"/>
                      <a:gd name="T11" fmla="*/ 0 h 548"/>
                      <a:gd name="T12" fmla="*/ 0 60000 65536"/>
                      <a:gd name="T13" fmla="*/ 0 60000 65536"/>
                      <a:gd name="T14" fmla="*/ 0 60000 65536"/>
                      <a:gd name="T15" fmla="*/ 0 60000 65536"/>
                      <a:gd name="T16" fmla="*/ 0 60000 65536"/>
                      <a:gd name="T17" fmla="*/ 0 60000 65536"/>
                      <a:gd name="T18" fmla="*/ 0 w 350"/>
                      <a:gd name="T19" fmla="*/ 0 h 548"/>
                      <a:gd name="T20" fmla="*/ 350 w 350"/>
                      <a:gd name="T21" fmla="*/ 548 h 548"/>
                    </a:gdLst>
                    <a:ahLst/>
                    <a:cxnLst>
                      <a:cxn ang="T12">
                        <a:pos x="T0" y="T1"/>
                      </a:cxn>
                      <a:cxn ang="T13">
                        <a:pos x="T2" y="T3"/>
                      </a:cxn>
                      <a:cxn ang="T14">
                        <a:pos x="T4" y="T5"/>
                      </a:cxn>
                      <a:cxn ang="T15">
                        <a:pos x="T6" y="T7"/>
                      </a:cxn>
                      <a:cxn ang="T16">
                        <a:pos x="T8" y="T9"/>
                      </a:cxn>
                      <a:cxn ang="T17">
                        <a:pos x="T10" y="T11"/>
                      </a:cxn>
                    </a:cxnLst>
                    <a:rect l="T18" t="T19" r="T20" b="T21"/>
                    <a:pathLst>
                      <a:path w="350" h="548">
                        <a:moveTo>
                          <a:pt x="256" y="6"/>
                        </a:moveTo>
                        <a:cubicBezTo>
                          <a:pt x="204" y="0"/>
                          <a:pt x="56" y="50"/>
                          <a:pt x="28" y="126"/>
                        </a:cubicBezTo>
                        <a:cubicBezTo>
                          <a:pt x="0" y="202"/>
                          <a:pt x="44" y="400"/>
                          <a:pt x="88" y="462"/>
                        </a:cubicBezTo>
                        <a:cubicBezTo>
                          <a:pt x="132" y="524"/>
                          <a:pt x="250" y="548"/>
                          <a:pt x="292" y="498"/>
                        </a:cubicBezTo>
                        <a:cubicBezTo>
                          <a:pt x="334" y="448"/>
                          <a:pt x="350" y="234"/>
                          <a:pt x="340" y="162"/>
                        </a:cubicBezTo>
                        <a:cubicBezTo>
                          <a:pt x="330" y="90"/>
                          <a:pt x="308" y="12"/>
                          <a:pt x="256" y="6"/>
                        </a:cubicBezTo>
                        <a:close/>
                      </a:path>
                    </a:pathLst>
                  </a:custGeom>
                  <a:noFill/>
                  <a:ln w="6350" cmpd="sng">
                    <a:solidFill>
                      <a:schemeClr val="bg1"/>
                    </a:solidFill>
                    <a:round/>
                    <a:headEnd/>
                    <a:tailEnd/>
                  </a:ln>
                </p:spPr>
                <p:txBody>
                  <a:bodyPr/>
                  <a:lstStyle/>
                  <a:p>
                    <a:endParaRPr lang="en-US"/>
                  </a:p>
                </p:txBody>
              </p:sp>
            </p:grpSp>
          </p:grpSp>
        </p:grpSp>
        <p:sp>
          <p:nvSpPr>
            <p:cNvPr id="11" name="Text Box 2"/>
            <p:cNvSpPr txBox="1">
              <a:spLocks noChangeArrowheads="1"/>
            </p:cNvSpPr>
            <p:nvPr/>
          </p:nvSpPr>
          <p:spPr bwMode="gray">
            <a:xfrm>
              <a:off x="1448" y="-63"/>
              <a:ext cx="1038" cy="385"/>
            </a:xfrm>
            <a:prstGeom prst="rect">
              <a:avLst/>
            </a:prstGeom>
            <a:noFill/>
            <a:ln w="9525">
              <a:noFill/>
              <a:miter lim="800000"/>
              <a:headEnd/>
              <a:tailEnd/>
            </a:ln>
          </p:spPr>
          <p:txBody>
            <a:bodyPr wrap="none">
              <a:spAutoFit/>
            </a:bodyPr>
            <a:lstStyle/>
            <a:p>
              <a:r>
                <a:rPr lang="en-US" sz="2400" dirty="0">
                  <a:solidFill>
                    <a:srgbClr val="7030A0"/>
                  </a:solidFill>
                  <a:latin typeface="Arial Black" pitchFamily="34" charset="0"/>
                </a:rPr>
                <a:t>ÄKTA </a:t>
              </a:r>
              <a:r>
                <a:rPr lang="en-US" sz="2400" b="1" dirty="0">
                  <a:solidFill>
                    <a:srgbClr val="7030A0"/>
                  </a:solidFill>
                  <a:latin typeface="Bell MT" pitchFamily="18" charset="0"/>
                </a:rPr>
                <a:t>FPLC</a:t>
              </a:r>
            </a:p>
          </p:txBody>
        </p:sp>
        <p:sp>
          <p:nvSpPr>
            <p:cNvPr id="12" name="Line 321"/>
            <p:cNvSpPr>
              <a:spLocks noChangeShapeType="1"/>
            </p:cNvSpPr>
            <p:nvPr/>
          </p:nvSpPr>
          <p:spPr bwMode="auto">
            <a:xfrm flipV="1">
              <a:off x="1936" y="1085"/>
              <a:ext cx="491" cy="898"/>
            </a:xfrm>
            <a:prstGeom prst="line">
              <a:avLst/>
            </a:prstGeom>
            <a:noFill/>
            <a:ln w="38100">
              <a:solidFill>
                <a:srgbClr val="00B0F0"/>
              </a:solidFill>
              <a:round/>
              <a:headEnd type="triangle" w="med" len="med"/>
              <a:tailEnd/>
            </a:ln>
          </p:spPr>
          <p:txBody>
            <a:bodyPr/>
            <a:lstStyle/>
            <a:p>
              <a:endParaRPr lang="en-US"/>
            </a:p>
          </p:txBody>
        </p:sp>
        <p:sp>
          <p:nvSpPr>
            <p:cNvPr id="13" name="Text Box 322"/>
            <p:cNvSpPr txBox="1">
              <a:spLocks noChangeArrowheads="1"/>
            </p:cNvSpPr>
            <p:nvPr/>
          </p:nvSpPr>
          <p:spPr bwMode="auto">
            <a:xfrm>
              <a:off x="2273" y="698"/>
              <a:ext cx="600" cy="364"/>
            </a:xfrm>
            <a:prstGeom prst="rect">
              <a:avLst/>
            </a:prstGeom>
            <a:noFill/>
            <a:ln w="38100">
              <a:solidFill>
                <a:srgbClr val="00B0F0"/>
              </a:solidFill>
              <a:miter lim="800000"/>
              <a:headEnd/>
              <a:tailEnd/>
            </a:ln>
          </p:spPr>
          <p:txBody>
            <a:bodyPr wrap="square">
              <a:spAutoFit/>
            </a:bodyPr>
            <a:lstStyle/>
            <a:p>
              <a:pPr eaLnBrk="1" hangingPunct="1"/>
              <a:r>
                <a:rPr lang="en-GB" sz="1600" b="1" dirty="0">
                  <a:latin typeface="Arial" charset="0"/>
                </a:rPr>
                <a:t>Filter</a:t>
              </a:r>
            </a:p>
          </p:txBody>
        </p:sp>
        <p:sp>
          <p:nvSpPr>
            <p:cNvPr id="14" name="Line 323"/>
            <p:cNvSpPr>
              <a:spLocks noChangeShapeType="1"/>
            </p:cNvSpPr>
            <p:nvPr/>
          </p:nvSpPr>
          <p:spPr bwMode="auto">
            <a:xfrm>
              <a:off x="1600" y="1167"/>
              <a:ext cx="294" cy="1108"/>
            </a:xfrm>
            <a:prstGeom prst="line">
              <a:avLst/>
            </a:prstGeom>
            <a:noFill/>
            <a:ln w="38100">
              <a:solidFill>
                <a:srgbClr val="00B0F0"/>
              </a:solidFill>
              <a:round/>
              <a:headEnd/>
              <a:tailEnd type="triangle" w="med" len="med"/>
            </a:ln>
          </p:spPr>
          <p:txBody>
            <a:bodyPr/>
            <a:lstStyle/>
            <a:p>
              <a:endParaRPr lang="en-US"/>
            </a:p>
          </p:txBody>
        </p:sp>
        <p:sp>
          <p:nvSpPr>
            <p:cNvPr id="15" name="Text Box 324"/>
            <p:cNvSpPr txBox="1">
              <a:spLocks noChangeArrowheads="1"/>
            </p:cNvSpPr>
            <p:nvPr/>
          </p:nvSpPr>
          <p:spPr bwMode="auto">
            <a:xfrm>
              <a:off x="1345" y="839"/>
              <a:ext cx="763" cy="364"/>
            </a:xfrm>
            <a:prstGeom prst="rect">
              <a:avLst/>
            </a:prstGeom>
            <a:noFill/>
            <a:ln w="38100">
              <a:solidFill>
                <a:srgbClr val="00B0F0"/>
              </a:solidFill>
              <a:miter lim="800000"/>
              <a:headEnd/>
              <a:tailEnd/>
            </a:ln>
          </p:spPr>
          <p:txBody>
            <a:bodyPr wrap="square">
              <a:spAutoFit/>
            </a:bodyPr>
            <a:lstStyle/>
            <a:p>
              <a:pPr eaLnBrk="1" hangingPunct="1"/>
              <a:r>
                <a:rPr lang="en-GB" sz="1600" b="1" dirty="0">
                  <a:latin typeface="Arial" charset="0"/>
                </a:rPr>
                <a:t>Mixer</a:t>
              </a:r>
            </a:p>
          </p:txBody>
        </p:sp>
        <p:sp>
          <p:nvSpPr>
            <p:cNvPr id="16" name="Line 325"/>
            <p:cNvSpPr>
              <a:spLocks noChangeShapeType="1"/>
            </p:cNvSpPr>
            <p:nvPr/>
          </p:nvSpPr>
          <p:spPr bwMode="auto">
            <a:xfrm flipV="1">
              <a:off x="612" y="3163"/>
              <a:ext cx="596" cy="1344"/>
            </a:xfrm>
            <a:prstGeom prst="line">
              <a:avLst/>
            </a:prstGeom>
            <a:noFill/>
            <a:ln w="38100">
              <a:solidFill>
                <a:srgbClr val="00B0F0"/>
              </a:solidFill>
              <a:round/>
              <a:headEnd/>
              <a:tailEnd type="triangle" w="med" len="med"/>
            </a:ln>
          </p:spPr>
          <p:txBody>
            <a:bodyPr/>
            <a:lstStyle/>
            <a:p>
              <a:endParaRPr lang="en-US"/>
            </a:p>
          </p:txBody>
        </p:sp>
        <p:sp>
          <p:nvSpPr>
            <p:cNvPr id="17" name="Line 326"/>
            <p:cNvSpPr>
              <a:spLocks noChangeShapeType="1"/>
            </p:cNvSpPr>
            <p:nvPr/>
          </p:nvSpPr>
          <p:spPr bwMode="auto">
            <a:xfrm flipV="1">
              <a:off x="975" y="3604"/>
              <a:ext cx="223" cy="1360"/>
            </a:xfrm>
            <a:prstGeom prst="line">
              <a:avLst/>
            </a:prstGeom>
            <a:noFill/>
            <a:ln w="38100">
              <a:solidFill>
                <a:srgbClr val="00B0F0"/>
              </a:solidFill>
              <a:round/>
              <a:headEnd/>
              <a:tailEnd type="triangle" w="med" len="med"/>
            </a:ln>
          </p:spPr>
          <p:txBody>
            <a:bodyPr/>
            <a:lstStyle/>
            <a:p>
              <a:endParaRPr lang="en-US"/>
            </a:p>
          </p:txBody>
        </p:sp>
        <p:sp>
          <p:nvSpPr>
            <p:cNvPr id="18" name="Text Box 327"/>
            <p:cNvSpPr txBox="1">
              <a:spLocks noChangeArrowheads="1"/>
            </p:cNvSpPr>
            <p:nvPr/>
          </p:nvSpPr>
          <p:spPr bwMode="auto">
            <a:xfrm>
              <a:off x="-54" y="4494"/>
              <a:ext cx="867" cy="364"/>
            </a:xfrm>
            <a:prstGeom prst="rect">
              <a:avLst/>
            </a:prstGeom>
            <a:noFill/>
            <a:ln w="38100">
              <a:solidFill>
                <a:srgbClr val="00B0F0"/>
              </a:solidFill>
              <a:miter lim="800000"/>
              <a:headEnd/>
              <a:tailEnd/>
            </a:ln>
          </p:spPr>
          <p:txBody>
            <a:bodyPr wrap="square">
              <a:spAutoFit/>
            </a:bodyPr>
            <a:lstStyle/>
            <a:p>
              <a:pPr eaLnBrk="1" hangingPunct="1"/>
              <a:r>
                <a:rPr lang="en-GB" sz="1600" b="1">
                  <a:latin typeface="Arial" charset="0"/>
                </a:rPr>
                <a:t>Pump A</a:t>
              </a:r>
            </a:p>
          </p:txBody>
        </p:sp>
        <p:sp>
          <p:nvSpPr>
            <p:cNvPr id="19" name="Text Box 328"/>
            <p:cNvSpPr txBox="1">
              <a:spLocks noChangeArrowheads="1"/>
            </p:cNvSpPr>
            <p:nvPr/>
          </p:nvSpPr>
          <p:spPr bwMode="auto">
            <a:xfrm>
              <a:off x="392" y="4950"/>
              <a:ext cx="954" cy="364"/>
            </a:xfrm>
            <a:prstGeom prst="rect">
              <a:avLst/>
            </a:prstGeom>
            <a:noFill/>
            <a:ln w="38100">
              <a:solidFill>
                <a:srgbClr val="00B0F0"/>
              </a:solidFill>
              <a:miter lim="800000"/>
              <a:headEnd/>
              <a:tailEnd/>
            </a:ln>
          </p:spPr>
          <p:txBody>
            <a:bodyPr wrap="square">
              <a:spAutoFit/>
            </a:bodyPr>
            <a:lstStyle/>
            <a:p>
              <a:pPr eaLnBrk="1" hangingPunct="1"/>
              <a:r>
                <a:rPr lang="en-GB" sz="1600" b="1">
                  <a:latin typeface="Arial" charset="0"/>
                </a:rPr>
                <a:t>Pump B</a:t>
              </a:r>
            </a:p>
          </p:txBody>
        </p:sp>
        <p:sp>
          <p:nvSpPr>
            <p:cNvPr id="20" name="Line 329"/>
            <p:cNvSpPr>
              <a:spLocks noChangeShapeType="1"/>
            </p:cNvSpPr>
            <p:nvPr/>
          </p:nvSpPr>
          <p:spPr bwMode="auto">
            <a:xfrm>
              <a:off x="380" y="1335"/>
              <a:ext cx="227" cy="870"/>
            </a:xfrm>
            <a:prstGeom prst="line">
              <a:avLst/>
            </a:prstGeom>
            <a:noFill/>
            <a:ln w="38100">
              <a:solidFill>
                <a:srgbClr val="FF0066"/>
              </a:solidFill>
              <a:round/>
              <a:headEnd/>
              <a:tailEnd type="triangle" w="med" len="med"/>
            </a:ln>
          </p:spPr>
          <p:txBody>
            <a:bodyPr/>
            <a:lstStyle/>
            <a:p>
              <a:endParaRPr lang="en-US"/>
            </a:p>
          </p:txBody>
        </p:sp>
        <p:sp>
          <p:nvSpPr>
            <p:cNvPr id="21" name="Line 330"/>
            <p:cNvSpPr>
              <a:spLocks noChangeShapeType="1"/>
            </p:cNvSpPr>
            <p:nvPr/>
          </p:nvSpPr>
          <p:spPr bwMode="auto">
            <a:xfrm flipV="1">
              <a:off x="1728" y="2562"/>
              <a:ext cx="670" cy="1722"/>
            </a:xfrm>
            <a:prstGeom prst="line">
              <a:avLst/>
            </a:prstGeom>
            <a:noFill/>
            <a:ln w="38100">
              <a:solidFill>
                <a:srgbClr val="00B0F0"/>
              </a:solidFill>
              <a:round/>
              <a:headEnd/>
              <a:tailEnd type="triangle" w="med" len="med"/>
            </a:ln>
          </p:spPr>
          <p:txBody>
            <a:bodyPr/>
            <a:lstStyle/>
            <a:p>
              <a:endParaRPr lang="en-US"/>
            </a:p>
          </p:txBody>
        </p:sp>
        <p:sp>
          <p:nvSpPr>
            <p:cNvPr id="22" name="Text Box 331"/>
            <p:cNvSpPr txBox="1">
              <a:spLocks noChangeArrowheads="1"/>
            </p:cNvSpPr>
            <p:nvPr/>
          </p:nvSpPr>
          <p:spPr bwMode="auto">
            <a:xfrm>
              <a:off x="-181" y="265"/>
              <a:ext cx="1272" cy="1160"/>
            </a:xfrm>
            <a:prstGeom prst="rect">
              <a:avLst/>
            </a:prstGeom>
            <a:noFill/>
            <a:ln w="38100">
              <a:solidFill>
                <a:srgbClr val="FF0066"/>
              </a:solidFill>
              <a:miter lim="800000"/>
              <a:headEnd/>
              <a:tailEnd/>
            </a:ln>
          </p:spPr>
          <p:txBody>
            <a:bodyPr wrap="square">
              <a:spAutoFit/>
            </a:bodyPr>
            <a:lstStyle/>
            <a:p>
              <a:pPr eaLnBrk="1" hangingPunct="1"/>
              <a:r>
                <a:rPr lang="en-GB" sz="1600" b="1" dirty="0">
                  <a:latin typeface="Arial" charset="0"/>
                </a:rPr>
                <a:t>Monitor :</a:t>
              </a:r>
            </a:p>
            <a:p>
              <a:r>
                <a:rPr lang="en-GB" sz="1600" b="1" dirty="0">
                  <a:latin typeface="Arial" charset="0"/>
                </a:rPr>
                <a:t>UV  </a:t>
              </a:r>
            </a:p>
            <a:p>
              <a:r>
                <a:rPr lang="en-GB" sz="1600" b="1" dirty="0">
                  <a:latin typeface="Arial" charset="0"/>
                </a:rPr>
                <a:t>Conductivity</a:t>
              </a:r>
            </a:p>
            <a:p>
              <a:pPr eaLnBrk="1" hangingPunct="1"/>
              <a:r>
                <a:rPr lang="en-GB" sz="1600" b="1" dirty="0">
                  <a:latin typeface="Arial" charset="0"/>
                </a:rPr>
                <a:t>pH</a:t>
              </a:r>
            </a:p>
          </p:txBody>
        </p:sp>
        <p:sp>
          <p:nvSpPr>
            <p:cNvPr id="23" name="Text Box 332"/>
            <p:cNvSpPr txBox="1">
              <a:spLocks noChangeArrowheads="1"/>
            </p:cNvSpPr>
            <p:nvPr/>
          </p:nvSpPr>
          <p:spPr bwMode="auto">
            <a:xfrm>
              <a:off x="1219" y="4284"/>
              <a:ext cx="827" cy="364"/>
            </a:xfrm>
            <a:prstGeom prst="rect">
              <a:avLst/>
            </a:prstGeom>
            <a:noFill/>
            <a:ln w="38100">
              <a:solidFill>
                <a:srgbClr val="00B0F0"/>
              </a:solidFill>
              <a:miter lim="800000"/>
              <a:headEnd/>
              <a:tailEnd/>
            </a:ln>
          </p:spPr>
          <p:txBody>
            <a:bodyPr wrap="square">
              <a:spAutoFit/>
            </a:bodyPr>
            <a:lstStyle/>
            <a:p>
              <a:pPr eaLnBrk="1" hangingPunct="1"/>
              <a:r>
                <a:rPr lang="en-GB" sz="1600" b="1" dirty="0">
                  <a:latin typeface="Arial" charset="0"/>
                </a:rPr>
                <a:t>Injector</a:t>
              </a:r>
            </a:p>
          </p:txBody>
        </p:sp>
        <p:sp>
          <p:nvSpPr>
            <p:cNvPr id="24" name="Text Box 333"/>
            <p:cNvSpPr txBox="1">
              <a:spLocks noChangeArrowheads="1"/>
            </p:cNvSpPr>
            <p:nvPr/>
          </p:nvSpPr>
          <p:spPr bwMode="auto">
            <a:xfrm>
              <a:off x="1600" y="4694"/>
              <a:ext cx="1176" cy="364"/>
            </a:xfrm>
            <a:prstGeom prst="rect">
              <a:avLst/>
            </a:prstGeom>
            <a:noFill/>
            <a:ln w="38100">
              <a:solidFill>
                <a:srgbClr val="FF0066"/>
              </a:solidFill>
              <a:miter lim="800000"/>
              <a:headEnd/>
              <a:tailEnd/>
            </a:ln>
          </p:spPr>
          <p:txBody>
            <a:bodyPr wrap="square">
              <a:spAutoFit/>
            </a:bodyPr>
            <a:lstStyle/>
            <a:p>
              <a:pPr eaLnBrk="1" hangingPunct="1"/>
              <a:r>
                <a:rPr lang="en-GB" sz="1600" b="1" dirty="0">
                  <a:latin typeface="Arial" charset="0"/>
                </a:rPr>
                <a:t>UV Flow cell</a:t>
              </a:r>
            </a:p>
          </p:txBody>
        </p:sp>
        <p:sp>
          <p:nvSpPr>
            <p:cNvPr id="25" name="Line 334"/>
            <p:cNvSpPr>
              <a:spLocks noChangeShapeType="1"/>
            </p:cNvSpPr>
            <p:nvPr/>
          </p:nvSpPr>
          <p:spPr bwMode="auto">
            <a:xfrm flipV="1">
              <a:off x="2300" y="3628"/>
              <a:ext cx="757" cy="1066"/>
            </a:xfrm>
            <a:prstGeom prst="line">
              <a:avLst/>
            </a:prstGeom>
            <a:noFill/>
            <a:ln w="38100">
              <a:solidFill>
                <a:srgbClr val="FF0066"/>
              </a:solidFill>
              <a:round/>
              <a:headEnd/>
              <a:tailEnd type="triangle" w="med" len="med"/>
            </a:ln>
          </p:spPr>
          <p:txBody>
            <a:bodyPr/>
            <a:lstStyle/>
            <a:p>
              <a:endParaRPr lang="en-US"/>
            </a:p>
          </p:txBody>
        </p:sp>
        <p:sp>
          <p:nvSpPr>
            <p:cNvPr id="26" name="Text Box 335"/>
            <p:cNvSpPr txBox="1">
              <a:spLocks noChangeArrowheads="1"/>
            </p:cNvSpPr>
            <p:nvPr/>
          </p:nvSpPr>
          <p:spPr bwMode="auto">
            <a:xfrm>
              <a:off x="2873" y="4284"/>
              <a:ext cx="1400" cy="364"/>
            </a:xfrm>
            <a:prstGeom prst="rect">
              <a:avLst/>
            </a:prstGeom>
            <a:noFill/>
            <a:ln w="38100">
              <a:solidFill>
                <a:srgbClr val="FF0066"/>
              </a:solidFill>
              <a:miter lim="800000"/>
              <a:headEnd/>
              <a:tailEnd/>
            </a:ln>
          </p:spPr>
          <p:txBody>
            <a:bodyPr wrap="square">
              <a:spAutoFit/>
            </a:bodyPr>
            <a:lstStyle/>
            <a:p>
              <a:pPr eaLnBrk="1" hangingPunct="1"/>
              <a:r>
                <a:rPr lang="en-GB" sz="1600" b="1" dirty="0">
                  <a:latin typeface="Arial" charset="0"/>
                </a:rPr>
                <a:t>Flow Restrictor</a:t>
              </a:r>
            </a:p>
          </p:txBody>
        </p:sp>
        <p:sp>
          <p:nvSpPr>
            <p:cNvPr id="27" name="Line 336"/>
            <p:cNvSpPr>
              <a:spLocks noChangeShapeType="1"/>
            </p:cNvSpPr>
            <p:nvPr/>
          </p:nvSpPr>
          <p:spPr bwMode="auto">
            <a:xfrm flipH="1" flipV="1">
              <a:off x="3382" y="3874"/>
              <a:ext cx="127" cy="492"/>
            </a:xfrm>
            <a:prstGeom prst="line">
              <a:avLst/>
            </a:prstGeom>
            <a:noFill/>
            <a:ln w="38100">
              <a:solidFill>
                <a:srgbClr val="FF0066"/>
              </a:solidFill>
              <a:round/>
              <a:headEnd/>
              <a:tailEnd type="triangle" w="med" len="med"/>
            </a:ln>
          </p:spPr>
          <p:txBody>
            <a:bodyPr/>
            <a:lstStyle/>
            <a:p>
              <a:endParaRPr lang="en-US"/>
            </a:p>
          </p:txBody>
        </p:sp>
        <p:sp>
          <p:nvSpPr>
            <p:cNvPr id="28" name="Text Box 337"/>
            <p:cNvSpPr txBox="1">
              <a:spLocks noChangeArrowheads="1"/>
            </p:cNvSpPr>
            <p:nvPr/>
          </p:nvSpPr>
          <p:spPr bwMode="auto">
            <a:xfrm>
              <a:off x="3116" y="1280"/>
              <a:ext cx="647" cy="364"/>
            </a:xfrm>
            <a:prstGeom prst="rect">
              <a:avLst/>
            </a:prstGeom>
            <a:noFill/>
            <a:ln w="38100">
              <a:solidFill>
                <a:srgbClr val="00B0F0"/>
              </a:solidFill>
              <a:miter lim="800000"/>
              <a:headEnd/>
              <a:tailEnd/>
            </a:ln>
          </p:spPr>
          <p:txBody>
            <a:bodyPr wrap="square">
              <a:spAutoFit/>
            </a:bodyPr>
            <a:lstStyle/>
            <a:p>
              <a:pPr eaLnBrk="1" hangingPunct="1"/>
              <a:r>
                <a:rPr lang="en-GB" sz="1600" b="1">
                  <a:latin typeface="Arial" charset="0"/>
                </a:rPr>
                <a:t>Gate</a:t>
              </a:r>
            </a:p>
          </p:txBody>
        </p:sp>
        <p:sp>
          <p:nvSpPr>
            <p:cNvPr id="29" name="Line 338"/>
            <p:cNvSpPr>
              <a:spLocks noChangeShapeType="1"/>
            </p:cNvSpPr>
            <p:nvPr/>
          </p:nvSpPr>
          <p:spPr bwMode="auto">
            <a:xfrm>
              <a:off x="3364" y="1660"/>
              <a:ext cx="38" cy="505"/>
            </a:xfrm>
            <a:prstGeom prst="line">
              <a:avLst/>
            </a:prstGeom>
            <a:noFill/>
            <a:ln w="38100">
              <a:solidFill>
                <a:srgbClr val="00B0F0"/>
              </a:solidFill>
              <a:round/>
              <a:headEnd/>
              <a:tailEnd type="triangle" w="med" len="med"/>
            </a:ln>
          </p:spPr>
          <p:txBody>
            <a:bodyPr/>
            <a:lstStyle/>
            <a:p>
              <a:endParaRPr lang="en-US"/>
            </a:p>
          </p:txBody>
        </p:sp>
      </p:grpSp>
      <p:sp>
        <p:nvSpPr>
          <p:cNvPr id="517" name="TextBox 516"/>
          <p:cNvSpPr txBox="1"/>
          <p:nvPr/>
        </p:nvSpPr>
        <p:spPr>
          <a:xfrm>
            <a:off x="6172200" y="6096000"/>
            <a:ext cx="2297424" cy="338554"/>
          </a:xfrm>
          <a:prstGeom prst="rect">
            <a:avLst/>
          </a:prstGeom>
          <a:noFill/>
          <a:ln w="38100">
            <a:solidFill>
              <a:srgbClr val="FF0000"/>
            </a:solidFill>
          </a:ln>
        </p:spPr>
        <p:txBody>
          <a:bodyPr wrap="none" rtlCol="0">
            <a:spAutoFit/>
          </a:bodyPr>
          <a:lstStyle/>
          <a:p>
            <a:r>
              <a:rPr lang="en-US" sz="1600" b="1" dirty="0">
                <a:latin typeface="Arial" pitchFamily="34" charset="0"/>
                <a:cs typeface="Arial" pitchFamily="34" charset="0"/>
              </a:rPr>
              <a:t>Conductivity flow cell</a:t>
            </a:r>
          </a:p>
        </p:txBody>
      </p:sp>
      <p:cxnSp>
        <p:nvCxnSpPr>
          <p:cNvPr id="519" name="Straight Arrow Connector 518"/>
          <p:cNvCxnSpPr/>
          <p:nvPr/>
        </p:nvCxnSpPr>
        <p:spPr>
          <a:xfrm rot="5400000" flipH="1" flipV="1">
            <a:off x="6819900" y="5372100"/>
            <a:ext cx="11430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6" name="Date Placeholder 515"/>
          <p:cNvSpPr>
            <a:spLocks noGrp="1"/>
          </p:cNvSpPr>
          <p:nvPr>
            <p:ph type="dt" sz="half" idx="10"/>
          </p:nvPr>
        </p:nvSpPr>
        <p:spPr/>
        <p:txBody>
          <a:bodyPr/>
          <a:lstStyle/>
          <a:p>
            <a:pPr>
              <a:defRPr/>
            </a:pPr>
            <a:fld id="{508AB704-2ED2-48E9-8A02-551EB983A598}" type="datetime4">
              <a:rPr lang="en-US" smtClean="0"/>
              <a:t>August 21, 2022</a:t>
            </a:fld>
            <a:endParaRPr lang="en-US" dirty="0"/>
          </a:p>
        </p:txBody>
      </p:sp>
      <p:sp>
        <p:nvSpPr>
          <p:cNvPr id="520" name="Slide Number Placeholder 519"/>
          <p:cNvSpPr>
            <a:spLocks noGrp="1"/>
          </p:cNvSpPr>
          <p:nvPr>
            <p:ph type="sldNum" sz="quarter" idx="12"/>
          </p:nvPr>
        </p:nvSpPr>
        <p:spPr/>
        <p:txBody>
          <a:bodyPr/>
          <a:lstStyle/>
          <a:p>
            <a:pPr>
              <a:defRPr/>
            </a:pPr>
            <a:fld id="{C93F256C-8080-4028-9A02-29E5C7900D3E}" type="slidenum">
              <a:rPr lang="en-US" smtClean="0"/>
              <a:pPr>
                <a:defRPr/>
              </a:pPr>
              <a:t>27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19"/>
                                        </p:tgtEl>
                                        <p:attrNameLst>
                                          <p:attrName>style.visibility</p:attrName>
                                        </p:attrNameLst>
                                      </p:cBhvr>
                                      <p:to>
                                        <p:strVal val="visible"/>
                                      </p:to>
                                    </p:set>
                                    <p:animEffect transition="in" filter="fade">
                                      <p:cBhvr>
                                        <p:cTn id="10" dur="2000"/>
                                        <p:tgtEl>
                                          <p:spTgt spid="5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7"/>
                                        </p:tgtEl>
                                        <p:attrNameLst>
                                          <p:attrName>style.visibility</p:attrName>
                                        </p:attrNameLst>
                                      </p:cBhvr>
                                      <p:to>
                                        <p:strVal val="visible"/>
                                      </p:to>
                                    </p:set>
                                    <p:animEffect transition="in" filter="fade">
                                      <p:cBhvr>
                                        <p:cTn id="13" dur="20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A0F528C-B822-4474-9A6A-A5DE175BD118}" type="slidenum">
              <a:rPr lang="en-US" smtClean="0"/>
              <a:pPr>
                <a:defRPr/>
              </a:pPr>
              <a:t>28</a:t>
            </a:fld>
            <a:endParaRPr lang="en-US" dirty="0"/>
          </a:p>
        </p:txBody>
      </p:sp>
      <p:sp>
        <p:nvSpPr>
          <p:cNvPr id="10" name="Content Placeholder 9"/>
          <p:cNvSpPr>
            <a:spLocks noGrp="1"/>
          </p:cNvSpPr>
          <p:nvPr>
            <p:ph idx="4294967295"/>
          </p:nvPr>
        </p:nvSpPr>
        <p:spPr>
          <a:xfrm>
            <a:off x="0" y="381000"/>
            <a:ext cx="8229600" cy="6019800"/>
          </a:xfrm>
        </p:spPr>
        <p:txBody>
          <a:bodyPr rtlCol="0">
            <a:normAutofit/>
          </a:bodyPr>
          <a:lstStyle/>
          <a:p>
            <a:pPr eaLnBrk="1" fontAlgn="auto" hangingPunct="1">
              <a:spcAft>
                <a:spcPts val="0"/>
              </a:spcAft>
              <a:buClr>
                <a:srgbClr val="FFC000"/>
              </a:buClr>
              <a:buSzPct val="70000"/>
              <a:buFont typeface="Wingdings" pitchFamily="2" charset="2"/>
              <a:buChar char=""/>
              <a:defRPr/>
            </a:pPr>
            <a:r>
              <a:rPr lang="en-US" sz="4200" b="1" i="1" dirty="0">
                <a:solidFill>
                  <a:schemeClr val="tx1">
                    <a:lumMod val="65000"/>
                    <a:lumOff val="35000"/>
                  </a:schemeClr>
                </a:solidFill>
                <a:effectLst>
                  <a:outerShdw blurRad="38100" dist="38100" dir="2700000" algn="tl">
                    <a:srgbClr val="000000">
                      <a:alpha val="43137"/>
                    </a:srgbClr>
                  </a:outerShdw>
                </a:effectLst>
                <a:latin typeface="Gabriola" pitchFamily="82" charset="0"/>
                <a:cs typeface="Vijaya" pitchFamily="34" charset="0"/>
              </a:rPr>
              <a:t>Pump </a:t>
            </a:r>
          </a:p>
          <a:p>
            <a:pPr marL="114300" indent="0" eaLnBrk="1" fontAlgn="auto" hangingPunct="1">
              <a:spcAft>
                <a:spcPts val="0"/>
              </a:spcAft>
              <a:buFont typeface="Arial" charset="0"/>
              <a:buNone/>
              <a:defRPr/>
            </a:pPr>
            <a:r>
              <a:rPr lang="en-US" sz="2600" dirty="0">
                <a:solidFill>
                  <a:srgbClr val="003366"/>
                </a:solidFill>
              </a:rPr>
              <a:t>can run a constant percentage of two combined buffers or a gradient between the two buffers over time</a:t>
            </a:r>
          </a:p>
          <a:p>
            <a:pPr marL="0" indent="0" algn="just" eaLnBrk="1" fontAlgn="auto" hangingPunct="1">
              <a:spcAft>
                <a:spcPts val="0"/>
              </a:spcAft>
              <a:buFont typeface="Arial" pitchFamily="34" charset="0"/>
              <a:buNone/>
              <a:defRPr/>
            </a:pPr>
            <a:r>
              <a:rPr lang="en-US" sz="2600" dirty="0">
                <a:solidFill>
                  <a:srgbClr val="003366"/>
                </a:solidFill>
              </a:rPr>
              <a:t>flow rate : </a:t>
            </a:r>
          </a:p>
          <a:p>
            <a:pPr marL="0" indent="0" algn="just" eaLnBrk="1" fontAlgn="auto" hangingPunct="1">
              <a:spcAft>
                <a:spcPts val="0"/>
              </a:spcAft>
              <a:buFont typeface="Arial" pitchFamily="34" charset="0"/>
              <a:buNone/>
              <a:defRPr/>
            </a:pPr>
            <a:r>
              <a:rPr lang="en-US" sz="2600" dirty="0">
                <a:solidFill>
                  <a:srgbClr val="FF0000"/>
                </a:solidFill>
              </a:rPr>
              <a:t>   a few mL.min</a:t>
            </a:r>
            <a:r>
              <a:rPr lang="en-US" sz="2600" baseline="30000" dirty="0">
                <a:solidFill>
                  <a:srgbClr val="FF0000"/>
                </a:solidFill>
              </a:rPr>
              <a:t>-1                          </a:t>
            </a:r>
            <a:r>
              <a:rPr lang="en-US" sz="2600" dirty="0">
                <a:solidFill>
                  <a:srgbClr val="FF0000"/>
                </a:solidFill>
              </a:rPr>
              <a:t>            L.min</a:t>
            </a:r>
            <a:r>
              <a:rPr lang="en-US" sz="2600" baseline="30000" dirty="0">
                <a:solidFill>
                  <a:srgbClr val="FF0000"/>
                </a:solidFill>
              </a:rPr>
              <a:t>-1</a:t>
            </a:r>
          </a:p>
          <a:p>
            <a:pPr marL="0" indent="0" algn="just" eaLnBrk="1" fontAlgn="auto" hangingPunct="1">
              <a:spcAft>
                <a:spcPts val="0"/>
              </a:spcAft>
              <a:buFont typeface="Arial" pitchFamily="34" charset="0"/>
              <a:buNone/>
              <a:defRPr/>
            </a:pPr>
            <a:r>
              <a:rPr lang="en-US" sz="2600" baseline="30000" dirty="0">
                <a:solidFill>
                  <a:srgbClr val="003366"/>
                </a:solidFill>
              </a:rPr>
              <a:t>  </a:t>
            </a:r>
            <a:r>
              <a:rPr lang="en-US" sz="2000" dirty="0">
                <a:solidFill>
                  <a:srgbClr val="003366"/>
                </a:solidFill>
              </a:rPr>
              <a:t>(in bench-top systems)                    (for industrial scale purifications)</a:t>
            </a:r>
          </a:p>
          <a:p>
            <a:pPr marL="0" indent="0" eaLnBrk="1" fontAlgn="auto" hangingPunct="1">
              <a:spcAft>
                <a:spcPts val="0"/>
              </a:spcAft>
              <a:buFont typeface="Arial" pitchFamily="34" charset="0"/>
              <a:buNone/>
              <a:defRPr/>
            </a:pPr>
            <a:endParaRPr lang="en-US" sz="2000" dirty="0">
              <a:solidFill>
                <a:srgbClr val="003366"/>
              </a:solidFill>
            </a:endParaRPr>
          </a:p>
          <a:p>
            <a:pPr marL="0" indent="0" algn="just" eaLnBrk="1" fontAlgn="auto" hangingPunct="1">
              <a:spcAft>
                <a:spcPts val="0"/>
              </a:spcAft>
              <a:buFont typeface="Arial" pitchFamily="34" charset="0"/>
              <a:buNone/>
              <a:defRPr/>
            </a:pPr>
            <a:r>
              <a:rPr lang="en-US" sz="2400" dirty="0">
                <a:solidFill>
                  <a:srgbClr val="003366"/>
                </a:solidFill>
              </a:rPr>
              <a:t>The wide flow range makes it suitable both for </a:t>
            </a:r>
            <a:r>
              <a:rPr lang="en-US" sz="2400" i="1" dirty="0">
                <a:solidFill>
                  <a:srgbClr val="003366"/>
                </a:solidFill>
              </a:rPr>
              <a:t>analytical and preparative chromatography</a:t>
            </a:r>
          </a:p>
          <a:p>
            <a:pPr marL="0" indent="0" algn="just" eaLnBrk="1" fontAlgn="auto" hangingPunct="1">
              <a:spcAft>
                <a:spcPts val="0"/>
              </a:spcAft>
              <a:buFont typeface="Arial" pitchFamily="34" charset="0"/>
              <a:buNone/>
              <a:defRPr/>
            </a:pPr>
            <a:endParaRPr lang="en-US" sz="2800" dirty="0"/>
          </a:p>
          <a:p>
            <a:pPr marL="0" indent="0" eaLnBrk="1" fontAlgn="auto" hangingPunct="1">
              <a:spcAft>
                <a:spcPts val="0"/>
              </a:spcAft>
              <a:buFont typeface="Arial" pitchFamily="34" charset="0"/>
              <a:buNone/>
              <a:defRPr/>
            </a:pPr>
            <a:endParaRPr lang="en-US" sz="2600" dirty="0"/>
          </a:p>
        </p:txBody>
      </p:sp>
      <p:sp>
        <p:nvSpPr>
          <p:cNvPr id="15" name="Notched Right Arrow 14"/>
          <p:cNvSpPr/>
          <p:nvPr/>
        </p:nvSpPr>
        <p:spPr>
          <a:xfrm>
            <a:off x="3074988" y="2405063"/>
            <a:ext cx="838200" cy="261937"/>
          </a:xfrm>
          <a:prstGeom prst="notchedRightArrow">
            <a:avLst/>
          </a:prstGeom>
          <a:ln w="19050"/>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dirty="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EC4B9A7-5FB3-4934-B04A-D6250C8D63E0}" type="datetime4">
              <a:rPr lang="en-US" smtClean="0"/>
              <a:t>August 21, 2022</a:t>
            </a:fld>
            <a:endParaRPr lang="en-US" dirty="0"/>
          </a:p>
        </p:txBody>
      </p:sp>
      <p:sp>
        <p:nvSpPr>
          <p:cNvPr id="5" name="Slide Number Placeholder 4"/>
          <p:cNvSpPr>
            <a:spLocks noGrp="1"/>
          </p:cNvSpPr>
          <p:nvPr>
            <p:ph type="sldNum" sz="quarter" idx="12"/>
          </p:nvPr>
        </p:nvSpPr>
        <p:spPr/>
        <p:txBody>
          <a:bodyPr/>
          <a:lstStyle/>
          <a:p>
            <a:pPr>
              <a:defRPr/>
            </a:pPr>
            <a:fld id="{1A0F528C-B822-4474-9A6A-A5DE175BD118}" type="slidenum">
              <a:rPr lang="en-US" smtClean="0"/>
              <a:pPr>
                <a:defRPr/>
              </a:pPr>
              <a:t>29</a:t>
            </a:fld>
            <a:endParaRPr lang="en-US" dirty="0"/>
          </a:p>
        </p:txBody>
      </p:sp>
      <p:sp>
        <p:nvSpPr>
          <p:cNvPr id="3" name="Content Placeholder 2"/>
          <p:cNvSpPr>
            <a:spLocks noGrp="1"/>
          </p:cNvSpPr>
          <p:nvPr>
            <p:ph idx="4294967295"/>
          </p:nvPr>
        </p:nvSpPr>
        <p:spPr>
          <a:xfrm>
            <a:off x="0" y="457200"/>
            <a:ext cx="8077200" cy="5516563"/>
          </a:xfrm>
        </p:spPr>
        <p:txBody>
          <a:bodyPr rtlCol="0">
            <a:normAutofit fontScale="92500"/>
          </a:bodyPr>
          <a:lstStyle/>
          <a:p>
            <a:pPr algn="just" eaLnBrk="1" fontAlgn="auto" hangingPunct="1">
              <a:spcAft>
                <a:spcPts val="0"/>
              </a:spcAft>
              <a:buClr>
                <a:srgbClr val="FFC000"/>
              </a:buClr>
              <a:buSzPct val="70000"/>
              <a:buFont typeface="Wingdings" pitchFamily="2" charset="2"/>
              <a:buChar char="¯"/>
              <a:defRPr/>
            </a:pPr>
            <a:r>
              <a:rPr lang="en-US" sz="4500" b="1" i="1" dirty="0">
                <a:solidFill>
                  <a:schemeClr val="tx1">
                    <a:lumMod val="65000"/>
                    <a:lumOff val="35000"/>
                  </a:schemeClr>
                </a:solidFill>
                <a:effectLst>
                  <a:outerShdw blurRad="38100" dist="38100" dir="2700000" algn="tl">
                    <a:srgbClr val="000000">
                      <a:alpha val="43137"/>
                    </a:srgbClr>
                  </a:outerShdw>
                </a:effectLst>
                <a:latin typeface="Gabriola" pitchFamily="82" charset="0"/>
              </a:rPr>
              <a:t>Monitor</a:t>
            </a:r>
          </a:p>
          <a:p>
            <a:pPr marL="0" indent="0" algn="just" eaLnBrk="1" fontAlgn="auto" hangingPunct="1">
              <a:spcAft>
                <a:spcPts val="0"/>
              </a:spcAft>
              <a:buFont typeface="Arial" pitchFamily="34" charset="0"/>
              <a:buNone/>
              <a:defRPr/>
            </a:pPr>
            <a:r>
              <a:rPr lang="en-US" sz="2600" dirty="0">
                <a:solidFill>
                  <a:schemeClr val="accent6">
                    <a:lumMod val="75000"/>
                  </a:schemeClr>
                </a:solidFill>
              </a:rPr>
              <a:t>monitoring module measures and reports:</a:t>
            </a:r>
          </a:p>
          <a:p>
            <a:pPr marL="0" indent="0" algn="just" eaLnBrk="1" fontAlgn="auto" hangingPunct="1">
              <a:spcAft>
                <a:spcPts val="0"/>
              </a:spcAft>
              <a:buFont typeface="Arial" pitchFamily="34" charset="0"/>
              <a:buNone/>
              <a:defRPr/>
            </a:pPr>
            <a:r>
              <a:rPr lang="en-US" sz="2600" b="1" i="1" dirty="0">
                <a:solidFill>
                  <a:schemeClr val="accent6">
                    <a:lumMod val="75000"/>
                  </a:schemeClr>
                </a:solidFill>
              </a:rPr>
              <a:t>UV/Vis absorption, pH, and conductivity in liquid flow cells</a:t>
            </a:r>
          </a:p>
          <a:p>
            <a:pPr marL="0" indent="0" algn="just" eaLnBrk="1" fontAlgn="auto" hangingPunct="1">
              <a:spcAft>
                <a:spcPts val="0"/>
              </a:spcAft>
              <a:buFont typeface="Arial" pitchFamily="34" charset="0"/>
              <a:buNone/>
              <a:defRPr/>
            </a:pPr>
            <a:r>
              <a:rPr lang="en-US" sz="2600" dirty="0">
                <a:solidFill>
                  <a:schemeClr val="accent6">
                    <a:lumMod val="75000"/>
                  </a:schemeClr>
                </a:solidFill>
              </a:rPr>
              <a:t> It consists of :</a:t>
            </a:r>
          </a:p>
          <a:p>
            <a:pPr algn="just" eaLnBrk="1" fontAlgn="auto" hangingPunct="1">
              <a:spcAft>
                <a:spcPts val="0"/>
              </a:spcAft>
              <a:buClr>
                <a:schemeClr val="tx1">
                  <a:lumMod val="75000"/>
                  <a:lumOff val="25000"/>
                </a:schemeClr>
              </a:buClr>
              <a:buSzPct val="75000"/>
              <a:buFont typeface="Wingdings 2" pitchFamily="18" charset="2"/>
              <a:buChar char="ï"/>
              <a:defRPr/>
            </a:pPr>
            <a:r>
              <a:rPr lang="en-US" sz="2600" dirty="0">
                <a:solidFill>
                  <a:schemeClr val="accent6">
                    <a:lumMod val="60000"/>
                    <a:lumOff val="40000"/>
                  </a:schemeClr>
                </a:solidFill>
              </a:rPr>
              <a:t>control unit</a:t>
            </a:r>
          </a:p>
          <a:p>
            <a:pPr algn="just" eaLnBrk="1" fontAlgn="auto" hangingPunct="1">
              <a:spcAft>
                <a:spcPts val="0"/>
              </a:spcAft>
              <a:buClr>
                <a:schemeClr val="tx1">
                  <a:lumMod val="75000"/>
                  <a:lumOff val="25000"/>
                </a:schemeClr>
              </a:buClr>
              <a:buSzPct val="75000"/>
              <a:buFont typeface="Wingdings 2" pitchFamily="18" charset="2"/>
              <a:buChar char="ï"/>
              <a:defRPr/>
            </a:pPr>
            <a:r>
              <a:rPr lang="en-US" sz="2600" dirty="0">
                <a:solidFill>
                  <a:schemeClr val="accent6">
                    <a:lumMod val="60000"/>
                    <a:lumOff val="40000"/>
                  </a:schemeClr>
                </a:solidFill>
              </a:rPr>
              <a:t>optical unit with lamp assembly </a:t>
            </a:r>
          </a:p>
          <a:p>
            <a:pPr algn="just" eaLnBrk="1" fontAlgn="auto" hangingPunct="1">
              <a:spcAft>
                <a:spcPts val="0"/>
              </a:spcAft>
              <a:buClr>
                <a:schemeClr val="tx1">
                  <a:lumMod val="75000"/>
                  <a:lumOff val="25000"/>
                </a:schemeClr>
              </a:buClr>
              <a:buSzPct val="75000"/>
              <a:buFont typeface="Wingdings 2" pitchFamily="18" charset="2"/>
              <a:buChar char="ï"/>
              <a:defRPr/>
            </a:pPr>
            <a:r>
              <a:rPr lang="en-US" sz="2600" i="1" dirty="0">
                <a:solidFill>
                  <a:schemeClr val="accent6">
                    <a:lumMod val="60000"/>
                    <a:lumOff val="40000"/>
                  </a:schemeClr>
                </a:solidFill>
              </a:rPr>
              <a:t>two flow cells, a conductivity flow cell with temperature sensor, and a pH flow cell with pH electrode</a:t>
            </a:r>
          </a:p>
          <a:p>
            <a:pPr marL="0" indent="0" algn="just" eaLnBrk="1" fontAlgn="auto" hangingPunct="1">
              <a:spcAft>
                <a:spcPts val="0"/>
              </a:spcAft>
              <a:buFont typeface="Arial" pitchFamily="34" charset="0"/>
              <a:buNone/>
              <a:defRPr/>
            </a:pPr>
            <a:endParaRPr lang="en-US" sz="2600" dirty="0"/>
          </a:p>
          <a:p>
            <a:pPr algn="just" eaLnBrk="1" fontAlgn="auto" hangingPunct="1">
              <a:spcAft>
                <a:spcPts val="0"/>
              </a:spcAft>
              <a:buClr>
                <a:srgbClr val="FFC000"/>
              </a:buClr>
              <a:buSzPct val="70000"/>
              <a:buFont typeface="Wingdings" pitchFamily="2" charset="2"/>
              <a:buChar char="¯"/>
              <a:defRPr/>
            </a:pPr>
            <a:r>
              <a:rPr lang="en-US" sz="4300" b="1" i="1" dirty="0">
                <a:solidFill>
                  <a:schemeClr val="tx1">
                    <a:lumMod val="65000"/>
                    <a:lumOff val="35000"/>
                  </a:schemeClr>
                </a:solidFill>
                <a:effectLst>
                  <a:outerShdw blurRad="38100" dist="38100" dir="2700000" algn="tl">
                    <a:srgbClr val="000000">
                      <a:alpha val="43137"/>
                    </a:srgbClr>
                  </a:outerShdw>
                </a:effectLst>
                <a:latin typeface="Gabriola" pitchFamily="82" charset="0"/>
              </a:rPr>
              <a:t>UV and Conductivity flow cells</a:t>
            </a:r>
          </a:p>
          <a:p>
            <a:pPr marL="0" indent="0" algn="just" eaLnBrk="1" fontAlgn="auto" hangingPunct="1">
              <a:spcAft>
                <a:spcPts val="0"/>
              </a:spcAft>
              <a:buFont typeface="Arial" pitchFamily="34" charset="0"/>
              <a:buNone/>
              <a:defRPr/>
            </a:pPr>
            <a:r>
              <a:rPr lang="en-US" sz="2600" dirty="0">
                <a:solidFill>
                  <a:schemeClr val="accent6">
                    <a:lumMod val="75000"/>
                  </a:schemeClr>
                </a:solidFill>
              </a:rPr>
              <a:t> Depending on the sample amount applied and the size of the column, the type of UV flow cells are determined.</a:t>
            </a:r>
          </a:p>
          <a:p>
            <a:pPr marL="0" indent="0" eaLnBrk="1" fontAlgn="auto" hangingPunct="1">
              <a:spcAft>
                <a:spcPts val="0"/>
              </a:spcAft>
              <a:buFont typeface="Arial" pitchFamily="34" charset="0"/>
              <a:buNone/>
              <a:defRPr/>
            </a:pPr>
            <a:endParaRPr lang="en-US" sz="2600" dirty="0"/>
          </a:p>
          <a:p>
            <a:pPr marL="0" indent="0" eaLnBrk="1" fontAlgn="auto" hangingPunct="1">
              <a:spcAft>
                <a:spcPts val="0"/>
              </a:spcAft>
              <a:buFont typeface="Arial" pitchFamily="34" charset="0"/>
              <a:buNone/>
              <a:defRPr/>
            </a:pPr>
            <a:endParaRPr lang="en-US" sz="2600" dirty="0"/>
          </a:p>
        </p:txBody>
      </p:sp>
      <p:sp>
        <p:nvSpPr>
          <p:cNvPr id="14340" name="Rectangle 932"/>
          <p:cNvSpPr>
            <a:spLocks noChangeArrowheads="1"/>
          </p:cNvSpPr>
          <p:nvPr/>
        </p:nvSpPr>
        <p:spPr bwMode="gray">
          <a:xfrm>
            <a:off x="7894638" y="398463"/>
            <a:ext cx="412750" cy="222250"/>
          </a:xfrm>
          <a:prstGeom prst="rect">
            <a:avLst/>
          </a:prstGeom>
          <a:solidFill>
            <a:srgbClr val="FF99FF"/>
          </a:solidFill>
          <a:ln w="28575">
            <a:solidFill>
              <a:srgbClr val="000000"/>
            </a:solidFill>
            <a:miter lim="800000"/>
            <a:headEnd/>
            <a:tailEnd/>
          </a:ln>
        </p:spPr>
        <p:txBody>
          <a:bodyPr wrap="none" anchor="ctr"/>
          <a:lstStyle/>
          <a:p>
            <a:pPr algn="ctr"/>
            <a:r>
              <a:rPr lang="en-US" sz="1200" b="1">
                <a:solidFill>
                  <a:srgbClr val="000000"/>
                </a:solidFill>
                <a:latin typeface="Arial" charset="0"/>
              </a:rPr>
              <a:t>UV</a:t>
            </a:r>
          </a:p>
        </p:txBody>
      </p:sp>
      <p:sp>
        <p:nvSpPr>
          <p:cNvPr id="14341" name="Oval 662"/>
          <p:cNvSpPr>
            <a:spLocks noChangeArrowheads="1"/>
          </p:cNvSpPr>
          <p:nvPr/>
        </p:nvSpPr>
        <p:spPr bwMode="gray">
          <a:xfrm>
            <a:off x="7907338" y="850900"/>
            <a:ext cx="433387" cy="276225"/>
          </a:xfrm>
          <a:prstGeom prst="ellipse">
            <a:avLst/>
          </a:prstGeom>
          <a:solidFill>
            <a:srgbClr val="00FF00"/>
          </a:solidFill>
          <a:ln w="28575">
            <a:solidFill>
              <a:srgbClr val="000000"/>
            </a:solidFill>
            <a:round/>
            <a:headEnd/>
            <a:tailEnd/>
          </a:ln>
        </p:spPr>
        <p:txBody>
          <a:bodyPr wrap="none" anchor="ctr"/>
          <a:lstStyle/>
          <a:p>
            <a:pPr algn="ctr"/>
            <a:r>
              <a:rPr lang="en-US" sz="900" b="1">
                <a:solidFill>
                  <a:srgbClr val="000000"/>
                </a:solidFill>
                <a:latin typeface="Arial" charset="0"/>
              </a:rPr>
              <a:t>Cond.</a:t>
            </a:r>
          </a:p>
        </p:txBody>
      </p:sp>
      <p:sp>
        <p:nvSpPr>
          <p:cNvPr id="14342" name="Oval 664"/>
          <p:cNvSpPr>
            <a:spLocks noChangeArrowheads="1"/>
          </p:cNvSpPr>
          <p:nvPr/>
        </p:nvSpPr>
        <p:spPr bwMode="gray">
          <a:xfrm>
            <a:off x="7910513" y="1349375"/>
            <a:ext cx="430212" cy="277813"/>
          </a:xfrm>
          <a:prstGeom prst="ellipse">
            <a:avLst/>
          </a:prstGeom>
          <a:solidFill>
            <a:srgbClr val="CCCCFF"/>
          </a:solidFill>
          <a:ln w="28575" cap="rnd">
            <a:solidFill>
              <a:srgbClr val="000000"/>
            </a:solidFill>
            <a:prstDash val="sysDot"/>
            <a:round/>
            <a:headEnd/>
            <a:tailEnd/>
          </a:ln>
        </p:spPr>
        <p:txBody>
          <a:bodyPr wrap="none" anchor="ctr"/>
          <a:lstStyle/>
          <a:p>
            <a:pPr algn="ctr"/>
            <a:r>
              <a:rPr lang="en-US" sz="1200" b="1">
                <a:solidFill>
                  <a:srgbClr val="000000"/>
                </a:solidFill>
                <a:latin typeface="Arial" charset="0"/>
              </a:rPr>
              <a:t>pH</a:t>
            </a:r>
          </a:p>
        </p:txBody>
      </p:sp>
      <p:sp>
        <p:nvSpPr>
          <p:cNvPr id="14343" name="Freeform 659"/>
          <p:cNvSpPr>
            <a:spLocks/>
          </p:cNvSpPr>
          <p:nvPr/>
        </p:nvSpPr>
        <p:spPr bwMode="gray">
          <a:xfrm>
            <a:off x="8113713" y="158750"/>
            <a:ext cx="238125" cy="2193925"/>
          </a:xfrm>
          <a:custGeom>
            <a:avLst/>
            <a:gdLst>
              <a:gd name="T0" fmla="*/ 2147483647 w 216"/>
              <a:gd name="T1" fmla="*/ 0 h 2629"/>
              <a:gd name="T2" fmla="*/ 2147483647 w 216"/>
              <a:gd name="T3" fmla="*/ 2147483647 h 2629"/>
              <a:gd name="T4" fmla="*/ 0 w 216"/>
              <a:gd name="T5" fmla="*/ 2147483647 h 2629"/>
              <a:gd name="T6" fmla="*/ 2147483647 w 216"/>
              <a:gd name="T7" fmla="*/ 2147483647 h 2629"/>
              <a:gd name="T8" fmla="*/ 0 60000 65536"/>
              <a:gd name="T9" fmla="*/ 0 60000 65536"/>
              <a:gd name="T10" fmla="*/ 0 60000 65536"/>
              <a:gd name="T11" fmla="*/ 0 60000 65536"/>
              <a:gd name="T12" fmla="*/ 0 w 216"/>
              <a:gd name="T13" fmla="*/ 0 h 2629"/>
              <a:gd name="T14" fmla="*/ 216 w 216"/>
              <a:gd name="T15" fmla="*/ 2629 h 2629"/>
            </a:gdLst>
            <a:ahLst/>
            <a:cxnLst>
              <a:cxn ang="T8">
                <a:pos x="T0" y="T1"/>
              </a:cxn>
              <a:cxn ang="T9">
                <a:pos x="T2" y="T3"/>
              </a:cxn>
              <a:cxn ang="T10">
                <a:pos x="T4" y="T5"/>
              </a:cxn>
              <a:cxn ang="T11">
                <a:pos x="T6" y="T7"/>
              </a:cxn>
            </a:cxnLst>
            <a:rect l="T12" t="T13" r="T14" b="T15"/>
            <a:pathLst>
              <a:path w="216" h="2629">
                <a:moveTo>
                  <a:pt x="4" y="0"/>
                </a:moveTo>
                <a:lnTo>
                  <a:pt x="1" y="1798"/>
                </a:lnTo>
                <a:lnTo>
                  <a:pt x="0" y="2621"/>
                </a:lnTo>
                <a:lnTo>
                  <a:pt x="216" y="2629"/>
                </a:lnTo>
              </a:path>
            </a:pathLst>
          </a:custGeom>
          <a:noFill/>
          <a:ln w="12700">
            <a:solidFill>
              <a:srgbClr val="3333CC"/>
            </a:solidFill>
            <a:round/>
            <a:headEnd/>
            <a:tailEnd/>
          </a:ln>
        </p:spPr>
        <p:txBody>
          <a:bodyPr wrap="none" anchor="ctr"/>
          <a:lstStyle/>
          <a:p>
            <a:endParaRPr lang="en-US"/>
          </a:p>
        </p:txBody>
      </p:sp>
      <p:cxnSp>
        <p:nvCxnSpPr>
          <p:cNvPr id="10" name="Straight Connector 9"/>
          <p:cNvCxnSpPr/>
          <p:nvPr/>
        </p:nvCxnSpPr>
        <p:spPr>
          <a:xfrm flipH="1">
            <a:off x="7866063" y="152400"/>
            <a:ext cx="247650" cy="0"/>
          </a:xfrm>
          <a:prstGeom prst="line">
            <a:avLst/>
          </a:prstGeom>
        </p:spPr>
        <p:style>
          <a:lnRef idx="1">
            <a:schemeClr val="accent6"/>
          </a:lnRef>
          <a:fillRef idx="0">
            <a:schemeClr val="accent6"/>
          </a:fillRef>
          <a:effectRef idx="0">
            <a:schemeClr val="accent6"/>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uto0"/>
          <p:cNvPicPr>
            <a:picLocks noChangeAspect="1" noChangeArrowheads="1"/>
          </p:cNvPicPr>
          <p:nvPr/>
        </p:nvPicPr>
        <p:blipFill>
          <a:blip r:embed="rId2"/>
          <a:srcRect/>
          <a:stretch>
            <a:fillRect/>
          </a:stretch>
        </p:blipFill>
        <p:spPr bwMode="auto">
          <a:xfrm>
            <a:off x="952500" y="1098381"/>
            <a:ext cx="7239000" cy="5638800"/>
          </a:xfrm>
          <a:prstGeom prst="rect">
            <a:avLst/>
          </a:prstGeom>
          <a:noFill/>
          <a:ln w="12700">
            <a:solidFill>
              <a:srgbClr val="000080"/>
            </a:solidFill>
            <a:miter lim="800000"/>
            <a:headEnd/>
            <a:tailEnd/>
          </a:ln>
        </p:spPr>
      </p:pic>
      <p:sp>
        <p:nvSpPr>
          <p:cNvPr id="5" name="Content Placeholder 5"/>
          <p:cNvSpPr txBox="1">
            <a:spLocks/>
          </p:cNvSpPr>
          <p:nvPr/>
        </p:nvSpPr>
        <p:spPr bwMode="auto">
          <a:xfrm>
            <a:off x="-76200" y="0"/>
            <a:ext cx="8382000" cy="1011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9C007F"/>
              </a:buClr>
              <a:buFont typeface="Arial" charset="0"/>
              <a:buChar char="•"/>
              <a:defRPr sz="2400"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68007F"/>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005BD3"/>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eaLnBrk="1" hangingPunct="1">
              <a:spcAft>
                <a:spcPts val="900"/>
              </a:spcAft>
              <a:buFontTx/>
              <a:buNone/>
            </a:pPr>
            <a:r>
              <a:rPr lang="en-US" altLang="en-US" sz="2400" b="1" dirty="0"/>
              <a:t>    Separation and purification of biomolecules </a:t>
            </a:r>
          </a:p>
          <a:p>
            <a:pPr eaLnBrk="1" hangingPunct="1">
              <a:spcAft>
                <a:spcPts val="900"/>
              </a:spcAft>
              <a:buFontTx/>
              <a:buNone/>
            </a:pPr>
            <a:r>
              <a:rPr lang="en-US" altLang="en-US" sz="2400" b="1" dirty="0"/>
              <a:t>    (proteins, peptides, viruses) under native conditions</a:t>
            </a:r>
          </a:p>
          <a:p>
            <a:pPr eaLnBrk="1" hangingPunct="1">
              <a:spcAft>
                <a:spcPts val="900"/>
              </a:spcAft>
              <a:buFontTx/>
              <a:buNone/>
            </a:pPr>
            <a:endParaRPr lang="en-US" altLang="en-US" sz="2400" b="1" dirty="0"/>
          </a:p>
          <a:p>
            <a:pPr eaLnBrk="1" hangingPunct="1">
              <a:spcAft>
                <a:spcPts val="900"/>
              </a:spcAft>
              <a:buFontTx/>
              <a:buNone/>
            </a:pPr>
            <a:endParaRPr lang="en-US" altLang="en-US" sz="2400" b="1" dirty="0"/>
          </a:p>
          <a:p>
            <a:pPr eaLnBrk="1" hangingPunct="1">
              <a:spcAft>
                <a:spcPts val="900"/>
              </a:spcAft>
              <a:buFontTx/>
              <a:buNone/>
            </a:pPr>
            <a:endParaRPr lang="en-US" altLang="en-US" sz="2400" b="1" dirty="0"/>
          </a:p>
          <a:p>
            <a:pPr eaLnBrk="1" hangingPunct="1">
              <a:spcAft>
                <a:spcPts val="900"/>
              </a:spcAft>
              <a:buFontTx/>
              <a:buNone/>
            </a:pPr>
            <a:endParaRPr lang="en-US" altLang="en-US" sz="2400" b="1" dirty="0"/>
          </a:p>
        </p:txBody>
      </p:sp>
      <p:sp>
        <p:nvSpPr>
          <p:cNvPr id="6" name="Date Placeholder 5"/>
          <p:cNvSpPr>
            <a:spLocks noGrp="1"/>
          </p:cNvSpPr>
          <p:nvPr>
            <p:ph type="dt" sz="half" idx="10"/>
          </p:nvPr>
        </p:nvSpPr>
        <p:spPr/>
        <p:txBody>
          <a:bodyPr/>
          <a:lstStyle/>
          <a:p>
            <a:pPr>
              <a:defRPr/>
            </a:pPr>
            <a:fld id="{990D1262-ED4A-4B0D-AF33-EDCD4E9A5E6B}" type="datetime4">
              <a:rPr lang="en-US" smtClean="0"/>
              <a:t>August 21, 2022</a:t>
            </a:fld>
            <a:endParaRPr lang="en-US" dirty="0"/>
          </a:p>
        </p:txBody>
      </p:sp>
      <p:sp>
        <p:nvSpPr>
          <p:cNvPr id="7" name="Slide Number Placeholder 6"/>
          <p:cNvSpPr>
            <a:spLocks noGrp="1"/>
          </p:cNvSpPr>
          <p:nvPr>
            <p:ph type="sldNum" sz="quarter" idx="12"/>
          </p:nvPr>
        </p:nvSpPr>
        <p:spPr/>
        <p:txBody>
          <a:bodyPr/>
          <a:lstStyle/>
          <a:p>
            <a:pPr>
              <a:defRPr/>
            </a:pPr>
            <a:fld id="{C93F256C-8080-4028-9A02-29E5C7900D3E}" type="slidenum">
              <a:rPr lang="en-US" smtClean="0"/>
              <a:pPr>
                <a:defRPr/>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9F2DB78E-3F97-400E-8CD6-B6E70F37E3E7}" type="datetime4">
              <a:rPr lang="en-US" smtClean="0"/>
              <a:t>August 21, 2022</a:t>
            </a:fld>
            <a:endParaRPr lang="en-US" dirty="0"/>
          </a:p>
        </p:txBody>
      </p:sp>
      <p:sp>
        <p:nvSpPr>
          <p:cNvPr id="5" name="Slide Number Placeholder 4"/>
          <p:cNvSpPr>
            <a:spLocks noGrp="1"/>
          </p:cNvSpPr>
          <p:nvPr>
            <p:ph type="sldNum" sz="quarter" idx="12"/>
          </p:nvPr>
        </p:nvSpPr>
        <p:spPr/>
        <p:txBody>
          <a:bodyPr/>
          <a:lstStyle/>
          <a:p>
            <a:pPr>
              <a:defRPr/>
            </a:pPr>
            <a:fld id="{1A0F528C-B822-4474-9A6A-A5DE175BD118}" type="slidenum">
              <a:rPr lang="en-US" smtClean="0"/>
              <a:pPr>
                <a:defRPr/>
              </a:pPr>
              <a:t>30</a:t>
            </a:fld>
            <a:endParaRPr lang="en-US" dirty="0"/>
          </a:p>
        </p:txBody>
      </p:sp>
      <p:sp>
        <p:nvSpPr>
          <p:cNvPr id="3" name="Content Placeholder 2"/>
          <p:cNvSpPr>
            <a:spLocks noGrp="1"/>
          </p:cNvSpPr>
          <p:nvPr>
            <p:ph idx="4294967295"/>
          </p:nvPr>
        </p:nvSpPr>
        <p:spPr>
          <a:xfrm>
            <a:off x="0" y="457200"/>
            <a:ext cx="8153400" cy="5867400"/>
          </a:xfrm>
        </p:spPr>
        <p:txBody>
          <a:bodyPr rtlCol="0">
            <a:normAutofit/>
          </a:bodyPr>
          <a:lstStyle/>
          <a:p>
            <a:pPr algn="just" eaLnBrk="1" fontAlgn="auto" hangingPunct="1">
              <a:spcAft>
                <a:spcPts val="0"/>
              </a:spcAft>
              <a:buClr>
                <a:srgbClr val="FFC000"/>
              </a:buClr>
              <a:buSzPct val="70000"/>
              <a:buFont typeface="Wingdings" pitchFamily="2" charset="2"/>
              <a:buChar char="¯"/>
              <a:defRPr/>
            </a:pPr>
            <a:r>
              <a:rPr lang="en-US" sz="4500" b="1" i="1" dirty="0">
                <a:solidFill>
                  <a:schemeClr val="tx1">
                    <a:lumMod val="65000"/>
                    <a:lumOff val="35000"/>
                  </a:schemeClr>
                </a:solidFill>
                <a:effectLst>
                  <a:outerShdw blurRad="38100" dist="38100" dir="2700000" algn="tl">
                    <a:srgbClr val="000000">
                      <a:alpha val="43137"/>
                    </a:srgbClr>
                  </a:outerShdw>
                </a:effectLst>
                <a:latin typeface="Gabriola" pitchFamily="82" charset="0"/>
              </a:rPr>
              <a:t>Conductivity meter</a:t>
            </a:r>
          </a:p>
          <a:p>
            <a:pPr indent="-342900" algn="just" eaLnBrk="1" fontAlgn="auto" hangingPunct="1">
              <a:spcAft>
                <a:spcPts val="0"/>
              </a:spcAft>
              <a:buClr>
                <a:schemeClr val="tx1">
                  <a:lumMod val="75000"/>
                  <a:lumOff val="25000"/>
                </a:schemeClr>
              </a:buClr>
              <a:buSzPct val="90000"/>
              <a:buFont typeface="Wingdings 3" pitchFamily="18" charset="2"/>
              <a:buChar char=""/>
              <a:defRPr/>
            </a:pPr>
            <a:r>
              <a:rPr lang="en-US" sz="2500" dirty="0">
                <a:solidFill>
                  <a:schemeClr val="accent6">
                    <a:lumMod val="75000"/>
                  </a:schemeClr>
                </a:solidFill>
              </a:rPr>
              <a:t>The conductivity meter is the small black tube connected after the UV detector.</a:t>
            </a:r>
          </a:p>
          <a:p>
            <a:pPr indent="-342900" algn="just" eaLnBrk="1" fontAlgn="auto" hangingPunct="1">
              <a:spcAft>
                <a:spcPts val="0"/>
              </a:spcAft>
              <a:buClr>
                <a:schemeClr val="tx1">
                  <a:lumMod val="75000"/>
                  <a:lumOff val="25000"/>
                </a:schemeClr>
              </a:buClr>
              <a:buSzPct val="90000"/>
              <a:buFont typeface="Wingdings 3" pitchFamily="18" charset="2"/>
              <a:buChar char="Ê"/>
              <a:defRPr/>
            </a:pPr>
            <a:r>
              <a:rPr lang="en-US" sz="2500" dirty="0">
                <a:solidFill>
                  <a:schemeClr val="accent6">
                    <a:lumMod val="75000"/>
                  </a:schemeClr>
                </a:solidFill>
              </a:rPr>
              <a:t>It is also adjusted from a small unit above the main FPLC computer.</a:t>
            </a:r>
          </a:p>
          <a:p>
            <a:pPr marL="0" indent="0" algn="just" eaLnBrk="1" fontAlgn="auto" hangingPunct="1">
              <a:spcAft>
                <a:spcPts val="0"/>
              </a:spcAft>
              <a:buFont typeface="Arial" pitchFamily="34" charset="0"/>
              <a:buNone/>
              <a:defRPr/>
            </a:pPr>
            <a:r>
              <a:rPr lang="en-US" sz="2500" b="1" i="1" dirty="0" err="1">
                <a:solidFill>
                  <a:schemeClr val="accent6">
                    <a:lumMod val="60000"/>
                    <a:lumOff val="40000"/>
                  </a:schemeClr>
                </a:solidFill>
              </a:rPr>
              <a:t>NaCl</a:t>
            </a:r>
            <a:r>
              <a:rPr lang="en-US" sz="2500" b="1" i="1" dirty="0">
                <a:solidFill>
                  <a:schemeClr val="accent6">
                    <a:lumMod val="60000"/>
                    <a:lumOff val="40000"/>
                  </a:schemeClr>
                </a:solidFill>
              </a:rPr>
              <a:t> is an electrolyte</a:t>
            </a:r>
            <a:r>
              <a:rPr lang="en-US" sz="2500" dirty="0">
                <a:solidFill>
                  <a:schemeClr val="accent6">
                    <a:lumMod val="75000"/>
                  </a:schemeClr>
                </a:solidFill>
              </a:rPr>
              <a:t> </a:t>
            </a:r>
          </a:p>
          <a:p>
            <a:pPr marL="0" indent="0" algn="just" eaLnBrk="1" fontAlgn="auto" hangingPunct="1">
              <a:spcAft>
                <a:spcPts val="0"/>
              </a:spcAft>
              <a:buFont typeface="Arial" pitchFamily="34" charset="0"/>
              <a:buNone/>
              <a:defRPr/>
            </a:pPr>
            <a:endParaRPr lang="en-US" sz="2500" dirty="0"/>
          </a:p>
          <a:p>
            <a:pPr algn="just" eaLnBrk="1" fontAlgn="auto" hangingPunct="1">
              <a:spcAft>
                <a:spcPts val="0"/>
              </a:spcAft>
              <a:buClr>
                <a:srgbClr val="FFC000"/>
              </a:buClr>
              <a:buSzPct val="70000"/>
              <a:buFont typeface="Wingdings" pitchFamily="2" charset="2"/>
              <a:buChar char="¯"/>
              <a:defRPr/>
            </a:pPr>
            <a:r>
              <a:rPr lang="en-US" sz="4500" b="1" i="1" dirty="0">
                <a:solidFill>
                  <a:schemeClr val="tx1">
                    <a:lumMod val="65000"/>
                    <a:lumOff val="35000"/>
                  </a:schemeClr>
                </a:solidFill>
                <a:effectLst>
                  <a:outerShdw blurRad="38100" dist="38100" dir="2700000" algn="tl">
                    <a:srgbClr val="000000">
                      <a:alpha val="43137"/>
                    </a:srgbClr>
                  </a:outerShdw>
                </a:effectLst>
                <a:latin typeface="Gabriola" pitchFamily="82" charset="0"/>
              </a:rPr>
              <a:t>Mixture</a:t>
            </a:r>
          </a:p>
          <a:p>
            <a:pPr indent="-342900" algn="just" eaLnBrk="1" fontAlgn="auto" hangingPunct="1">
              <a:spcAft>
                <a:spcPts val="0"/>
              </a:spcAft>
              <a:buClr>
                <a:schemeClr val="tx1">
                  <a:lumMod val="75000"/>
                  <a:lumOff val="25000"/>
                </a:schemeClr>
              </a:buClr>
              <a:buSzPct val="90000"/>
              <a:buFont typeface="Wingdings 3" pitchFamily="18" charset="2"/>
              <a:buChar char="Ê"/>
              <a:defRPr/>
            </a:pPr>
            <a:r>
              <a:rPr lang="en-US" sz="2500" dirty="0">
                <a:solidFill>
                  <a:schemeClr val="accent6">
                    <a:lumMod val="75000"/>
                  </a:schemeClr>
                </a:solidFill>
              </a:rPr>
              <a:t>Powered and controlled from the pump.</a:t>
            </a:r>
          </a:p>
          <a:p>
            <a:pPr indent="-342900" algn="just" eaLnBrk="1" fontAlgn="auto" hangingPunct="1">
              <a:spcAft>
                <a:spcPts val="0"/>
              </a:spcAft>
              <a:buClr>
                <a:schemeClr val="tx1">
                  <a:lumMod val="75000"/>
                  <a:lumOff val="25000"/>
                </a:schemeClr>
              </a:buClr>
              <a:buSzPct val="90000"/>
              <a:buFont typeface="Wingdings 3" pitchFamily="18" charset="2"/>
              <a:buChar char="Ê"/>
              <a:defRPr/>
            </a:pPr>
            <a:r>
              <a:rPr lang="en-US" sz="2500" dirty="0">
                <a:solidFill>
                  <a:schemeClr val="accent6">
                    <a:lumMod val="75000"/>
                  </a:schemeClr>
                </a:solidFill>
              </a:rPr>
              <a:t>All buffers used are mixed in a single chamber.</a:t>
            </a:r>
          </a:p>
          <a:p>
            <a:pPr indent="-342900" algn="just" eaLnBrk="1" fontAlgn="auto" hangingPunct="1">
              <a:spcAft>
                <a:spcPts val="0"/>
              </a:spcAft>
              <a:buClr>
                <a:schemeClr val="tx1">
                  <a:lumMod val="75000"/>
                  <a:lumOff val="25000"/>
                </a:schemeClr>
              </a:buClr>
              <a:buSzPct val="90000"/>
              <a:buFont typeface="Wingdings 3" pitchFamily="18" charset="2"/>
              <a:buChar char="Ê"/>
              <a:defRPr/>
            </a:pPr>
            <a:r>
              <a:rPr lang="en-US" sz="2500" dirty="0">
                <a:solidFill>
                  <a:schemeClr val="accent6">
                    <a:lumMod val="75000"/>
                  </a:schemeClr>
                </a:solidFill>
              </a:rPr>
              <a:t>Three interchangeable mixing chambers are used for optimal mixing over the entire flow rate range.</a:t>
            </a:r>
          </a:p>
          <a:p>
            <a:pPr marL="0" indent="0" eaLnBrk="1" fontAlgn="auto" hangingPunct="1">
              <a:spcAft>
                <a:spcPts val="0"/>
              </a:spcAft>
              <a:buFont typeface="Arial" pitchFamily="34" charset="0"/>
              <a:buNone/>
              <a:defRPr/>
            </a:pPr>
            <a:endParaRPr lang="en-US" sz="2500" dirty="0"/>
          </a:p>
          <a:p>
            <a:pPr marL="0" indent="0" eaLnBrk="1" fontAlgn="auto" hangingPunct="1">
              <a:spcAft>
                <a:spcPts val="0"/>
              </a:spcAft>
              <a:buFont typeface="Arial" pitchFamily="34" charset="0"/>
              <a:buNone/>
              <a:defRPr/>
            </a:pPr>
            <a:endParaRPr lang="en-US" sz="2500" dirty="0"/>
          </a:p>
        </p:txBody>
      </p:sp>
      <p:pic>
        <p:nvPicPr>
          <p:cNvPr id="1026" name="Picture 2"/>
          <p:cNvPicPr>
            <a:picLocks noChangeAspect="1" noChangeArrowheads="1"/>
          </p:cNvPicPr>
          <p:nvPr/>
        </p:nvPicPr>
        <p:blipFill>
          <a:blip r:embed="rId2"/>
          <a:srcRect/>
          <a:stretch>
            <a:fillRect/>
          </a:stretch>
        </p:blipFill>
        <p:spPr bwMode="auto">
          <a:xfrm>
            <a:off x="6248400" y="2438400"/>
            <a:ext cx="2057400" cy="2033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5ED4F270-F886-4672-A907-260D718294F5}" type="datetime4">
              <a:rPr lang="en-US" smtClean="0"/>
              <a:t>August 21, 2022</a:t>
            </a:fld>
            <a:endParaRPr lang="en-US" dirty="0"/>
          </a:p>
        </p:txBody>
      </p:sp>
      <p:sp>
        <p:nvSpPr>
          <p:cNvPr id="5" name="Slide Number Placeholder 4"/>
          <p:cNvSpPr>
            <a:spLocks noGrp="1"/>
          </p:cNvSpPr>
          <p:nvPr>
            <p:ph type="sldNum" sz="quarter" idx="12"/>
          </p:nvPr>
        </p:nvSpPr>
        <p:spPr/>
        <p:txBody>
          <a:bodyPr/>
          <a:lstStyle/>
          <a:p>
            <a:pPr>
              <a:defRPr/>
            </a:pPr>
            <a:fld id="{1A0F528C-B822-4474-9A6A-A5DE175BD118}" type="slidenum">
              <a:rPr lang="en-US" smtClean="0"/>
              <a:pPr>
                <a:defRPr/>
              </a:pPr>
              <a:t>31</a:t>
            </a:fld>
            <a:endParaRPr lang="en-US" dirty="0"/>
          </a:p>
        </p:txBody>
      </p:sp>
      <p:sp>
        <p:nvSpPr>
          <p:cNvPr id="3" name="Content Placeholder 2"/>
          <p:cNvSpPr>
            <a:spLocks noGrp="1"/>
          </p:cNvSpPr>
          <p:nvPr>
            <p:ph idx="4294967295"/>
          </p:nvPr>
        </p:nvSpPr>
        <p:spPr>
          <a:xfrm>
            <a:off x="0" y="304800"/>
            <a:ext cx="9067800" cy="5715000"/>
          </a:xfrm>
        </p:spPr>
        <p:txBody>
          <a:bodyPr rtlCol="0">
            <a:normAutofit lnSpcReduction="10000"/>
          </a:bodyPr>
          <a:lstStyle/>
          <a:p>
            <a:pPr algn="just" eaLnBrk="1" fontAlgn="auto" hangingPunct="1">
              <a:spcAft>
                <a:spcPts val="0"/>
              </a:spcAft>
              <a:buClr>
                <a:srgbClr val="FFC000"/>
              </a:buClr>
              <a:buSzPct val="70000"/>
              <a:buFont typeface="Wingdings" pitchFamily="2" charset="2"/>
              <a:buChar char="¯"/>
              <a:defRPr/>
            </a:pPr>
            <a:r>
              <a:rPr lang="en-US" sz="4500" b="1" i="1" dirty="0">
                <a:solidFill>
                  <a:schemeClr val="tx1">
                    <a:lumMod val="65000"/>
                    <a:lumOff val="35000"/>
                  </a:schemeClr>
                </a:solidFill>
                <a:effectLst>
                  <a:outerShdw blurRad="38100" dist="38100" dir="2700000" algn="tl">
                    <a:srgbClr val="000000">
                      <a:alpha val="43137"/>
                    </a:srgbClr>
                  </a:outerShdw>
                </a:effectLst>
                <a:latin typeface="Gabriola" pitchFamily="82" charset="0"/>
              </a:rPr>
              <a:t>Injection Valve</a:t>
            </a:r>
          </a:p>
          <a:p>
            <a:pPr marL="0" indent="0" algn="just" eaLnBrk="1" fontAlgn="auto" hangingPunct="1">
              <a:spcAft>
                <a:spcPts val="0"/>
              </a:spcAft>
              <a:buFont typeface="Arial" pitchFamily="34" charset="0"/>
              <a:buNone/>
              <a:defRPr/>
            </a:pPr>
            <a:r>
              <a:rPr lang="en-US" sz="2300" dirty="0">
                <a:solidFill>
                  <a:schemeClr val="accent6">
                    <a:lumMod val="75000"/>
                  </a:schemeClr>
                </a:solidFill>
              </a:rPr>
              <a:t>The pumps are connected to valves which send the buffers in the desired direction</a:t>
            </a:r>
          </a:p>
          <a:p>
            <a:pPr marL="0" indent="0" algn="just" eaLnBrk="1" fontAlgn="auto" hangingPunct="1">
              <a:spcAft>
                <a:spcPts val="0"/>
              </a:spcAft>
              <a:buFont typeface="Arial" pitchFamily="34" charset="0"/>
              <a:buNone/>
              <a:defRPr/>
            </a:pPr>
            <a:r>
              <a:rPr lang="en-US" sz="2300" dirty="0">
                <a:solidFill>
                  <a:schemeClr val="accent6">
                    <a:lumMod val="75000"/>
                  </a:schemeClr>
                </a:solidFill>
              </a:rPr>
              <a:t>three different operating positions are used:</a:t>
            </a:r>
          </a:p>
          <a:p>
            <a:pPr algn="just" eaLnBrk="1" fontAlgn="auto" hangingPunct="1">
              <a:spcAft>
                <a:spcPts val="0"/>
              </a:spcAft>
              <a:buSzPct val="80000"/>
              <a:buFont typeface="Arial" charset="0"/>
              <a:buBlip>
                <a:blip r:embed="rId2"/>
              </a:buBlip>
              <a:defRPr/>
            </a:pPr>
            <a:r>
              <a:rPr lang="en-US" b="1" i="1" dirty="0">
                <a:solidFill>
                  <a:schemeClr val="accent6">
                    <a:lumMod val="60000"/>
                    <a:lumOff val="40000"/>
                  </a:schemeClr>
                </a:solidFill>
                <a:latin typeface="Times New Roman" pitchFamily="18" charset="0"/>
                <a:cs typeface="Times New Roman" pitchFamily="18" charset="0"/>
              </a:rPr>
              <a:t>Load position:</a:t>
            </a:r>
            <a:r>
              <a:rPr lang="en-US" b="1" dirty="0">
                <a:solidFill>
                  <a:schemeClr val="accent6">
                    <a:lumMod val="60000"/>
                    <a:lumOff val="40000"/>
                  </a:schemeClr>
                </a:solidFill>
                <a:latin typeface="Times New Roman" pitchFamily="18" charset="0"/>
                <a:cs typeface="Times New Roman" pitchFamily="18" charset="0"/>
              </a:rPr>
              <a:t> </a:t>
            </a:r>
            <a:r>
              <a:rPr lang="en-US" dirty="0">
                <a:solidFill>
                  <a:schemeClr val="accent6">
                    <a:lumMod val="60000"/>
                    <a:lumOff val="40000"/>
                  </a:schemeClr>
                </a:solidFill>
              </a:rPr>
              <a:t>filling a loop with sample or running buffer to a column. </a:t>
            </a:r>
          </a:p>
          <a:p>
            <a:pPr algn="just" eaLnBrk="1" fontAlgn="auto" hangingPunct="1">
              <a:spcAft>
                <a:spcPts val="0"/>
              </a:spcAft>
              <a:buSzPct val="80000"/>
              <a:buFont typeface="Arial" charset="0"/>
              <a:buBlip>
                <a:blip r:embed="rId2"/>
              </a:buBlip>
              <a:defRPr/>
            </a:pPr>
            <a:r>
              <a:rPr lang="en-US" b="1" i="1" dirty="0">
                <a:solidFill>
                  <a:schemeClr val="accent6">
                    <a:lumMod val="60000"/>
                    <a:lumOff val="40000"/>
                  </a:schemeClr>
                </a:solidFill>
                <a:latin typeface="Times New Roman" pitchFamily="18" charset="0"/>
                <a:cs typeface="Times New Roman" pitchFamily="18" charset="0"/>
              </a:rPr>
              <a:t>Injection position: </a:t>
            </a:r>
            <a:r>
              <a:rPr lang="en-US" dirty="0">
                <a:solidFill>
                  <a:schemeClr val="accent6">
                    <a:lumMod val="60000"/>
                    <a:lumOff val="40000"/>
                  </a:schemeClr>
                </a:solidFill>
              </a:rPr>
              <a:t>injecting contents of the sample loop onto a column</a:t>
            </a:r>
          </a:p>
          <a:p>
            <a:pPr algn="just" eaLnBrk="1" fontAlgn="auto" hangingPunct="1">
              <a:spcAft>
                <a:spcPts val="0"/>
              </a:spcAft>
              <a:buSzPct val="80000"/>
              <a:buFont typeface="Arial" charset="0"/>
              <a:buBlip>
                <a:blip r:embed="rId2"/>
              </a:buBlip>
              <a:defRPr/>
            </a:pPr>
            <a:r>
              <a:rPr lang="en-US" b="1" i="1" dirty="0">
                <a:solidFill>
                  <a:schemeClr val="accent6">
                    <a:lumMod val="60000"/>
                    <a:lumOff val="40000"/>
                  </a:schemeClr>
                </a:solidFill>
                <a:latin typeface="Times New Roman" pitchFamily="18" charset="0"/>
                <a:cs typeface="Times New Roman" pitchFamily="18" charset="0"/>
              </a:rPr>
              <a:t>Purge position: </a:t>
            </a:r>
            <a:r>
              <a:rPr lang="en-US" dirty="0">
                <a:solidFill>
                  <a:schemeClr val="accent6">
                    <a:lumMod val="60000"/>
                    <a:lumOff val="40000"/>
                  </a:schemeClr>
                </a:solidFill>
              </a:rPr>
              <a:t>purging lines to waste without removing the column from the system.</a:t>
            </a:r>
          </a:p>
          <a:p>
            <a:pPr algn="just" eaLnBrk="1" fontAlgn="auto" hangingPunct="1">
              <a:spcAft>
                <a:spcPts val="0"/>
              </a:spcAft>
              <a:buFont typeface="Wingdings" pitchFamily="2" charset="2"/>
              <a:buChar char="ü"/>
              <a:defRPr/>
            </a:pPr>
            <a:r>
              <a:rPr lang="en-US" sz="2300" b="1" dirty="0">
                <a:solidFill>
                  <a:schemeClr val="accent6">
                    <a:lumMod val="75000"/>
                  </a:schemeClr>
                </a:solidFill>
              </a:rPr>
              <a:t>All the samples are loaded by a syringe into the sample loop.</a:t>
            </a:r>
          </a:p>
          <a:p>
            <a:pPr marL="114300" indent="0" algn="just" eaLnBrk="1" fontAlgn="auto" hangingPunct="1">
              <a:spcAft>
                <a:spcPts val="0"/>
              </a:spcAft>
              <a:buFont typeface="Arial" charset="0"/>
              <a:buNone/>
              <a:defRPr/>
            </a:pPr>
            <a:endParaRPr lang="en-US" sz="2500" dirty="0"/>
          </a:p>
          <a:p>
            <a:pPr algn="just" eaLnBrk="1" fontAlgn="auto" hangingPunct="1">
              <a:spcAft>
                <a:spcPts val="0"/>
              </a:spcAft>
              <a:buClr>
                <a:srgbClr val="FFC000"/>
              </a:buClr>
              <a:buSzPct val="70000"/>
              <a:buFont typeface="Wingdings" pitchFamily="2" charset="2"/>
              <a:buChar char="¯"/>
              <a:defRPr/>
            </a:pPr>
            <a:r>
              <a:rPr lang="en-US" sz="4500" b="1" i="1" dirty="0">
                <a:solidFill>
                  <a:schemeClr val="tx1">
                    <a:lumMod val="65000"/>
                    <a:lumOff val="35000"/>
                  </a:schemeClr>
                </a:solidFill>
                <a:effectLst>
                  <a:outerShdw blurRad="38100" dist="38100" dir="2700000" algn="tl">
                    <a:srgbClr val="000000">
                      <a:alpha val="43137"/>
                    </a:srgbClr>
                  </a:outerShdw>
                </a:effectLst>
                <a:latin typeface="Gabriola" pitchFamily="82" charset="0"/>
              </a:rPr>
              <a:t>Sample loop</a:t>
            </a:r>
          </a:p>
          <a:p>
            <a:pPr marL="0" indent="0" algn="just" eaLnBrk="1" fontAlgn="auto" hangingPunct="1">
              <a:spcAft>
                <a:spcPts val="0"/>
              </a:spcAft>
              <a:buFont typeface="Arial" pitchFamily="34" charset="0"/>
              <a:buNone/>
              <a:defRPr/>
            </a:pPr>
            <a:r>
              <a:rPr lang="en-US" dirty="0"/>
              <a:t> </a:t>
            </a:r>
            <a:r>
              <a:rPr lang="en-US" sz="2300" dirty="0">
                <a:solidFill>
                  <a:schemeClr val="accent6">
                    <a:lumMod val="75000"/>
                  </a:schemeClr>
                </a:solidFill>
              </a:rPr>
              <a:t>come in a variety of sizes based on your sample size</a:t>
            </a:r>
          </a:p>
          <a:p>
            <a:pPr marL="0" indent="0" algn="just" eaLnBrk="1" fontAlgn="auto" hangingPunct="1">
              <a:spcAft>
                <a:spcPts val="0"/>
              </a:spcAft>
              <a:buFont typeface="Arial" pitchFamily="34" charset="0"/>
              <a:buNone/>
              <a:defRPr/>
            </a:pPr>
            <a:r>
              <a:rPr lang="en-US" sz="2300" dirty="0">
                <a:solidFill>
                  <a:schemeClr val="accent6">
                    <a:lumMod val="75000"/>
                  </a:schemeClr>
                </a:solidFill>
              </a:rPr>
              <a:t> Use the sample loop closest to the volume of your sample.</a:t>
            </a:r>
          </a:p>
          <a:p>
            <a:pPr marL="0" indent="0" algn="just" eaLnBrk="1" fontAlgn="auto" hangingPunct="1">
              <a:spcAft>
                <a:spcPts val="0"/>
              </a:spcAft>
              <a:buFont typeface="Arial" pitchFamily="34" charset="0"/>
              <a:buNone/>
              <a:defRPr/>
            </a:pPr>
            <a:r>
              <a:rPr lang="en-US" sz="2300" dirty="0">
                <a:solidFill>
                  <a:schemeClr val="accent6">
                    <a:lumMod val="75000"/>
                  </a:schemeClr>
                </a:solidFill>
              </a:rPr>
              <a:t>There are 25 µL, 50 µL, 100 µL, 200 µL, 500 µL and 8mL sample loops. </a:t>
            </a:r>
          </a:p>
          <a:p>
            <a:pPr marL="0" indent="0" eaLnBrk="1" fontAlgn="auto" hangingPunct="1">
              <a:spcAft>
                <a:spcPts val="0"/>
              </a:spcAft>
              <a:buFont typeface="Arial" pitchFamily="34" charset="0"/>
              <a:buNone/>
              <a:defRPr/>
            </a:pPr>
            <a:endParaRPr lang="en-US" sz="2400" dirty="0"/>
          </a:p>
          <a:p>
            <a:pPr marL="0" indent="0" eaLnBrk="1" fontAlgn="auto" hangingPunct="1">
              <a:spcAft>
                <a:spcPts val="0"/>
              </a:spcAft>
              <a:buFont typeface="Arial" pitchFamily="34" charset="0"/>
              <a:buNone/>
              <a:defRPr/>
            </a:pPr>
            <a:endParaRPr lang="en-US" sz="2400" u="sng" dirty="0"/>
          </a:p>
          <a:p>
            <a:pPr marL="0" indent="0" eaLnBrk="1" fontAlgn="auto" hangingPunct="1">
              <a:spcAft>
                <a:spcPts val="0"/>
              </a:spcAft>
              <a:buFont typeface="Arial" pitchFamily="34" charset="0"/>
              <a:buNone/>
              <a:defRPr/>
            </a:pPr>
            <a:endParaRPr lang="en-US" dirty="0"/>
          </a:p>
          <a:p>
            <a:pPr marL="0" indent="0" eaLnBrk="1" fontAlgn="auto" hangingPunct="1">
              <a:spcAft>
                <a:spcPts val="0"/>
              </a:spcAft>
              <a:buFont typeface="Arial" pitchFamily="34" charset="0"/>
              <a:buNone/>
              <a:defRPr/>
            </a:pPr>
            <a:endParaRPr lang="en-US" sz="2500" dirty="0"/>
          </a:p>
          <a:p>
            <a:pPr marL="0" indent="0" eaLnBrk="1" fontAlgn="auto" hangingPunct="1">
              <a:spcAft>
                <a:spcPts val="0"/>
              </a:spcAft>
              <a:buFont typeface="Arial" pitchFamily="34" charset="0"/>
              <a:buNone/>
              <a:defRPr/>
            </a:pPr>
            <a:endParaRPr lang="en-US" sz="2500" dirty="0"/>
          </a:p>
          <a:p>
            <a:pPr marL="0" indent="0" eaLnBrk="1" fontAlgn="auto" hangingPunct="1">
              <a:spcAft>
                <a:spcPts val="0"/>
              </a:spcAft>
              <a:buFont typeface="Arial" pitchFamily="34" charset="0"/>
              <a:buNone/>
              <a:defRPr/>
            </a:pPr>
            <a:endParaRPr lang="en-US" sz="25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8610600" cy="5867400"/>
          </a:xfrm>
          <a:ln>
            <a:solidFill>
              <a:schemeClr val="accent1">
                <a:lumMod val="20000"/>
                <a:lumOff val="80000"/>
              </a:schemeClr>
            </a:solidFill>
          </a:ln>
        </p:spPr>
        <p:txBody>
          <a:bodyPr/>
          <a:lstStyle/>
          <a:p>
            <a:pPr marL="114300" indent="0">
              <a:buFont typeface="Arial" charset="0"/>
              <a:buNone/>
              <a:defRPr/>
            </a:pPr>
            <a:endParaRPr lang="en-US" dirty="0"/>
          </a:p>
          <a:p>
            <a:pPr marL="114300" indent="0">
              <a:buFont typeface="Arial" charset="0"/>
              <a:buNone/>
              <a:defRPr/>
            </a:pPr>
            <a:endParaRPr lang="en-US" dirty="0"/>
          </a:p>
          <a:p>
            <a:pPr marL="114300" indent="0">
              <a:buFont typeface="Arial" charset="0"/>
              <a:buNone/>
              <a:defRPr/>
            </a:pPr>
            <a:endParaRPr lang="en-US" dirty="0"/>
          </a:p>
          <a:p>
            <a:pPr marL="114300" indent="0">
              <a:buFont typeface="Arial" charset="0"/>
              <a:buNone/>
              <a:defRPr/>
            </a:pPr>
            <a:endParaRPr lang="en-US" dirty="0"/>
          </a:p>
        </p:txBody>
      </p:sp>
      <p:pic>
        <p:nvPicPr>
          <p:cNvPr id="2" name="Picture 2"/>
          <p:cNvPicPr>
            <a:picLocks noChangeAspect="1" noChangeArrowheads="1"/>
          </p:cNvPicPr>
          <p:nvPr/>
        </p:nvPicPr>
        <p:blipFill>
          <a:blip r:embed="rId2"/>
          <a:srcRect/>
          <a:stretch>
            <a:fillRect/>
          </a:stretch>
        </p:blipFill>
        <p:spPr bwMode="auto">
          <a:xfrm>
            <a:off x="-76201" y="324917"/>
            <a:ext cx="4828287" cy="5923483"/>
          </a:xfrm>
          <a:prstGeom prst="rect">
            <a:avLst/>
          </a:prstGeom>
          <a:ln>
            <a:noFill/>
          </a:ln>
          <a:effectLst>
            <a:softEdge rad="112500"/>
          </a:effectLst>
        </p:spPr>
      </p:pic>
      <p:pic>
        <p:nvPicPr>
          <p:cNvPr id="17412" name="Picture 3"/>
          <p:cNvPicPr>
            <a:picLocks noChangeAspect="1" noChangeArrowheads="1"/>
          </p:cNvPicPr>
          <p:nvPr/>
        </p:nvPicPr>
        <p:blipFill>
          <a:blip r:embed="rId3"/>
          <a:srcRect/>
          <a:stretch>
            <a:fillRect/>
          </a:stretch>
        </p:blipFill>
        <p:spPr bwMode="auto">
          <a:xfrm>
            <a:off x="4992169" y="324916"/>
            <a:ext cx="4761431" cy="5771083"/>
          </a:xfrm>
          <a:prstGeom prst="rect">
            <a:avLst/>
          </a:prstGeom>
          <a:ln>
            <a:noFill/>
          </a:ln>
          <a:effectLst>
            <a:softEdge rad="112500"/>
          </a:effectLst>
        </p:spPr>
      </p:pic>
      <p:sp>
        <p:nvSpPr>
          <p:cNvPr id="5" name="Date Placeholder 4"/>
          <p:cNvSpPr>
            <a:spLocks noGrp="1"/>
          </p:cNvSpPr>
          <p:nvPr>
            <p:ph type="dt" sz="half" idx="12"/>
          </p:nvPr>
        </p:nvSpPr>
        <p:spPr/>
        <p:txBody>
          <a:bodyPr/>
          <a:lstStyle/>
          <a:p>
            <a:pPr>
              <a:defRPr/>
            </a:pPr>
            <a:fld id="{49C05E61-4B7C-404E-9462-C677E0753D3A}" type="datetime4">
              <a:rPr lang="en-US" smtClean="0"/>
              <a:t>August 21, 2022</a:t>
            </a:fld>
            <a:endParaRPr lang="en-US" dirty="0"/>
          </a:p>
        </p:txBody>
      </p:sp>
      <p:sp>
        <p:nvSpPr>
          <p:cNvPr id="6" name="Slide Number Placeholder 5"/>
          <p:cNvSpPr>
            <a:spLocks noGrp="1"/>
          </p:cNvSpPr>
          <p:nvPr>
            <p:ph type="sldNum" sz="quarter" idx="10"/>
          </p:nvPr>
        </p:nvSpPr>
        <p:spPr/>
        <p:txBody>
          <a:bodyPr/>
          <a:lstStyle/>
          <a:p>
            <a:pPr>
              <a:defRPr/>
            </a:pPr>
            <a:fld id="{1A0F528C-B822-4474-9A6A-A5DE175BD118}" type="slidenum">
              <a:rPr lang="en-US" smtClean="0"/>
              <a:pPr>
                <a:defRPr/>
              </a:pPr>
              <a:t>32</a:t>
            </a:fld>
            <a:endParaRPr lang="en-US" dirty="0"/>
          </a:p>
        </p:txBody>
      </p:sp>
    </p:spTree>
  </p:cSld>
  <p:clrMapOvr>
    <a:masterClrMapping/>
  </p:clrMapOvr>
  <p:transition spd="slow">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A0F528C-B822-4474-9A6A-A5DE175BD118}" type="slidenum">
              <a:rPr lang="en-US" smtClean="0"/>
              <a:pPr>
                <a:defRPr/>
              </a:pPr>
              <a:t>33</a:t>
            </a:fld>
            <a:endParaRPr lang="en-US" dirty="0"/>
          </a:p>
        </p:txBody>
      </p:sp>
      <p:sp>
        <p:nvSpPr>
          <p:cNvPr id="3" name="Content Placeholder 2"/>
          <p:cNvSpPr>
            <a:spLocks noGrp="1"/>
          </p:cNvSpPr>
          <p:nvPr>
            <p:ph idx="4294967295"/>
          </p:nvPr>
        </p:nvSpPr>
        <p:spPr>
          <a:xfrm>
            <a:off x="76200" y="1371600"/>
            <a:ext cx="8915400" cy="5867400"/>
          </a:xfrm>
        </p:spPr>
        <p:txBody>
          <a:bodyPr rtlCol="0">
            <a:normAutofit/>
          </a:bodyPr>
          <a:lstStyle/>
          <a:p>
            <a:pPr algn="just" eaLnBrk="1" fontAlgn="auto" hangingPunct="1">
              <a:spcAft>
                <a:spcPts val="0"/>
              </a:spcAft>
              <a:buClr>
                <a:srgbClr val="FFC000"/>
              </a:buClr>
              <a:buSzPct val="70000"/>
              <a:buFont typeface="Wingdings" pitchFamily="2" charset="2"/>
              <a:buChar char="¯"/>
              <a:defRPr/>
            </a:pPr>
            <a:r>
              <a:rPr lang="en-US" sz="4500" b="1" i="1" dirty="0">
                <a:solidFill>
                  <a:schemeClr val="tx1">
                    <a:lumMod val="65000"/>
                    <a:lumOff val="35000"/>
                  </a:schemeClr>
                </a:solidFill>
                <a:effectLst>
                  <a:outerShdw blurRad="38100" dist="38100" dir="2700000" algn="tl">
                    <a:srgbClr val="000000">
                      <a:alpha val="43137"/>
                    </a:srgbClr>
                  </a:outerShdw>
                </a:effectLst>
                <a:latin typeface="Gabriola" pitchFamily="82" charset="0"/>
              </a:rPr>
              <a:t>Column</a:t>
            </a:r>
          </a:p>
          <a:p>
            <a:pPr marL="0" indent="0" algn="just" eaLnBrk="1" fontAlgn="auto" hangingPunct="1">
              <a:spcAft>
                <a:spcPts val="0"/>
              </a:spcAft>
              <a:buFont typeface="Arial" pitchFamily="34" charset="0"/>
              <a:buNone/>
              <a:defRPr/>
            </a:pPr>
            <a:r>
              <a:rPr lang="en-US" sz="2400" dirty="0">
                <a:solidFill>
                  <a:schemeClr val="accent6">
                    <a:lumMod val="75000"/>
                  </a:schemeClr>
                </a:solidFill>
              </a:rPr>
              <a:t>There are various columns used in FPLC</a:t>
            </a:r>
          </a:p>
          <a:p>
            <a:pPr marL="0" indent="0" algn="just" eaLnBrk="1" fontAlgn="auto" hangingPunct="1">
              <a:spcAft>
                <a:spcPts val="0"/>
              </a:spcAft>
              <a:buFont typeface="Arial" pitchFamily="34" charset="0"/>
              <a:buNone/>
              <a:defRPr/>
            </a:pPr>
            <a:r>
              <a:rPr lang="en-US" sz="2400" dirty="0">
                <a:solidFill>
                  <a:schemeClr val="accent6">
                    <a:lumMod val="75000"/>
                  </a:schemeClr>
                </a:solidFill>
              </a:rPr>
              <a:t>Columns used with an FPLC can separate macromolecules based on:</a:t>
            </a:r>
          </a:p>
          <a:p>
            <a:pPr marL="0" indent="0" algn="just" eaLnBrk="1" fontAlgn="auto" hangingPunct="1">
              <a:spcAft>
                <a:spcPts val="0"/>
              </a:spcAft>
              <a:buFont typeface="Arial" pitchFamily="34" charset="0"/>
              <a:buNone/>
              <a:defRPr/>
            </a:pPr>
            <a:r>
              <a:rPr lang="en-US" sz="2400" b="1" dirty="0">
                <a:solidFill>
                  <a:schemeClr val="accent6">
                    <a:lumMod val="75000"/>
                  </a:schemeClr>
                </a:solidFill>
              </a:rPr>
              <a:t>Size</a:t>
            </a:r>
            <a:r>
              <a:rPr lang="en-US" sz="2400" dirty="0">
                <a:solidFill>
                  <a:schemeClr val="accent6">
                    <a:lumMod val="75000"/>
                  </a:schemeClr>
                </a:solidFill>
              </a:rPr>
              <a:t>: </a:t>
            </a:r>
            <a:r>
              <a:rPr lang="en-US" sz="2400" i="1" dirty="0">
                <a:solidFill>
                  <a:schemeClr val="accent6">
                    <a:lumMod val="60000"/>
                    <a:lumOff val="40000"/>
                  </a:schemeClr>
                </a:solidFill>
              </a:rPr>
              <a:t>gel filtration (size exclusion)</a:t>
            </a:r>
          </a:p>
          <a:p>
            <a:pPr marL="0" indent="0" algn="just" eaLnBrk="1" fontAlgn="auto" hangingPunct="1">
              <a:spcAft>
                <a:spcPts val="0"/>
              </a:spcAft>
              <a:buFont typeface="Arial" pitchFamily="34" charset="0"/>
              <a:buNone/>
              <a:defRPr/>
            </a:pPr>
            <a:r>
              <a:rPr lang="en-US" sz="2400" b="1" dirty="0">
                <a:solidFill>
                  <a:schemeClr val="accent6">
                    <a:lumMod val="75000"/>
                  </a:schemeClr>
                </a:solidFill>
              </a:rPr>
              <a:t>charge distribution</a:t>
            </a:r>
            <a:r>
              <a:rPr lang="en-US" sz="2400" dirty="0">
                <a:solidFill>
                  <a:schemeClr val="accent6">
                    <a:lumMod val="75000"/>
                  </a:schemeClr>
                </a:solidFill>
              </a:rPr>
              <a:t>: </a:t>
            </a:r>
            <a:r>
              <a:rPr lang="en-US" sz="2400" i="1" dirty="0">
                <a:solidFill>
                  <a:schemeClr val="accent6">
                    <a:lumMod val="60000"/>
                    <a:lumOff val="40000"/>
                  </a:schemeClr>
                </a:solidFill>
              </a:rPr>
              <a:t>(ion exchange)</a:t>
            </a:r>
          </a:p>
          <a:p>
            <a:pPr marL="0" indent="0" algn="just" eaLnBrk="1" fontAlgn="auto" hangingPunct="1">
              <a:spcAft>
                <a:spcPts val="0"/>
              </a:spcAft>
              <a:buFont typeface="Arial" pitchFamily="34" charset="0"/>
              <a:buNone/>
              <a:defRPr/>
            </a:pPr>
            <a:r>
              <a:rPr lang="en-US" sz="2400" b="1" dirty="0">
                <a:solidFill>
                  <a:schemeClr val="accent6">
                    <a:lumMod val="75000"/>
                  </a:schemeClr>
                </a:solidFill>
              </a:rPr>
              <a:t>Hydrophobicity</a:t>
            </a:r>
            <a:r>
              <a:rPr lang="en-US" sz="2400" dirty="0">
                <a:solidFill>
                  <a:schemeClr val="accent6">
                    <a:lumMod val="75000"/>
                  </a:schemeClr>
                </a:solidFill>
              </a:rPr>
              <a:t>: </a:t>
            </a:r>
            <a:r>
              <a:rPr lang="en-US" sz="2400" i="1" dirty="0">
                <a:solidFill>
                  <a:schemeClr val="accent6">
                    <a:lumMod val="60000"/>
                    <a:lumOff val="40000"/>
                  </a:schemeClr>
                </a:solidFill>
              </a:rPr>
              <a:t>(hydrophobic interaction)</a:t>
            </a:r>
          </a:p>
          <a:p>
            <a:pPr marL="0" indent="0" algn="just" eaLnBrk="1" fontAlgn="auto" hangingPunct="1">
              <a:spcAft>
                <a:spcPts val="0"/>
              </a:spcAft>
              <a:buFont typeface="Arial" pitchFamily="34" charset="0"/>
              <a:buNone/>
              <a:defRPr/>
            </a:pPr>
            <a:r>
              <a:rPr lang="en-US" sz="2400" b="1" dirty="0" err="1">
                <a:solidFill>
                  <a:schemeClr val="accent6">
                    <a:lumMod val="75000"/>
                  </a:schemeClr>
                </a:solidFill>
              </a:rPr>
              <a:t>biorecognition</a:t>
            </a:r>
            <a:r>
              <a:rPr lang="en-US" sz="2400" dirty="0">
                <a:solidFill>
                  <a:schemeClr val="accent6">
                    <a:lumMod val="75000"/>
                  </a:schemeClr>
                </a:solidFill>
              </a:rPr>
              <a:t> </a:t>
            </a:r>
            <a:r>
              <a:rPr lang="en-US" sz="2400" i="1" dirty="0">
                <a:solidFill>
                  <a:schemeClr val="accent6">
                    <a:lumMod val="60000"/>
                    <a:lumOff val="40000"/>
                  </a:schemeClr>
                </a:solidFill>
              </a:rPr>
              <a:t>(as with affinity chromatography)</a:t>
            </a:r>
          </a:p>
          <a:p>
            <a:pPr marL="0" indent="0" algn="just" eaLnBrk="1" fontAlgn="auto" hangingPunct="1">
              <a:spcAft>
                <a:spcPts val="0"/>
              </a:spcAft>
              <a:buFont typeface="Arial" pitchFamily="34" charset="0"/>
              <a:buNone/>
              <a:defRPr/>
            </a:pPr>
            <a:endParaRPr lang="en-US" sz="2400" dirty="0"/>
          </a:p>
          <a:p>
            <a:pPr marL="0" indent="0" algn="just" eaLnBrk="1" fontAlgn="auto" hangingPunct="1">
              <a:spcAft>
                <a:spcPts val="0"/>
              </a:spcAft>
              <a:buFont typeface="Arial" pitchFamily="34" charset="0"/>
              <a:buNone/>
              <a:defRPr/>
            </a:pPr>
            <a:r>
              <a:rPr lang="en-US" sz="2400" dirty="0">
                <a:solidFill>
                  <a:schemeClr val="accent6">
                    <a:lumMod val="75000"/>
                  </a:schemeClr>
                </a:solidFill>
              </a:rPr>
              <a:t>The columns used in FPLC are:</a:t>
            </a:r>
          </a:p>
          <a:p>
            <a:pPr marL="0" indent="0" algn="just" eaLnBrk="1" fontAlgn="auto" hangingPunct="1">
              <a:spcAft>
                <a:spcPts val="0"/>
              </a:spcAft>
              <a:buFont typeface="Arial" pitchFamily="34" charset="0"/>
              <a:buNone/>
              <a:defRPr/>
            </a:pPr>
            <a:r>
              <a:rPr lang="en-US" sz="2400" dirty="0">
                <a:solidFill>
                  <a:srgbClr val="00B0F0"/>
                </a:solidFill>
              </a:rPr>
              <a:t>large (mm id) tubes</a:t>
            </a:r>
            <a:r>
              <a:rPr lang="en-US" sz="2400" dirty="0">
                <a:solidFill>
                  <a:schemeClr val="accent6">
                    <a:lumMod val="75000"/>
                  </a:schemeClr>
                </a:solidFill>
              </a:rPr>
              <a:t> </a:t>
            </a:r>
            <a:r>
              <a:rPr lang="en-US" sz="2400" dirty="0">
                <a:solidFill>
                  <a:srgbClr val="00B0F0"/>
                </a:solidFill>
              </a:rPr>
              <a:t>that contain small (µm) particles or gel beads  as stationary phase</a:t>
            </a:r>
          </a:p>
          <a:p>
            <a:pPr marL="0" indent="0" algn="just" eaLnBrk="1" fontAlgn="auto" hangingPunct="1">
              <a:spcAft>
                <a:spcPts val="0"/>
              </a:spcAft>
              <a:buFont typeface="Arial" pitchFamily="34" charset="0"/>
              <a:buNone/>
              <a:defRPr/>
            </a:pPr>
            <a:r>
              <a:rPr lang="en-US" sz="2400" dirty="0">
                <a:solidFill>
                  <a:schemeClr val="accent6">
                    <a:lumMod val="75000"/>
                  </a:schemeClr>
                </a:solidFill>
              </a:rPr>
              <a:t>The chromatographic bed is composed by the gel beads inside the column </a:t>
            </a:r>
          </a:p>
        </p:txBody>
      </p:sp>
      <p:pic>
        <p:nvPicPr>
          <p:cNvPr id="2050" name="Picture 2"/>
          <p:cNvPicPr>
            <a:picLocks noChangeAspect="1" noChangeArrowheads="1"/>
          </p:cNvPicPr>
          <p:nvPr/>
        </p:nvPicPr>
        <p:blipFill>
          <a:blip r:embed="rId2"/>
          <a:srcRect/>
          <a:stretch>
            <a:fillRect/>
          </a:stretch>
        </p:blipFill>
        <p:spPr bwMode="auto">
          <a:xfrm>
            <a:off x="6457950" y="0"/>
            <a:ext cx="2642461" cy="2362200"/>
          </a:xfrm>
          <a:prstGeom prst="rect">
            <a:avLst/>
          </a:prstGeom>
          <a:ln>
            <a:noFill/>
          </a:ln>
          <a:effectLst>
            <a:reflection blurRad="12700" stA="30000" endPos="30000" dist="5000" dir="5400000" sy="-100000" algn="bl" rotWithShape="0"/>
          </a:effectLst>
          <a:scene3d>
            <a:camera prst="perspectiveFront"/>
            <a:lightRig rig="threePt" dir="t">
              <a:rot lat="0" lon="0" rev="2700000"/>
            </a:lightRig>
          </a:scene3d>
          <a:sp3d>
            <a:bevelT w="63500" h="50800"/>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trips(downLeft)">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A0F528C-B822-4474-9A6A-A5DE175BD118}" type="slidenum">
              <a:rPr lang="en-US" smtClean="0"/>
              <a:pPr>
                <a:defRPr/>
              </a:pPr>
              <a:t>34</a:t>
            </a:fld>
            <a:endParaRPr lang="en-US" dirty="0"/>
          </a:p>
        </p:txBody>
      </p:sp>
      <p:sp>
        <p:nvSpPr>
          <p:cNvPr id="20482" name="Content Placeholder 2"/>
          <p:cNvSpPr>
            <a:spLocks noGrp="1"/>
          </p:cNvSpPr>
          <p:nvPr>
            <p:ph idx="4294967295"/>
          </p:nvPr>
        </p:nvSpPr>
        <p:spPr>
          <a:xfrm>
            <a:off x="38100" y="3526790"/>
            <a:ext cx="9067800" cy="4191000"/>
          </a:xfrm>
        </p:spPr>
        <p:txBody>
          <a:bodyPr/>
          <a:lstStyle/>
          <a:p>
            <a:pPr marL="457200" indent="-457200" algn="just" eaLnBrk="1" hangingPunct="1">
              <a:buSzPct val="70000"/>
              <a:buFont typeface="Arial" charset="0"/>
              <a:buBlip>
                <a:blip r:embed="rId2"/>
              </a:buBlip>
              <a:defRPr/>
            </a:pPr>
            <a:r>
              <a:rPr lang="en-US" sz="2600" dirty="0">
                <a:solidFill>
                  <a:schemeClr val="accent4">
                    <a:lumMod val="75000"/>
                  </a:schemeClr>
                </a:solidFill>
              </a:rPr>
              <a:t>A resin is used in a column</a:t>
            </a:r>
          </a:p>
          <a:p>
            <a:pPr marL="457200" indent="-457200" algn="just" eaLnBrk="1" hangingPunct="1">
              <a:buSzPct val="70000"/>
              <a:buFont typeface="Arial" charset="0"/>
              <a:buBlip>
                <a:blip r:embed="rId2"/>
              </a:buBlip>
              <a:defRPr/>
            </a:pPr>
            <a:r>
              <a:rPr lang="en-US" sz="2600" dirty="0">
                <a:solidFill>
                  <a:schemeClr val="accent4">
                    <a:lumMod val="75000"/>
                  </a:schemeClr>
                </a:solidFill>
              </a:rPr>
              <a:t>The resin binds to certain proteins</a:t>
            </a:r>
          </a:p>
          <a:p>
            <a:pPr marL="457200" indent="-457200" algn="just" eaLnBrk="1" hangingPunct="1">
              <a:buSzPct val="70000"/>
              <a:buFont typeface="Arial" charset="0"/>
              <a:buBlip>
                <a:blip r:embed="rId2"/>
              </a:buBlip>
              <a:defRPr/>
            </a:pPr>
            <a:r>
              <a:rPr lang="en-US" sz="2600" dirty="0">
                <a:solidFill>
                  <a:schemeClr val="accent4">
                    <a:lumMod val="75000"/>
                  </a:schemeClr>
                </a:solidFill>
              </a:rPr>
              <a:t>There are different resins for different substances you want to purify</a:t>
            </a:r>
          </a:p>
          <a:p>
            <a:pPr marL="457200" indent="-457200" algn="just" eaLnBrk="1" hangingPunct="1">
              <a:buSzPct val="70000"/>
              <a:buFont typeface="Arial" charset="0"/>
              <a:buBlip>
                <a:blip r:embed="rId2"/>
              </a:buBlip>
              <a:defRPr/>
            </a:pPr>
            <a:r>
              <a:rPr lang="en-US" sz="2600" dirty="0">
                <a:solidFill>
                  <a:schemeClr val="accent4">
                    <a:lumMod val="75000"/>
                  </a:schemeClr>
                </a:solidFill>
              </a:rPr>
              <a:t>stationary phase employed range from large bead resins (good for fast flow rates and little to no sample clarification at the expense of resolution) to small bead resins (for best possible resolution with all other factors being equal)</a:t>
            </a:r>
          </a:p>
          <a:p>
            <a:pPr marL="457200" indent="-457200" algn="just" eaLnBrk="1" hangingPunct="1">
              <a:buSzPct val="70000"/>
              <a:buFont typeface="Arial" charset="0"/>
              <a:buBlip>
                <a:blip r:embed="rId2"/>
              </a:buBlip>
              <a:defRPr/>
            </a:pPr>
            <a:endParaRPr lang="en-US" sz="2600" dirty="0">
              <a:solidFill>
                <a:schemeClr val="accent4">
                  <a:lumMod val="75000"/>
                </a:schemeClr>
              </a:solidFill>
            </a:endParaRPr>
          </a:p>
          <a:p>
            <a:pPr marL="0" indent="0" algn="just" eaLnBrk="1" hangingPunct="1">
              <a:buFont typeface="Arial" charset="0"/>
              <a:buNone/>
              <a:defRPr/>
            </a:pPr>
            <a:endParaRPr lang="en-US" sz="2500" dirty="0"/>
          </a:p>
          <a:p>
            <a:pPr marL="0" indent="0" algn="just" eaLnBrk="1" hangingPunct="1">
              <a:buFont typeface="Arial" charset="0"/>
              <a:buNone/>
              <a:defRPr/>
            </a:pPr>
            <a:endParaRPr lang="en-US" sz="2500" dirty="0"/>
          </a:p>
        </p:txBody>
      </p:sp>
      <p:pic>
        <p:nvPicPr>
          <p:cNvPr id="4" name="Picture 6" descr="hightrap columns"/>
          <p:cNvPicPr>
            <a:picLocks noChangeAspect="1" noChangeArrowheads="1"/>
          </p:cNvPicPr>
          <p:nvPr/>
        </p:nvPicPr>
        <p:blipFill>
          <a:blip r:embed="rId3"/>
          <a:srcRect/>
          <a:stretch>
            <a:fillRect/>
          </a:stretch>
        </p:blipFill>
        <p:spPr>
          <a:xfrm>
            <a:off x="4915307" y="-12798"/>
            <a:ext cx="4190593" cy="4029416"/>
          </a:xfrm>
          <a:prstGeom prst="rect">
            <a:avLst/>
          </a:prstGeom>
          <a:ln>
            <a:noFill/>
          </a:ln>
          <a:effectLst>
            <a:outerShdw dist="35921" dir="2700000" algn="ctr" rotWithShape="0">
              <a:srgbClr val="808080"/>
            </a:outerShdw>
            <a:reflection blurRad="6350" stA="50000" endA="300" endPos="55500" dist="50800" dir="5400000" sy="-100000" algn="bl" rotWithShape="0"/>
          </a:effectLst>
          <a:scene3d>
            <a:camera prst="obliqueTopRight"/>
            <a:lightRig rig="threePt" dir="t">
              <a:rot lat="0" lon="0" rev="2700000"/>
            </a:lightRig>
          </a:scene3d>
          <a:sp3d>
            <a:bevelT w="63500" h="50800"/>
          </a:sp3d>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56" y="685800"/>
            <a:ext cx="4599844" cy="2227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234" y="685800"/>
            <a:ext cx="3048166" cy="2203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460466"/>
            <a:ext cx="4586254" cy="2025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234" y="3429000"/>
            <a:ext cx="3216444" cy="2030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3962400" y="5867400"/>
            <a:ext cx="944489" cy="369332"/>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60000" dist="29997" dir="5400000" sy="-100000" algn="bl" rotWithShape="0"/>
                </a:effectLst>
                <a:latin typeface="Times New Roman" pitchFamily="18" charset="0"/>
                <a:cs typeface="Times New Roman" pitchFamily="18" charset="0"/>
              </a:rPr>
              <a:t>$733.59</a:t>
            </a:r>
          </a:p>
        </p:txBody>
      </p:sp>
      <p:sp>
        <p:nvSpPr>
          <p:cNvPr id="7" name="Slide Number Placeholder 6"/>
          <p:cNvSpPr>
            <a:spLocks noGrp="1"/>
          </p:cNvSpPr>
          <p:nvPr>
            <p:ph type="sldNum" sz="quarter" idx="12"/>
          </p:nvPr>
        </p:nvSpPr>
        <p:spPr/>
        <p:txBody>
          <a:bodyPr/>
          <a:lstStyle/>
          <a:p>
            <a:pPr>
              <a:defRPr/>
            </a:pPr>
            <a:fld id="{1A0F528C-B822-4474-9A6A-A5DE175BD118}" type="slidenum">
              <a:rPr lang="en-US" smtClean="0"/>
              <a:pPr>
                <a:defRPr/>
              </a:pPr>
              <a:t>35</a:t>
            </a:fld>
            <a:endParaRPr lang="en-US" dirty="0"/>
          </a:p>
        </p:txBody>
      </p:sp>
    </p:spTree>
    <p:extLst>
      <p:ext uri="{BB962C8B-B14F-4D97-AF65-F5344CB8AC3E}">
        <p14:creationId xmlns:p14="http://schemas.microsoft.com/office/powerpoint/2010/main" val="17545512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17">
                                          <p:stCondLst>
                                            <p:cond delay="0"/>
                                          </p:stCondLst>
                                        </p:cTn>
                                        <p:tgtEl>
                                          <p:spTgt spid="5"/>
                                        </p:tgtEl>
                                      </p:cBhvr>
                                    </p:animEffect>
                                    <p:anim calcmode="lin" valueType="num">
                                      <p:cBhvr>
                                        <p:cTn id="8"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13" dur="10">
                                          <p:stCondLst>
                                            <p:cond delay="244"/>
                                          </p:stCondLst>
                                        </p:cTn>
                                        <p:tgtEl>
                                          <p:spTgt spid="5"/>
                                        </p:tgtEl>
                                      </p:cBhvr>
                                      <p:to x="100000" y="60000"/>
                                    </p:animScale>
                                    <p:animScale>
                                      <p:cBhvr>
                                        <p:cTn id="14" dur="62" decel="50000">
                                          <p:stCondLst>
                                            <p:cond delay="254"/>
                                          </p:stCondLst>
                                        </p:cTn>
                                        <p:tgtEl>
                                          <p:spTgt spid="5"/>
                                        </p:tgtEl>
                                      </p:cBhvr>
                                      <p:to x="100000" y="100000"/>
                                    </p:animScale>
                                    <p:animScale>
                                      <p:cBhvr>
                                        <p:cTn id="15" dur="10">
                                          <p:stCondLst>
                                            <p:cond delay="492"/>
                                          </p:stCondLst>
                                        </p:cTn>
                                        <p:tgtEl>
                                          <p:spTgt spid="5"/>
                                        </p:tgtEl>
                                      </p:cBhvr>
                                      <p:to x="100000" y="80000"/>
                                    </p:animScale>
                                    <p:animScale>
                                      <p:cBhvr>
                                        <p:cTn id="16" dur="62" decel="50000">
                                          <p:stCondLst>
                                            <p:cond delay="502"/>
                                          </p:stCondLst>
                                        </p:cTn>
                                        <p:tgtEl>
                                          <p:spTgt spid="5"/>
                                        </p:tgtEl>
                                      </p:cBhvr>
                                      <p:to x="100000" y="100000"/>
                                    </p:animScale>
                                    <p:animScale>
                                      <p:cBhvr>
                                        <p:cTn id="17" dur="10">
                                          <p:stCondLst>
                                            <p:cond delay="616"/>
                                          </p:stCondLst>
                                        </p:cTn>
                                        <p:tgtEl>
                                          <p:spTgt spid="5"/>
                                        </p:tgtEl>
                                      </p:cBhvr>
                                      <p:to x="100000" y="90000"/>
                                    </p:animScale>
                                    <p:animScale>
                                      <p:cBhvr>
                                        <p:cTn id="18" dur="62" decel="50000">
                                          <p:stCondLst>
                                            <p:cond delay="625"/>
                                          </p:stCondLst>
                                        </p:cTn>
                                        <p:tgtEl>
                                          <p:spTgt spid="5"/>
                                        </p:tgtEl>
                                      </p:cBhvr>
                                      <p:to x="100000" y="100000"/>
                                    </p:animScale>
                                    <p:animScale>
                                      <p:cBhvr>
                                        <p:cTn id="19" dur="10">
                                          <p:stCondLst>
                                            <p:cond delay="678"/>
                                          </p:stCondLst>
                                        </p:cTn>
                                        <p:tgtEl>
                                          <p:spTgt spid="5"/>
                                        </p:tgtEl>
                                      </p:cBhvr>
                                      <p:to x="100000" y="95000"/>
                                    </p:animScale>
                                    <p:animScale>
                                      <p:cBhvr>
                                        <p:cTn id="20" dur="62" decel="50000">
                                          <p:stCondLst>
                                            <p:cond delay="688"/>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217">
                                          <p:stCondLst>
                                            <p:cond delay="0"/>
                                          </p:stCondLst>
                                        </p:cTn>
                                        <p:tgtEl>
                                          <p:spTgt spid="6"/>
                                        </p:tgtEl>
                                      </p:cBhvr>
                                    </p:animEffect>
                                    <p:anim calcmode="lin" valueType="num">
                                      <p:cBhvr>
                                        <p:cTn id="26"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29"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0"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1" dur="10">
                                          <p:stCondLst>
                                            <p:cond delay="244"/>
                                          </p:stCondLst>
                                        </p:cTn>
                                        <p:tgtEl>
                                          <p:spTgt spid="6"/>
                                        </p:tgtEl>
                                      </p:cBhvr>
                                      <p:to x="100000" y="60000"/>
                                    </p:animScale>
                                    <p:animScale>
                                      <p:cBhvr>
                                        <p:cTn id="32" dur="62" decel="50000">
                                          <p:stCondLst>
                                            <p:cond delay="254"/>
                                          </p:stCondLst>
                                        </p:cTn>
                                        <p:tgtEl>
                                          <p:spTgt spid="6"/>
                                        </p:tgtEl>
                                      </p:cBhvr>
                                      <p:to x="100000" y="100000"/>
                                    </p:animScale>
                                    <p:animScale>
                                      <p:cBhvr>
                                        <p:cTn id="33" dur="10">
                                          <p:stCondLst>
                                            <p:cond delay="492"/>
                                          </p:stCondLst>
                                        </p:cTn>
                                        <p:tgtEl>
                                          <p:spTgt spid="6"/>
                                        </p:tgtEl>
                                      </p:cBhvr>
                                      <p:to x="100000" y="80000"/>
                                    </p:animScale>
                                    <p:animScale>
                                      <p:cBhvr>
                                        <p:cTn id="34" dur="62" decel="50000">
                                          <p:stCondLst>
                                            <p:cond delay="502"/>
                                          </p:stCondLst>
                                        </p:cTn>
                                        <p:tgtEl>
                                          <p:spTgt spid="6"/>
                                        </p:tgtEl>
                                      </p:cBhvr>
                                      <p:to x="100000" y="100000"/>
                                    </p:animScale>
                                    <p:animScale>
                                      <p:cBhvr>
                                        <p:cTn id="35" dur="10">
                                          <p:stCondLst>
                                            <p:cond delay="616"/>
                                          </p:stCondLst>
                                        </p:cTn>
                                        <p:tgtEl>
                                          <p:spTgt spid="6"/>
                                        </p:tgtEl>
                                      </p:cBhvr>
                                      <p:to x="100000" y="90000"/>
                                    </p:animScale>
                                    <p:animScale>
                                      <p:cBhvr>
                                        <p:cTn id="36" dur="62" decel="50000">
                                          <p:stCondLst>
                                            <p:cond delay="625"/>
                                          </p:stCondLst>
                                        </p:cTn>
                                        <p:tgtEl>
                                          <p:spTgt spid="6"/>
                                        </p:tgtEl>
                                      </p:cBhvr>
                                      <p:to x="100000" y="100000"/>
                                    </p:animScale>
                                    <p:animScale>
                                      <p:cBhvr>
                                        <p:cTn id="37" dur="10">
                                          <p:stCondLst>
                                            <p:cond delay="678"/>
                                          </p:stCondLst>
                                        </p:cTn>
                                        <p:tgtEl>
                                          <p:spTgt spid="6"/>
                                        </p:tgtEl>
                                      </p:cBhvr>
                                      <p:to x="100000" y="95000"/>
                                    </p:animScale>
                                    <p:animScale>
                                      <p:cBhvr>
                                        <p:cTn id="38" dur="62" decel="50000">
                                          <p:stCondLst>
                                            <p:cond delay="688"/>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217">
                                          <p:stCondLst>
                                            <p:cond delay="0"/>
                                          </p:stCondLst>
                                        </p:cTn>
                                        <p:tgtEl>
                                          <p:spTgt spid="8"/>
                                        </p:tgtEl>
                                      </p:cBhvr>
                                    </p:animEffect>
                                    <p:anim calcmode="lin" valueType="num">
                                      <p:cBhvr>
                                        <p:cTn id="44"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47"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48"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49" dur="10">
                                          <p:stCondLst>
                                            <p:cond delay="244"/>
                                          </p:stCondLst>
                                        </p:cTn>
                                        <p:tgtEl>
                                          <p:spTgt spid="8"/>
                                        </p:tgtEl>
                                      </p:cBhvr>
                                      <p:to x="100000" y="60000"/>
                                    </p:animScale>
                                    <p:animScale>
                                      <p:cBhvr>
                                        <p:cTn id="50" dur="62" decel="50000">
                                          <p:stCondLst>
                                            <p:cond delay="254"/>
                                          </p:stCondLst>
                                        </p:cTn>
                                        <p:tgtEl>
                                          <p:spTgt spid="8"/>
                                        </p:tgtEl>
                                      </p:cBhvr>
                                      <p:to x="100000" y="100000"/>
                                    </p:animScale>
                                    <p:animScale>
                                      <p:cBhvr>
                                        <p:cTn id="51" dur="10">
                                          <p:stCondLst>
                                            <p:cond delay="492"/>
                                          </p:stCondLst>
                                        </p:cTn>
                                        <p:tgtEl>
                                          <p:spTgt spid="8"/>
                                        </p:tgtEl>
                                      </p:cBhvr>
                                      <p:to x="100000" y="80000"/>
                                    </p:animScale>
                                    <p:animScale>
                                      <p:cBhvr>
                                        <p:cTn id="52" dur="62" decel="50000">
                                          <p:stCondLst>
                                            <p:cond delay="502"/>
                                          </p:stCondLst>
                                        </p:cTn>
                                        <p:tgtEl>
                                          <p:spTgt spid="8"/>
                                        </p:tgtEl>
                                      </p:cBhvr>
                                      <p:to x="100000" y="100000"/>
                                    </p:animScale>
                                    <p:animScale>
                                      <p:cBhvr>
                                        <p:cTn id="53" dur="10">
                                          <p:stCondLst>
                                            <p:cond delay="616"/>
                                          </p:stCondLst>
                                        </p:cTn>
                                        <p:tgtEl>
                                          <p:spTgt spid="8"/>
                                        </p:tgtEl>
                                      </p:cBhvr>
                                      <p:to x="100000" y="90000"/>
                                    </p:animScale>
                                    <p:animScale>
                                      <p:cBhvr>
                                        <p:cTn id="54" dur="62" decel="50000">
                                          <p:stCondLst>
                                            <p:cond delay="625"/>
                                          </p:stCondLst>
                                        </p:cTn>
                                        <p:tgtEl>
                                          <p:spTgt spid="8"/>
                                        </p:tgtEl>
                                      </p:cBhvr>
                                      <p:to x="100000" y="100000"/>
                                    </p:animScale>
                                    <p:animScale>
                                      <p:cBhvr>
                                        <p:cTn id="55" dur="10">
                                          <p:stCondLst>
                                            <p:cond delay="678"/>
                                          </p:stCondLst>
                                        </p:cTn>
                                        <p:tgtEl>
                                          <p:spTgt spid="8"/>
                                        </p:tgtEl>
                                      </p:cBhvr>
                                      <p:to x="100000" y="95000"/>
                                    </p:animScale>
                                    <p:animScale>
                                      <p:cBhvr>
                                        <p:cTn id="56" dur="62" decel="50000">
                                          <p:stCondLst>
                                            <p:cond delay="688"/>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217">
                                          <p:stCondLst>
                                            <p:cond delay="0"/>
                                          </p:stCondLst>
                                        </p:cTn>
                                        <p:tgtEl>
                                          <p:spTgt spid="9"/>
                                        </p:tgtEl>
                                      </p:cBhvr>
                                    </p:animEffect>
                                    <p:anim calcmode="lin" valueType="num">
                                      <p:cBhvr>
                                        <p:cTn id="6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6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6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67" dur="10">
                                          <p:stCondLst>
                                            <p:cond delay="244"/>
                                          </p:stCondLst>
                                        </p:cTn>
                                        <p:tgtEl>
                                          <p:spTgt spid="9"/>
                                        </p:tgtEl>
                                      </p:cBhvr>
                                      <p:to x="100000" y="60000"/>
                                    </p:animScale>
                                    <p:animScale>
                                      <p:cBhvr>
                                        <p:cTn id="68" dur="62" decel="50000">
                                          <p:stCondLst>
                                            <p:cond delay="254"/>
                                          </p:stCondLst>
                                        </p:cTn>
                                        <p:tgtEl>
                                          <p:spTgt spid="9"/>
                                        </p:tgtEl>
                                      </p:cBhvr>
                                      <p:to x="100000" y="100000"/>
                                    </p:animScale>
                                    <p:animScale>
                                      <p:cBhvr>
                                        <p:cTn id="69" dur="10">
                                          <p:stCondLst>
                                            <p:cond delay="492"/>
                                          </p:stCondLst>
                                        </p:cTn>
                                        <p:tgtEl>
                                          <p:spTgt spid="9"/>
                                        </p:tgtEl>
                                      </p:cBhvr>
                                      <p:to x="100000" y="80000"/>
                                    </p:animScale>
                                    <p:animScale>
                                      <p:cBhvr>
                                        <p:cTn id="70" dur="62" decel="50000">
                                          <p:stCondLst>
                                            <p:cond delay="502"/>
                                          </p:stCondLst>
                                        </p:cTn>
                                        <p:tgtEl>
                                          <p:spTgt spid="9"/>
                                        </p:tgtEl>
                                      </p:cBhvr>
                                      <p:to x="100000" y="100000"/>
                                    </p:animScale>
                                    <p:animScale>
                                      <p:cBhvr>
                                        <p:cTn id="71" dur="10">
                                          <p:stCondLst>
                                            <p:cond delay="616"/>
                                          </p:stCondLst>
                                        </p:cTn>
                                        <p:tgtEl>
                                          <p:spTgt spid="9"/>
                                        </p:tgtEl>
                                      </p:cBhvr>
                                      <p:to x="100000" y="90000"/>
                                    </p:animScale>
                                    <p:animScale>
                                      <p:cBhvr>
                                        <p:cTn id="72" dur="62" decel="50000">
                                          <p:stCondLst>
                                            <p:cond delay="625"/>
                                          </p:stCondLst>
                                        </p:cTn>
                                        <p:tgtEl>
                                          <p:spTgt spid="9"/>
                                        </p:tgtEl>
                                      </p:cBhvr>
                                      <p:to x="100000" y="100000"/>
                                    </p:animScale>
                                    <p:animScale>
                                      <p:cBhvr>
                                        <p:cTn id="73" dur="10">
                                          <p:stCondLst>
                                            <p:cond delay="678"/>
                                          </p:stCondLst>
                                        </p:cTn>
                                        <p:tgtEl>
                                          <p:spTgt spid="9"/>
                                        </p:tgtEl>
                                      </p:cBhvr>
                                      <p:to x="100000" y="95000"/>
                                    </p:animScale>
                                    <p:animScale>
                                      <p:cBhvr>
                                        <p:cTn id="74" dur="62" decel="50000">
                                          <p:stCondLst>
                                            <p:cond delay="688"/>
                                          </p:stCondLst>
                                        </p:cTn>
                                        <p:tgtEl>
                                          <p:spTgt spid="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down)">
                                      <p:cBhvr>
                                        <p:cTn id="79" dur="580">
                                          <p:stCondLst>
                                            <p:cond delay="0"/>
                                          </p:stCondLst>
                                        </p:cTn>
                                        <p:tgtEl>
                                          <p:spTgt spid="10"/>
                                        </p:tgtEl>
                                      </p:cBhvr>
                                    </p:animEffect>
                                    <p:anim calcmode="lin" valueType="num">
                                      <p:cBhvr>
                                        <p:cTn id="8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gtEl>
                                      </p:cBhvr>
                                      <p:to x="100000" y="60000"/>
                                    </p:animScale>
                                    <p:animScale>
                                      <p:cBhvr>
                                        <p:cTn id="86" dur="166" decel="50000">
                                          <p:stCondLst>
                                            <p:cond delay="67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C6E33375-BF91-435F-BB9F-9AEDF41D21FF}" type="datetime4">
              <a:rPr lang="en-US" smtClean="0"/>
              <a:t>August 21, 2022</a:t>
            </a:fld>
            <a:endParaRPr lang="en-US" dirty="0"/>
          </a:p>
        </p:txBody>
      </p:sp>
      <p:sp>
        <p:nvSpPr>
          <p:cNvPr id="4" name="Slide Number Placeholder 3"/>
          <p:cNvSpPr>
            <a:spLocks noGrp="1"/>
          </p:cNvSpPr>
          <p:nvPr>
            <p:ph type="sldNum" sz="quarter" idx="12"/>
          </p:nvPr>
        </p:nvSpPr>
        <p:spPr/>
        <p:txBody>
          <a:bodyPr/>
          <a:lstStyle/>
          <a:p>
            <a:pPr>
              <a:defRPr/>
            </a:pPr>
            <a:fld id="{1A0F528C-B822-4474-9A6A-A5DE175BD118}" type="slidenum">
              <a:rPr lang="en-US" smtClean="0"/>
              <a:pPr>
                <a:defRPr/>
              </a:pPr>
              <a:t>36</a:t>
            </a:fld>
            <a:endParaRPr lang="en-US" dirty="0"/>
          </a:p>
        </p:txBody>
      </p:sp>
      <p:sp>
        <p:nvSpPr>
          <p:cNvPr id="19457" name="Rectangle 1"/>
          <p:cNvSpPr>
            <a:spLocks noGrp="1" noChangeArrowheads="1"/>
          </p:cNvSpPr>
          <p:nvPr>
            <p:ph type="title" idx="4294967295"/>
          </p:nvPr>
        </p:nvSpPr>
        <p:spPr>
          <a:xfrm>
            <a:off x="0" y="136524"/>
            <a:ext cx="7620000" cy="71913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dirty="0"/>
              <a:t>Top feature: benchtop cooling</a:t>
            </a:r>
          </a:p>
        </p:txBody>
      </p:sp>
      <p:sp>
        <p:nvSpPr>
          <p:cNvPr id="19458" name="Rectangle 2"/>
          <p:cNvSpPr>
            <a:spLocks noGrp="1" noChangeArrowheads="1"/>
          </p:cNvSpPr>
          <p:nvPr>
            <p:ph type="body" idx="4294967295"/>
          </p:nvPr>
        </p:nvSpPr>
        <p:spPr>
          <a:xfrm>
            <a:off x="0" y="2133600"/>
            <a:ext cx="7618413" cy="4114800"/>
          </a:xfrm>
          <a:ln/>
        </p:spPr>
        <p:txBody>
          <a:bodyPr>
            <a:normAutofit/>
          </a:bodyPr>
          <a:lstStyle/>
          <a:p>
            <a:pPr marL="339725" indent="-339725">
              <a:lnSpc>
                <a:spcPct val="150000"/>
              </a:lnSpc>
              <a:buClr>
                <a:srgbClr val="0E2A65"/>
              </a:buClr>
              <a:buFont typeface="Times New Roman" pitchFamily="18" charset="0"/>
              <a:buBlip>
                <a:blip r:embed="rId3"/>
              </a:buBlip>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de-DE" sz="2400" dirty="0"/>
              <a:t>Cooling by liquid is re-</a:t>
            </a:r>
            <a:br>
              <a:rPr lang="de-DE" sz="2400" dirty="0"/>
            </a:br>
            <a:r>
              <a:rPr lang="de-DE" sz="2400" dirty="0"/>
              <a:t>liable and cost effective</a:t>
            </a:r>
          </a:p>
          <a:p>
            <a:pPr marL="339725" indent="-339725">
              <a:lnSpc>
                <a:spcPct val="150000"/>
              </a:lnSpc>
              <a:buClr>
                <a:srgbClr val="0E2A65"/>
              </a:buClr>
              <a:buFont typeface="Times New Roman" pitchFamily="18" charset="0"/>
              <a:buBlip>
                <a:blip r:embed="rId3"/>
              </a:buBlip>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de-DE" sz="2400" dirty="0">
                <a:latin typeface="Wingdings" pitchFamily="2" charset="2"/>
              </a:rPr>
              <a:t></a:t>
            </a:r>
            <a:r>
              <a:rPr lang="de-DE" sz="2400" dirty="0"/>
              <a:t> complete benchtop</a:t>
            </a:r>
            <a:br>
              <a:rPr lang="de-DE" sz="2400" dirty="0"/>
            </a:br>
            <a:r>
              <a:rPr lang="de-DE" sz="2400" dirty="0"/>
              <a:t>cooling at 4° </a:t>
            </a:r>
            <a:r>
              <a:rPr lang="en-US" sz="2400" dirty="0">
                <a:cs typeface="Arial" pitchFamily="34" charset="0"/>
              </a:rPr>
              <a:t>±1°C</a:t>
            </a:r>
          </a:p>
        </p:txBody>
      </p:sp>
      <p:pic>
        <p:nvPicPr>
          <p:cNvPr id="19459" name="Picture 3"/>
          <p:cNvPicPr>
            <a:picLocks noChangeAspect="1" noChangeArrowheads="1"/>
          </p:cNvPicPr>
          <p:nvPr/>
        </p:nvPicPr>
        <p:blipFill>
          <a:blip r:embed="rId4" cstate="print"/>
          <a:srcRect/>
          <a:stretch>
            <a:fillRect/>
          </a:stretch>
        </p:blipFill>
        <p:spPr bwMode="auto">
          <a:xfrm>
            <a:off x="4724400" y="1033247"/>
            <a:ext cx="4257675" cy="567485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A0F528C-B822-4474-9A6A-A5DE175BD118}" type="slidenum">
              <a:rPr lang="en-US" smtClean="0"/>
              <a:pPr>
                <a:defRPr/>
              </a:pPr>
              <a:t>37</a:t>
            </a:fld>
            <a:endParaRPr lang="en-US" dirty="0"/>
          </a:p>
        </p:txBody>
      </p:sp>
      <p:sp>
        <p:nvSpPr>
          <p:cNvPr id="21505" name="Rectangle 1"/>
          <p:cNvSpPr>
            <a:spLocks noGrp="1" noChangeArrowheads="1"/>
          </p:cNvSpPr>
          <p:nvPr>
            <p:ph type="title" idx="4294967295"/>
          </p:nvPr>
        </p:nvSpPr>
        <p:spPr>
          <a:xfrm>
            <a:off x="-76200" y="37809"/>
            <a:ext cx="7620000" cy="7191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dirty="0"/>
              <a:t>Strategies for system cooling</a:t>
            </a:r>
          </a:p>
        </p:txBody>
      </p:sp>
      <p:pic>
        <p:nvPicPr>
          <p:cNvPr id="21509" name="Picture 5"/>
          <p:cNvPicPr>
            <a:picLocks noChangeAspect="1" noChangeArrowheads="1"/>
          </p:cNvPicPr>
          <p:nvPr/>
        </p:nvPicPr>
        <p:blipFill>
          <a:blip r:embed="rId3" cstate="print"/>
          <a:srcRect/>
          <a:stretch>
            <a:fillRect/>
          </a:stretch>
        </p:blipFill>
        <p:spPr bwMode="auto">
          <a:xfrm>
            <a:off x="5181599" y="1119187"/>
            <a:ext cx="3831571" cy="5102245"/>
          </a:xfrm>
          <a:prstGeom prst="rect">
            <a:avLst/>
          </a:prstGeom>
          <a:noFill/>
          <a:ln w="9525">
            <a:noFill/>
            <a:round/>
            <a:headEnd/>
            <a:tailEnd/>
          </a:ln>
          <a:effectLst/>
        </p:spPr>
      </p:pic>
      <p:pic>
        <p:nvPicPr>
          <p:cNvPr id="21510" name="Picture 6"/>
          <p:cNvPicPr>
            <a:picLocks noChangeAspect="1" noChangeArrowheads="1"/>
          </p:cNvPicPr>
          <p:nvPr/>
        </p:nvPicPr>
        <p:blipFill>
          <a:blip r:embed="rId4" cstate="print"/>
          <a:srcRect/>
          <a:stretch>
            <a:fillRect/>
          </a:stretch>
        </p:blipFill>
        <p:spPr bwMode="auto">
          <a:xfrm>
            <a:off x="228600" y="1119187"/>
            <a:ext cx="3900488" cy="5200651"/>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1A0F528C-B822-4474-9A6A-A5DE175BD118}" type="slidenum">
              <a:rPr lang="en-US" smtClean="0"/>
              <a:pPr>
                <a:defRPr/>
              </a:pPr>
              <a:t>38</a:t>
            </a:fld>
            <a:endParaRPr lang="en-US" dirty="0"/>
          </a:p>
        </p:txBody>
      </p:sp>
      <p:sp>
        <p:nvSpPr>
          <p:cNvPr id="22529" name="Rectangle 1"/>
          <p:cNvSpPr>
            <a:spLocks noGrp="1" noChangeArrowheads="1"/>
          </p:cNvSpPr>
          <p:nvPr>
            <p:ph type="title" idx="4294967295"/>
          </p:nvPr>
        </p:nvSpPr>
        <p:spPr>
          <a:xfrm>
            <a:off x="0" y="-62212"/>
            <a:ext cx="7620000" cy="7207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dirty="0"/>
              <a:t>Strategies for system cooling</a:t>
            </a:r>
          </a:p>
        </p:txBody>
      </p:sp>
      <p:sp>
        <p:nvSpPr>
          <p:cNvPr id="22530" name="Rectangle 2"/>
          <p:cNvSpPr>
            <a:spLocks noGrp="1" noChangeArrowheads="1"/>
          </p:cNvSpPr>
          <p:nvPr>
            <p:ph type="body" idx="4294967295"/>
          </p:nvPr>
        </p:nvSpPr>
        <p:spPr>
          <a:xfrm>
            <a:off x="0" y="1712913"/>
            <a:ext cx="7618413" cy="4114800"/>
          </a:xfrm>
          <a:ln/>
        </p:spPr>
        <p:txBody>
          <a:bodyPr/>
          <a:lstStyle/>
          <a:p>
            <a:pPr marL="339725" indent="-339725">
              <a:buClr>
                <a:srgbClr val="0E2A65"/>
              </a:buClr>
              <a:buFont typeface="Times New Roman" pitchFamily="18" charset="0"/>
              <a:buBlip>
                <a:blip r:embed="rId3"/>
              </a:buBlip>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de-DE" sz="2800" dirty="0"/>
              <a:t>Cold room</a:t>
            </a:r>
          </a:p>
          <a:p>
            <a:pPr marL="339725" indent="-339725">
              <a:buClr>
                <a:srgbClr val="0E2A65"/>
              </a:buClr>
              <a:buFont typeface="Times New Roman" pitchFamily="18" charset="0"/>
              <a:buBlip>
                <a:blip r:embed="rId3"/>
              </a:buBlip>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de-DE" sz="2800" dirty="0"/>
              <a:t>Cold box</a:t>
            </a:r>
          </a:p>
          <a:p>
            <a:pPr marL="339725" indent="-339725">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de-DE" dirty="0"/>
          </a:p>
        </p:txBody>
      </p:sp>
      <p:pic>
        <p:nvPicPr>
          <p:cNvPr id="22534" name="Picture 6"/>
          <p:cNvPicPr>
            <a:picLocks noChangeAspect="1" noChangeArrowheads="1"/>
          </p:cNvPicPr>
          <p:nvPr/>
        </p:nvPicPr>
        <p:blipFill>
          <a:blip r:embed="rId4"/>
          <a:srcRect/>
          <a:stretch>
            <a:fillRect/>
          </a:stretch>
        </p:blipFill>
        <p:spPr bwMode="auto">
          <a:xfrm>
            <a:off x="4800600" y="664330"/>
            <a:ext cx="4216400" cy="616342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76200" y="76200"/>
            <a:ext cx="8382000" cy="944563"/>
          </a:xfrm>
          <a:prstGeom prst="rect">
            <a:avLst/>
          </a:prstGeom>
          <a:noFill/>
          <a:ln w="9525">
            <a:noFill/>
            <a:round/>
            <a:headEnd/>
            <a:tailEnd/>
          </a:ln>
          <a:effectLst/>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sz="2800" dirty="0">
                <a:solidFill>
                  <a:srgbClr val="239938"/>
                </a:solidFill>
              </a:rPr>
              <a:t>Top feature: Column technology: Bioline with KNAUER Biofox = pressure filling </a:t>
            </a:r>
          </a:p>
        </p:txBody>
      </p:sp>
      <p:pic>
        <p:nvPicPr>
          <p:cNvPr id="23554" name="Picture 2"/>
          <p:cNvPicPr>
            <a:picLocks noChangeAspect="1" noChangeArrowheads="1"/>
          </p:cNvPicPr>
          <p:nvPr/>
        </p:nvPicPr>
        <p:blipFill>
          <a:blip r:embed="rId3"/>
          <a:srcRect/>
          <a:stretch>
            <a:fillRect/>
          </a:stretch>
        </p:blipFill>
        <p:spPr bwMode="auto">
          <a:xfrm>
            <a:off x="34926" y="1219200"/>
            <a:ext cx="9020280" cy="5476110"/>
          </a:xfrm>
          <a:prstGeom prst="rect">
            <a:avLst/>
          </a:prstGeom>
          <a:noFill/>
          <a:ln w="9525">
            <a:noFill/>
            <a:round/>
            <a:headEnd/>
            <a:tailEnd/>
          </a:ln>
          <a:effectLst/>
        </p:spPr>
      </p:pic>
      <p:cxnSp>
        <p:nvCxnSpPr>
          <p:cNvPr id="23555" name="AutoShape 3"/>
          <p:cNvCxnSpPr>
            <a:cxnSpLocks noChangeShapeType="1"/>
          </p:cNvCxnSpPr>
          <p:nvPr/>
        </p:nvCxnSpPr>
        <p:spPr bwMode="auto">
          <a:xfrm flipH="1">
            <a:off x="4210050" y="2782888"/>
            <a:ext cx="720725" cy="3175"/>
          </a:xfrm>
          <a:prstGeom prst="straightConnector1">
            <a:avLst/>
          </a:prstGeom>
          <a:noFill/>
          <a:ln w="31680">
            <a:solidFill>
              <a:srgbClr val="FF0000"/>
            </a:solidFill>
            <a:miter lim="800000"/>
            <a:headEnd/>
            <a:tailEnd type="triangle" w="med" len="med"/>
          </a:ln>
          <a:effectLst/>
        </p:spPr>
      </p:cxnSp>
      <p:sp>
        <p:nvSpPr>
          <p:cNvPr id="3" name="Date Placeholder 2"/>
          <p:cNvSpPr>
            <a:spLocks noGrp="1"/>
          </p:cNvSpPr>
          <p:nvPr>
            <p:ph type="dt" sz="half" idx="10"/>
          </p:nvPr>
        </p:nvSpPr>
        <p:spPr/>
        <p:txBody>
          <a:bodyPr/>
          <a:lstStyle/>
          <a:p>
            <a:pPr>
              <a:defRPr/>
            </a:pPr>
            <a:fld id="{692C2A15-B41F-4A1D-8133-B29863C2F52D}" type="datetime4">
              <a:rPr lang="en-US" smtClean="0"/>
              <a:t>August 21, 2022</a:t>
            </a:fld>
            <a:endParaRPr lang="en-US" dirty="0"/>
          </a:p>
        </p:txBody>
      </p:sp>
      <p:sp>
        <p:nvSpPr>
          <p:cNvPr id="4" name="Slide Number Placeholder 3"/>
          <p:cNvSpPr>
            <a:spLocks noGrp="1"/>
          </p:cNvSpPr>
          <p:nvPr>
            <p:ph type="sldNum" sz="quarter" idx="12"/>
          </p:nvPr>
        </p:nvSpPr>
        <p:spPr/>
        <p:txBody>
          <a:bodyPr/>
          <a:lstStyle/>
          <a:p>
            <a:pPr>
              <a:defRPr/>
            </a:pPr>
            <a:fld id="{C93F256C-8080-4028-9A02-29E5C7900D3E}" type="slidenum">
              <a:rPr lang="en-US" smtClean="0"/>
              <a:pPr>
                <a:defRPr/>
              </a:pPr>
              <a:t>39</a:t>
            </a:fld>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821" y="649539"/>
            <a:ext cx="5455227" cy="2386989"/>
          </a:xfrm>
          <a:prstGeom prst="rect">
            <a:avLst/>
          </a:prstGeom>
        </p:spPr>
      </p:pic>
      <p:sp>
        <p:nvSpPr>
          <p:cNvPr id="5" name="TextBox 4"/>
          <p:cNvSpPr txBox="1"/>
          <p:nvPr/>
        </p:nvSpPr>
        <p:spPr>
          <a:xfrm rot="596065">
            <a:off x="1855486" y="1561826"/>
            <a:ext cx="5498606" cy="707886"/>
          </a:xfrm>
          <a:prstGeom prst="rect">
            <a:avLst/>
          </a:prstGeom>
          <a:noFill/>
        </p:spPr>
        <p:txBody>
          <a:bodyPr wrap="square" rtlCol="0">
            <a:spAutoFit/>
          </a:bodyPr>
          <a:lstStyle/>
          <a:p>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Downstream Bottlenecks More than Just Perception</a:t>
            </a:r>
          </a:p>
        </p:txBody>
      </p:sp>
      <p:sp>
        <p:nvSpPr>
          <p:cNvPr id="6" name="Curved Left Arrow 5"/>
          <p:cNvSpPr/>
          <p:nvPr/>
        </p:nvSpPr>
        <p:spPr>
          <a:xfrm>
            <a:off x="6920346" y="1905461"/>
            <a:ext cx="1382051" cy="1796979"/>
          </a:xfrm>
          <a:prstGeom prst="curvedLeftArrow">
            <a:avLst>
              <a:gd name="adj1" fmla="val 2004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266678" y="3046398"/>
            <a:ext cx="5559136"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Downstream costs account for nearly </a:t>
            </a:r>
            <a:r>
              <a:rPr lang="en-US"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70% </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total manufacturing costs</a:t>
            </a:r>
          </a:p>
        </p:txBody>
      </p:sp>
      <p:sp>
        <p:nvSpPr>
          <p:cNvPr id="8" name="Down Arrow 7"/>
          <p:cNvSpPr/>
          <p:nvPr/>
        </p:nvSpPr>
        <p:spPr>
          <a:xfrm>
            <a:off x="3265338" y="3425600"/>
            <a:ext cx="1048109" cy="6328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9648" y="4058492"/>
            <a:ext cx="774616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Affinity and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bioaffinity</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chromatography which accounts for almost </a:t>
            </a:r>
            <a:r>
              <a:rPr lang="en-US"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 </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the total raw material costs for downstream purification.</a:t>
            </a:r>
          </a:p>
        </p:txBody>
      </p:sp>
      <p:sp>
        <p:nvSpPr>
          <p:cNvPr id="10" name="Rectangle 9"/>
          <p:cNvSpPr/>
          <p:nvPr/>
        </p:nvSpPr>
        <p:spPr>
          <a:xfrm>
            <a:off x="319648" y="5067175"/>
            <a:ext cx="7746167" cy="646331"/>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has been stated that over </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60%</a:t>
            </a:r>
            <a:r>
              <a:rPr lang="en-US"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all purification techniques involve affinity chromatography</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11" name="Down Arrow 10"/>
          <p:cNvSpPr/>
          <p:nvPr/>
        </p:nvSpPr>
        <p:spPr>
          <a:xfrm>
            <a:off x="3265338" y="4701252"/>
            <a:ext cx="1048108" cy="3560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 y="-37238"/>
            <a:ext cx="3200399" cy="646331"/>
          </a:xfrm>
          <a:prstGeom prst="rect">
            <a:avLst/>
          </a:prstGeom>
        </p:spPr>
        <p:txBody>
          <a:bodyPr wrap="square">
            <a:spAutoFit/>
          </a:bodyPr>
          <a:lstStyle/>
          <a:p>
            <a:r>
              <a:rPr lang="en-US" sz="3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Downstream</a:t>
            </a:r>
          </a:p>
        </p:txBody>
      </p:sp>
      <p:sp>
        <p:nvSpPr>
          <p:cNvPr id="15" name="Slide Number Placeholder 14"/>
          <p:cNvSpPr>
            <a:spLocks noGrp="1"/>
          </p:cNvSpPr>
          <p:nvPr>
            <p:ph type="sldNum" sz="quarter" idx="12"/>
          </p:nvPr>
        </p:nvSpPr>
        <p:spPr/>
        <p:txBody>
          <a:bodyPr/>
          <a:lstStyle/>
          <a:p>
            <a:pPr>
              <a:defRPr/>
            </a:pPr>
            <a:fld id="{1A0F528C-B822-4474-9A6A-A5DE175BD118}" type="slidenum">
              <a:rPr lang="en-US" smtClean="0"/>
              <a:pPr>
                <a:defRPr/>
              </a:pPr>
              <a:t>4</a:t>
            </a:fld>
            <a:endParaRPr lang="en-US" dirty="0"/>
          </a:p>
        </p:txBody>
      </p:sp>
    </p:spTree>
    <p:extLst>
      <p:ext uri="{BB962C8B-B14F-4D97-AF65-F5344CB8AC3E}">
        <p14:creationId xmlns:p14="http://schemas.microsoft.com/office/powerpoint/2010/main" val="3610128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5158" y="2375869"/>
            <a:ext cx="8033858" cy="1552348"/>
          </a:xfrm>
          <a:prstGeom prst="rect">
            <a:avLst/>
          </a:prstGeom>
          <a:noFill/>
        </p:spPr>
        <p:txBody>
          <a:bodyPr wrap="square" rtlCol="1">
            <a:spAutoFit/>
            <a:scene3d>
              <a:camera prst="orthographicFront"/>
              <a:lightRig rig="soft" dir="t">
                <a:rot lat="0" lon="0" rev="15600000"/>
              </a:lightRig>
            </a:scene3d>
            <a:sp3d extrusionH="57150" prstMaterial="softEdge">
              <a:bevelT w="25400" h="38100"/>
            </a:sp3d>
          </a:bodyPr>
          <a:lstStyle/>
          <a:p>
            <a:pPr algn="ctr" defTabSz="685800" fontAlgn="auto">
              <a:lnSpc>
                <a:spcPct val="150000"/>
              </a:lnSpc>
              <a:spcBef>
                <a:spcPts val="0"/>
              </a:spcBef>
              <a:spcAft>
                <a:spcPts val="0"/>
              </a:spcAft>
            </a:pPr>
            <a:r>
              <a:rPr lang="en-US" sz="3300" b="1" dirty="0">
                <a:ln/>
                <a:solidFill>
                  <a:srgbClr val="FF0000"/>
                </a:solidFill>
                <a:latin typeface="Times New Roman"/>
                <a:cs typeface="B Nazanin"/>
              </a:rPr>
              <a:t>Purification Non-Structural Proteins (NSP) from Free Foot and Mouth (FMD) Virus</a:t>
            </a:r>
            <a:endParaRPr lang="fa-IR" sz="3300" b="1" dirty="0">
              <a:ln/>
              <a:solidFill>
                <a:srgbClr val="FF0000"/>
              </a:solidFill>
              <a:latin typeface="Times New Roman"/>
              <a:cs typeface="B Nazanin"/>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7877" y="895925"/>
            <a:ext cx="926592" cy="926592"/>
          </a:xfrm>
          <a:prstGeom prst="rect">
            <a:avLst/>
          </a:prstGeom>
        </p:spPr>
      </p:pic>
      <p:sp>
        <p:nvSpPr>
          <p:cNvPr id="6" name="TextBox 5"/>
          <p:cNvSpPr txBox="1"/>
          <p:nvPr/>
        </p:nvSpPr>
        <p:spPr>
          <a:xfrm>
            <a:off x="6137921" y="1794686"/>
            <a:ext cx="3479427" cy="253916"/>
          </a:xfrm>
          <a:prstGeom prst="rect">
            <a:avLst/>
          </a:prstGeom>
          <a:noFill/>
        </p:spPr>
        <p:txBody>
          <a:bodyPr wrap="square" rtlCol="0">
            <a:spAutoFit/>
          </a:bodyPr>
          <a:lstStyle/>
          <a:p>
            <a:pPr algn="ctr" defTabSz="685800" fontAlgn="auto">
              <a:spcBef>
                <a:spcPts val="0"/>
              </a:spcBef>
              <a:spcAft>
                <a:spcPts val="0"/>
              </a:spcAft>
            </a:pPr>
            <a:r>
              <a:rPr lang="en-US" sz="1050"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Medicinal Plant and Drug Research Institute</a:t>
            </a:r>
          </a:p>
        </p:txBody>
      </p:sp>
      <p:pic>
        <p:nvPicPr>
          <p:cNvPr id="7" name="Picture 4" descr="http://www.sapishro.com/images/companies/iranian/raz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66" r="13195" b="11085"/>
          <a:stretch/>
        </p:blipFill>
        <p:spPr bwMode="auto">
          <a:xfrm>
            <a:off x="460611" y="857251"/>
            <a:ext cx="1361365" cy="10262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1883459"/>
            <a:ext cx="2509020" cy="253916"/>
          </a:xfrm>
          <a:prstGeom prst="rect">
            <a:avLst/>
          </a:prstGeom>
        </p:spPr>
        <p:txBody>
          <a:bodyPr wrap="none">
            <a:spAutoFit/>
          </a:bodyPr>
          <a:lstStyle/>
          <a:p>
            <a:pPr defTabSz="685800" fontAlgn="auto">
              <a:spcBef>
                <a:spcPts val="0"/>
              </a:spcBef>
              <a:spcAft>
                <a:spcPts val="0"/>
              </a:spcAft>
            </a:pPr>
            <a:r>
              <a:rPr lang="en-US" sz="1050"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Razi Vaccine and Serum Research Institute</a:t>
            </a:r>
          </a:p>
        </p:txBody>
      </p:sp>
    </p:spTree>
    <p:extLst>
      <p:ext uri="{BB962C8B-B14F-4D97-AF65-F5344CB8AC3E}">
        <p14:creationId xmlns:p14="http://schemas.microsoft.com/office/powerpoint/2010/main" val="1967181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52400"/>
            <a:ext cx="5965146" cy="6477000"/>
          </a:xfrm>
          <a:prstGeom prst="rect">
            <a:avLst/>
          </a:prstGeom>
          <a:noFill/>
          <a:ln w="38100">
            <a:noFill/>
          </a:ln>
        </p:spPr>
      </p:pic>
      <p:sp>
        <p:nvSpPr>
          <p:cNvPr id="5" name="Content Placeholder 2"/>
          <p:cNvSpPr txBox="1">
            <a:spLocks/>
          </p:cNvSpPr>
          <p:nvPr/>
        </p:nvSpPr>
        <p:spPr>
          <a:xfrm>
            <a:off x="-52026" y="76200"/>
            <a:ext cx="3206706" cy="6781800"/>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defTabSz="685800" fontAlgn="auto">
              <a:lnSpc>
                <a:spcPct val="120000"/>
              </a:lnSpc>
              <a:spcBef>
                <a:spcPts val="750"/>
              </a:spcBef>
              <a:spcAft>
                <a:spcPts val="0"/>
              </a:spcAft>
            </a:pPr>
            <a:r>
              <a:rPr lang="en-US" sz="2600" dirty="0">
                <a:solidFill>
                  <a:prstClr val="black"/>
                </a:solidFill>
                <a:latin typeface="Times New Roman"/>
                <a:cs typeface="B Nazanin"/>
              </a:rPr>
              <a:t>The FMDV genome consists of about </a:t>
            </a:r>
            <a:r>
              <a:rPr lang="en-US" sz="2600" dirty="0">
                <a:solidFill>
                  <a:srgbClr val="FF0000"/>
                </a:solidFill>
                <a:latin typeface="Times New Roman"/>
                <a:cs typeface="B Nazanin"/>
              </a:rPr>
              <a:t>8,200 nucleotides</a:t>
            </a:r>
            <a:r>
              <a:rPr lang="fa-IR" sz="2600" dirty="0">
                <a:solidFill>
                  <a:srgbClr val="FF0000"/>
                </a:solidFill>
                <a:latin typeface="Times New Roman"/>
                <a:cs typeface="B Nazanin"/>
              </a:rPr>
              <a:t> </a:t>
            </a:r>
            <a:r>
              <a:rPr lang="en-US" sz="2600" dirty="0">
                <a:solidFill>
                  <a:prstClr val="black"/>
                </a:solidFill>
                <a:latin typeface="Times New Roman"/>
                <a:cs typeface="B Nazanin"/>
              </a:rPr>
              <a:t>and has the</a:t>
            </a:r>
            <a:r>
              <a:rPr lang="fa-IR" sz="2600" dirty="0">
                <a:solidFill>
                  <a:prstClr val="black"/>
                </a:solidFill>
                <a:latin typeface="Times New Roman"/>
                <a:cs typeface="B Nazanin"/>
              </a:rPr>
              <a:t> </a:t>
            </a:r>
            <a:r>
              <a:rPr lang="en-US" sz="2600" dirty="0">
                <a:solidFill>
                  <a:prstClr val="black"/>
                </a:solidFill>
                <a:latin typeface="Times New Roman"/>
                <a:cs typeface="B Nazanin"/>
              </a:rPr>
              <a:t>following 3 components: a 5′-</a:t>
            </a:r>
            <a:r>
              <a:rPr lang="en-US" sz="2600" u="sng" dirty="0">
                <a:solidFill>
                  <a:prstClr val="black"/>
                </a:solidFill>
                <a:latin typeface="Times New Roman"/>
                <a:cs typeface="B Nazanin"/>
              </a:rPr>
              <a:t>untranslated</a:t>
            </a:r>
            <a:r>
              <a:rPr lang="en-US" sz="2600" dirty="0">
                <a:solidFill>
                  <a:prstClr val="black"/>
                </a:solidFill>
                <a:latin typeface="Times New Roman"/>
                <a:cs typeface="B Nazanin"/>
              </a:rPr>
              <a:t> region </a:t>
            </a:r>
            <a:r>
              <a:rPr lang="en-US" sz="2600" dirty="0">
                <a:solidFill>
                  <a:srgbClr val="FF0000"/>
                </a:solidFill>
                <a:latin typeface="Times New Roman"/>
                <a:cs typeface="B Nazanin"/>
              </a:rPr>
              <a:t>(5′-UTR)</a:t>
            </a:r>
            <a:r>
              <a:rPr lang="en-US" sz="2600" dirty="0">
                <a:solidFill>
                  <a:prstClr val="black"/>
                </a:solidFill>
                <a:latin typeface="Times New Roman"/>
                <a:cs typeface="B Nazanin"/>
              </a:rPr>
              <a:t>, an open reading fragment</a:t>
            </a:r>
            <a:r>
              <a:rPr lang="en-US" sz="2600" dirty="0">
                <a:solidFill>
                  <a:srgbClr val="FF0000"/>
                </a:solidFill>
                <a:latin typeface="Times New Roman"/>
                <a:cs typeface="B Nazanin"/>
              </a:rPr>
              <a:t> (ORF)</a:t>
            </a:r>
            <a:r>
              <a:rPr lang="en-US" sz="2600" dirty="0">
                <a:solidFill>
                  <a:prstClr val="black"/>
                </a:solidFill>
                <a:latin typeface="Times New Roman"/>
                <a:cs typeface="B Nazanin"/>
              </a:rPr>
              <a:t>, and a </a:t>
            </a:r>
            <a:r>
              <a:rPr lang="en-US" sz="2600" dirty="0">
                <a:solidFill>
                  <a:srgbClr val="FF0000"/>
                </a:solidFill>
                <a:latin typeface="Times New Roman"/>
                <a:cs typeface="B Nazanin"/>
              </a:rPr>
              <a:t>3′-UTR</a:t>
            </a:r>
            <a:r>
              <a:rPr lang="en-US" sz="2600" dirty="0">
                <a:solidFill>
                  <a:prstClr val="black"/>
                </a:solidFill>
                <a:latin typeface="Times New Roman"/>
                <a:cs typeface="B Nazanin"/>
              </a:rPr>
              <a:t>. </a:t>
            </a:r>
          </a:p>
          <a:p>
            <a:pPr marL="171450" indent="-171450" algn="just" defTabSz="685800" fontAlgn="auto">
              <a:lnSpc>
                <a:spcPct val="120000"/>
              </a:lnSpc>
              <a:spcBef>
                <a:spcPts val="750"/>
              </a:spcBef>
              <a:spcAft>
                <a:spcPts val="0"/>
              </a:spcAft>
            </a:pPr>
            <a:r>
              <a:rPr lang="en-US" sz="2600" dirty="0">
                <a:solidFill>
                  <a:prstClr val="black"/>
                </a:solidFill>
                <a:latin typeface="Times New Roman"/>
                <a:cs typeface="B Nazanin"/>
              </a:rPr>
              <a:t>The </a:t>
            </a:r>
            <a:r>
              <a:rPr lang="en-US" sz="2600" dirty="0">
                <a:solidFill>
                  <a:srgbClr val="FF0000"/>
                </a:solidFill>
                <a:latin typeface="Times New Roman"/>
                <a:cs typeface="B Nazanin"/>
              </a:rPr>
              <a:t>ORF</a:t>
            </a:r>
            <a:r>
              <a:rPr lang="en-US" sz="2600" dirty="0">
                <a:solidFill>
                  <a:prstClr val="black"/>
                </a:solidFill>
                <a:latin typeface="Times New Roman"/>
                <a:cs typeface="B Nazanin"/>
              </a:rPr>
              <a:t> encodes a polyprotein (</a:t>
            </a:r>
            <a:r>
              <a:rPr lang="en-US" sz="2600" dirty="0">
                <a:solidFill>
                  <a:srgbClr val="FF0000"/>
                </a:solidFill>
                <a:latin typeface="Times New Roman"/>
                <a:cs typeface="B Nazanin"/>
              </a:rPr>
              <a:t>4</a:t>
            </a:r>
            <a:r>
              <a:rPr lang="en-US" sz="2600" dirty="0">
                <a:solidFill>
                  <a:prstClr val="black"/>
                </a:solidFill>
                <a:latin typeface="Times New Roman"/>
                <a:cs typeface="B Nazanin"/>
              </a:rPr>
              <a:t> structural and </a:t>
            </a:r>
            <a:r>
              <a:rPr lang="en-US" sz="2600" dirty="0">
                <a:solidFill>
                  <a:srgbClr val="FF0000"/>
                </a:solidFill>
                <a:latin typeface="Times New Roman"/>
                <a:cs typeface="B Nazanin"/>
              </a:rPr>
              <a:t>11</a:t>
            </a:r>
            <a:r>
              <a:rPr lang="en-US" sz="2600" dirty="0">
                <a:solidFill>
                  <a:prstClr val="black"/>
                </a:solidFill>
                <a:latin typeface="Times New Roman"/>
                <a:cs typeface="B Nazanin"/>
              </a:rPr>
              <a:t> non-structural proteins) that forms the following 4</a:t>
            </a:r>
            <a:r>
              <a:rPr lang="fa-IR" sz="2600" dirty="0">
                <a:solidFill>
                  <a:prstClr val="black"/>
                </a:solidFill>
                <a:latin typeface="Times New Roman"/>
                <a:cs typeface="B Nazanin"/>
              </a:rPr>
              <a:t> </a:t>
            </a:r>
            <a:r>
              <a:rPr lang="en-US" sz="2600" dirty="0">
                <a:solidFill>
                  <a:prstClr val="black"/>
                </a:solidFill>
                <a:latin typeface="Times New Roman"/>
                <a:cs typeface="B Nazanin"/>
              </a:rPr>
              <a:t>fragments after the primary cleavage: the </a:t>
            </a:r>
            <a:r>
              <a:rPr lang="en-US" sz="2600" dirty="0">
                <a:solidFill>
                  <a:srgbClr val="FF0000"/>
                </a:solidFill>
                <a:latin typeface="Times New Roman"/>
                <a:cs typeface="B Nazanin"/>
              </a:rPr>
              <a:t>L </a:t>
            </a:r>
            <a:r>
              <a:rPr lang="en-US" sz="2600" dirty="0">
                <a:solidFill>
                  <a:prstClr val="black"/>
                </a:solidFill>
                <a:latin typeface="Times New Roman"/>
                <a:cs typeface="B Nazanin"/>
              </a:rPr>
              <a:t>(inhibits guest protein synthesis), the</a:t>
            </a:r>
            <a:r>
              <a:rPr lang="fa-IR" sz="2600" dirty="0">
                <a:solidFill>
                  <a:prstClr val="black"/>
                </a:solidFill>
                <a:latin typeface="Times New Roman"/>
                <a:cs typeface="B Nazanin"/>
              </a:rPr>
              <a:t> </a:t>
            </a:r>
            <a:r>
              <a:rPr lang="en-US" sz="2600" dirty="0">
                <a:solidFill>
                  <a:srgbClr val="FF0000"/>
                </a:solidFill>
                <a:latin typeface="Times New Roman"/>
                <a:cs typeface="B Nazanin"/>
              </a:rPr>
              <a:t>P1-2A</a:t>
            </a:r>
            <a:r>
              <a:rPr lang="en-US" sz="2600" dirty="0">
                <a:solidFill>
                  <a:prstClr val="black"/>
                </a:solidFill>
                <a:latin typeface="Times New Roman"/>
                <a:cs typeface="B Nazanin"/>
              </a:rPr>
              <a:t>, the </a:t>
            </a:r>
            <a:r>
              <a:rPr lang="en-US" sz="2600" dirty="0">
                <a:solidFill>
                  <a:srgbClr val="FF0000"/>
                </a:solidFill>
                <a:latin typeface="Times New Roman"/>
                <a:cs typeface="B Nazanin"/>
              </a:rPr>
              <a:t>P2BC</a:t>
            </a:r>
            <a:r>
              <a:rPr lang="en-US" sz="2600" dirty="0">
                <a:solidFill>
                  <a:prstClr val="black"/>
                </a:solidFill>
                <a:latin typeface="Times New Roman"/>
                <a:cs typeface="B Nazanin"/>
              </a:rPr>
              <a:t>, and the </a:t>
            </a:r>
            <a:r>
              <a:rPr lang="en-US" sz="2600" dirty="0">
                <a:solidFill>
                  <a:srgbClr val="FF0000"/>
                </a:solidFill>
                <a:latin typeface="Times New Roman"/>
                <a:cs typeface="B Nazanin"/>
              </a:rPr>
              <a:t>P3</a:t>
            </a:r>
            <a:r>
              <a:rPr lang="en-US" sz="2600" dirty="0">
                <a:solidFill>
                  <a:prstClr val="black"/>
                </a:solidFill>
                <a:latin typeface="Times New Roman"/>
                <a:cs typeface="B Nazanin"/>
              </a:rPr>
              <a:t>.</a:t>
            </a:r>
            <a:endParaRPr lang="fa-IR" sz="2600" dirty="0">
              <a:solidFill>
                <a:prstClr val="black"/>
              </a:solidFill>
              <a:latin typeface="Times New Roman"/>
              <a:cs typeface="B Nazanin"/>
            </a:endParaRPr>
          </a:p>
          <a:p>
            <a:pPr marL="171450" indent="-171450" algn="just" defTabSz="685800" fontAlgn="auto">
              <a:lnSpc>
                <a:spcPct val="120000"/>
              </a:lnSpc>
              <a:spcBef>
                <a:spcPts val="750"/>
              </a:spcBef>
              <a:spcAft>
                <a:spcPts val="0"/>
              </a:spcAft>
            </a:pPr>
            <a:r>
              <a:rPr lang="en-US" sz="2600" dirty="0">
                <a:solidFill>
                  <a:prstClr val="black"/>
                </a:solidFill>
                <a:latin typeface="Times New Roman"/>
                <a:cs typeface="B Nazanin"/>
              </a:rPr>
              <a:t>After the </a:t>
            </a:r>
            <a:r>
              <a:rPr lang="en-US" sz="2600" dirty="0">
                <a:solidFill>
                  <a:srgbClr val="FF0000"/>
                </a:solidFill>
                <a:latin typeface="Times New Roman"/>
                <a:cs typeface="B Nazanin"/>
              </a:rPr>
              <a:t>secondary cleavage </a:t>
            </a:r>
            <a:r>
              <a:rPr lang="en-US" sz="2600" dirty="0">
                <a:solidFill>
                  <a:prstClr val="black"/>
                </a:solidFill>
                <a:latin typeface="Times New Roman"/>
                <a:cs typeface="B Nazanin"/>
              </a:rPr>
              <a:t>and the maturation cleavage,</a:t>
            </a:r>
            <a:r>
              <a:rPr lang="fa-IR" sz="2600" dirty="0">
                <a:solidFill>
                  <a:prstClr val="black"/>
                </a:solidFill>
                <a:latin typeface="Times New Roman"/>
                <a:cs typeface="B Nazanin"/>
              </a:rPr>
              <a:t> </a:t>
            </a:r>
            <a:r>
              <a:rPr lang="en-US" sz="2600" dirty="0">
                <a:solidFill>
                  <a:prstClr val="black"/>
                </a:solidFill>
                <a:latin typeface="Times New Roman"/>
                <a:cs typeface="B Nazanin"/>
              </a:rPr>
              <a:t>4 structural proteins </a:t>
            </a:r>
            <a:r>
              <a:rPr lang="en-US" sz="2600" dirty="0">
                <a:solidFill>
                  <a:srgbClr val="FF0000"/>
                </a:solidFill>
                <a:latin typeface="Times New Roman"/>
                <a:cs typeface="B Nazanin"/>
              </a:rPr>
              <a:t>(VP4, VP2, VP3, and VP1) </a:t>
            </a:r>
            <a:r>
              <a:rPr lang="en-US" sz="2600" dirty="0">
                <a:solidFill>
                  <a:prstClr val="black"/>
                </a:solidFill>
                <a:latin typeface="Times New Roman"/>
                <a:cs typeface="B Nazanin"/>
              </a:rPr>
              <a:t>and 8–9</a:t>
            </a:r>
            <a:r>
              <a:rPr lang="fa-IR" sz="2600" dirty="0">
                <a:solidFill>
                  <a:prstClr val="black"/>
                </a:solidFill>
                <a:latin typeface="Times New Roman"/>
                <a:cs typeface="B Nazanin"/>
              </a:rPr>
              <a:t> </a:t>
            </a:r>
            <a:r>
              <a:rPr lang="en-US" sz="2600" dirty="0">
                <a:solidFill>
                  <a:prstClr val="black"/>
                </a:solidFill>
                <a:latin typeface="Times New Roman"/>
                <a:cs typeface="B Nazanin"/>
              </a:rPr>
              <a:t>non-structural proteins (</a:t>
            </a:r>
            <a:r>
              <a:rPr lang="en-US" sz="2600" dirty="0">
                <a:solidFill>
                  <a:srgbClr val="FF0000"/>
                </a:solidFill>
                <a:latin typeface="Times New Roman"/>
                <a:cs typeface="B Nazanin"/>
              </a:rPr>
              <a:t>Lab/</a:t>
            </a:r>
            <a:r>
              <a:rPr lang="en-US" sz="2600" dirty="0" err="1">
                <a:solidFill>
                  <a:srgbClr val="FF0000"/>
                </a:solidFill>
                <a:latin typeface="Times New Roman"/>
                <a:cs typeface="B Nazanin"/>
              </a:rPr>
              <a:t>Lb</a:t>
            </a:r>
            <a:r>
              <a:rPr lang="en-US" sz="2600" dirty="0">
                <a:solidFill>
                  <a:srgbClr val="FF0000"/>
                </a:solidFill>
                <a:latin typeface="Times New Roman"/>
                <a:cs typeface="B Nazanin"/>
              </a:rPr>
              <a:t>, 2A, 2B, 2C, 3A, 3B1,</a:t>
            </a:r>
            <a:r>
              <a:rPr lang="fa-IR" sz="2600" dirty="0">
                <a:solidFill>
                  <a:srgbClr val="FF0000"/>
                </a:solidFill>
                <a:latin typeface="Times New Roman"/>
                <a:cs typeface="B Nazanin"/>
              </a:rPr>
              <a:t> </a:t>
            </a:r>
            <a:r>
              <a:rPr lang="en-US" sz="2600" dirty="0">
                <a:solidFill>
                  <a:srgbClr val="FF0000"/>
                </a:solidFill>
                <a:latin typeface="Times New Roman"/>
                <a:cs typeface="B Nazanin"/>
              </a:rPr>
              <a:t>3B2, 3B3, 3C, and 3D</a:t>
            </a:r>
            <a:r>
              <a:rPr lang="en-US" sz="2600" dirty="0">
                <a:solidFill>
                  <a:prstClr val="black"/>
                </a:solidFill>
                <a:latin typeface="Times New Roman"/>
                <a:cs typeface="B Nazanin"/>
              </a:rPr>
              <a:t>) are formed</a:t>
            </a:r>
            <a:r>
              <a:rPr lang="fa-IR" sz="2600" dirty="0">
                <a:solidFill>
                  <a:prstClr val="black"/>
                </a:solidFill>
                <a:latin typeface="Times New Roman"/>
                <a:cs typeface="B Nazanin"/>
              </a:rPr>
              <a:t>.</a:t>
            </a:r>
            <a:r>
              <a:rPr lang="en-US" sz="2600" dirty="0">
                <a:solidFill>
                  <a:prstClr val="black"/>
                </a:solidFill>
                <a:latin typeface="Calibri"/>
                <a:cs typeface="Times New Roman"/>
              </a:rPr>
              <a:t> </a:t>
            </a:r>
            <a:endParaRPr lang="fa-IR" sz="2600" dirty="0">
              <a:solidFill>
                <a:prstClr val="black"/>
              </a:solidFill>
              <a:latin typeface="Calibri"/>
              <a:cs typeface="Times New Roman"/>
            </a:endParaRPr>
          </a:p>
          <a:p>
            <a:pPr marL="171450" indent="-171450" algn="just" defTabSz="685800" fontAlgn="auto">
              <a:lnSpc>
                <a:spcPct val="120000"/>
              </a:lnSpc>
              <a:spcBef>
                <a:spcPts val="750"/>
              </a:spcBef>
              <a:spcAft>
                <a:spcPts val="0"/>
              </a:spcAft>
            </a:pPr>
            <a:r>
              <a:rPr lang="en-US" sz="2600" dirty="0">
                <a:solidFill>
                  <a:prstClr val="black"/>
                </a:solidFill>
                <a:latin typeface="Calibri"/>
                <a:cs typeface="Times New Roman"/>
              </a:rPr>
              <a:t>The FMDV particle is roughly spherical in shape and about </a:t>
            </a:r>
            <a:r>
              <a:rPr lang="en-US" sz="2600" dirty="0">
                <a:solidFill>
                  <a:srgbClr val="FF0000"/>
                </a:solidFill>
                <a:latin typeface="Calibri"/>
                <a:cs typeface="Times New Roman"/>
              </a:rPr>
              <a:t>25–30</a:t>
            </a:r>
            <a:r>
              <a:rPr lang="en-US" sz="2600" dirty="0">
                <a:solidFill>
                  <a:prstClr val="black"/>
                </a:solidFill>
                <a:latin typeface="Calibri"/>
                <a:cs typeface="Times New Roman"/>
              </a:rPr>
              <a:t> nm in diameter. It consists of the </a:t>
            </a:r>
            <a:r>
              <a:rPr lang="en-US" sz="2600" dirty="0">
                <a:solidFill>
                  <a:srgbClr val="FF0000"/>
                </a:solidFill>
                <a:latin typeface="Calibri"/>
                <a:cs typeface="Times New Roman"/>
              </a:rPr>
              <a:t>RNA</a:t>
            </a:r>
            <a:r>
              <a:rPr lang="en-US" sz="2600" dirty="0">
                <a:solidFill>
                  <a:prstClr val="black"/>
                </a:solidFill>
                <a:latin typeface="Calibri"/>
                <a:cs typeface="Times New Roman"/>
              </a:rPr>
              <a:t> genome surrounded by a protein shell or capsid. </a:t>
            </a:r>
          </a:p>
          <a:p>
            <a:pPr marL="171450" indent="-171450" algn="just" defTabSz="685800" fontAlgn="auto">
              <a:lnSpc>
                <a:spcPct val="120000"/>
              </a:lnSpc>
              <a:spcBef>
                <a:spcPts val="750"/>
              </a:spcBef>
              <a:spcAft>
                <a:spcPts val="0"/>
              </a:spcAft>
            </a:pPr>
            <a:r>
              <a:rPr lang="en-US" sz="2600" dirty="0">
                <a:solidFill>
                  <a:prstClr val="black"/>
                </a:solidFill>
                <a:latin typeface="Calibri"/>
                <a:cs typeface="Times New Roman"/>
              </a:rPr>
              <a:t>The capsid is composed of </a:t>
            </a:r>
            <a:r>
              <a:rPr lang="en-US" sz="2600" dirty="0">
                <a:solidFill>
                  <a:srgbClr val="FF0000"/>
                </a:solidFill>
                <a:latin typeface="Calibri"/>
                <a:cs typeface="Times New Roman"/>
              </a:rPr>
              <a:t>60</a:t>
            </a:r>
            <a:r>
              <a:rPr lang="en-US" sz="2600" dirty="0">
                <a:solidFill>
                  <a:prstClr val="black"/>
                </a:solidFill>
                <a:latin typeface="Calibri"/>
                <a:cs typeface="Times New Roman"/>
              </a:rPr>
              <a:t> </a:t>
            </a:r>
            <a:r>
              <a:rPr lang="en-US" sz="2600" dirty="0">
                <a:solidFill>
                  <a:srgbClr val="FF0000"/>
                </a:solidFill>
                <a:latin typeface="Calibri"/>
                <a:cs typeface="Times New Roman"/>
              </a:rPr>
              <a:t>copies</a:t>
            </a:r>
            <a:r>
              <a:rPr lang="en-US" sz="2600" dirty="0">
                <a:solidFill>
                  <a:prstClr val="black"/>
                </a:solidFill>
                <a:latin typeface="Calibri"/>
                <a:cs typeface="Times New Roman"/>
              </a:rPr>
              <a:t> of the </a:t>
            </a:r>
            <a:r>
              <a:rPr lang="en-US" sz="2600" dirty="0" err="1">
                <a:solidFill>
                  <a:prstClr val="black"/>
                </a:solidFill>
                <a:latin typeface="Calibri"/>
                <a:cs typeface="Times New Roman"/>
              </a:rPr>
              <a:t>capsomers</a:t>
            </a:r>
            <a:r>
              <a:rPr lang="en-US" sz="2600" dirty="0">
                <a:solidFill>
                  <a:prstClr val="black"/>
                </a:solidFill>
                <a:latin typeface="Calibri"/>
                <a:cs typeface="Times New Roman"/>
              </a:rPr>
              <a:t> which</a:t>
            </a:r>
            <a:r>
              <a:rPr lang="en-US" sz="2600" dirty="0">
                <a:solidFill>
                  <a:prstClr val="black"/>
                </a:solidFill>
                <a:latin typeface="Times New Roman"/>
                <a:cs typeface="Times New Roman"/>
              </a:rPr>
              <a:t> having </a:t>
            </a:r>
            <a:r>
              <a:rPr lang="en-US" sz="2600" dirty="0">
                <a:solidFill>
                  <a:srgbClr val="FF0000"/>
                </a:solidFill>
                <a:latin typeface="Times New Roman"/>
                <a:cs typeface="Times New Roman"/>
              </a:rPr>
              <a:t>a</a:t>
            </a:r>
            <a:r>
              <a:rPr lang="fa-IR" sz="2600" dirty="0">
                <a:solidFill>
                  <a:srgbClr val="FF0000"/>
                </a:solidFill>
                <a:latin typeface="Times New Roman"/>
                <a:cs typeface="Times New Roman"/>
              </a:rPr>
              <a:t> </a:t>
            </a:r>
            <a:r>
              <a:rPr lang="en-US" sz="2600" dirty="0">
                <a:solidFill>
                  <a:srgbClr val="FF0000"/>
                </a:solidFill>
                <a:latin typeface="Times New Roman"/>
                <a:cs typeface="Times New Roman"/>
              </a:rPr>
              <a:t>relatively smooth surface.</a:t>
            </a:r>
            <a:endParaRPr lang="en-US" sz="2600" dirty="0">
              <a:solidFill>
                <a:prstClr val="black"/>
              </a:solidFill>
              <a:latin typeface="Calibri"/>
              <a:cs typeface="Times New Roman"/>
            </a:endParaRPr>
          </a:p>
          <a:p>
            <a:pPr marL="171450" indent="-171450" algn="just" defTabSz="685800" fontAlgn="auto">
              <a:lnSpc>
                <a:spcPct val="120000"/>
              </a:lnSpc>
              <a:spcBef>
                <a:spcPts val="750"/>
              </a:spcBef>
              <a:spcAft>
                <a:spcPts val="0"/>
              </a:spcAft>
            </a:pPr>
            <a:r>
              <a:rPr lang="en-US" sz="2600" dirty="0">
                <a:solidFill>
                  <a:prstClr val="black"/>
                </a:solidFill>
                <a:latin typeface="Calibri"/>
                <a:cs typeface="Times New Roman"/>
              </a:rPr>
              <a:t>Each </a:t>
            </a:r>
            <a:r>
              <a:rPr lang="en-US" sz="2600" dirty="0" err="1">
                <a:solidFill>
                  <a:prstClr val="black"/>
                </a:solidFill>
                <a:latin typeface="Calibri"/>
                <a:cs typeface="Times New Roman"/>
              </a:rPr>
              <a:t>capsomer</a:t>
            </a:r>
            <a:r>
              <a:rPr lang="en-US" sz="2600" dirty="0">
                <a:solidFill>
                  <a:prstClr val="black"/>
                </a:solidFill>
                <a:latin typeface="Calibri"/>
                <a:cs typeface="Times New Roman"/>
              </a:rPr>
              <a:t> consists of </a:t>
            </a:r>
            <a:r>
              <a:rPr lang="en-US" sz="2600" dirty="0">
                <a:solidFill>
                  <a:srgbClr val="FF0000"/>
                </a:solidFill>
                <a:latin typeface="Calibri"/>
                <a:cs typeface="Times New Roman"/>
              </a:rPr>
              <a:t>four</a:t>
            </a:r>
            <a:r>
              <a:rPr lang="en-US" sz="2600" dirty="0">
                <a:solidFill>
                  <a:prstClr val="black"/>
                </a:solidFill>
                <a:latin typeface="Calibri"/>
                <a:cs typeface="Times New Roman"/>
              </a:rPr>
              <a:t> structural polypeptides, </a:t>
            </a:r>
            <a:r>
              <a:rPr lang="en-US" sz="2600" dirty="0">
                <a:solidFill>
                  <a:srgbClr val="FF0000"/>
                </a:solidFill>
                <a:latin typeface="Calibri"/>
                <a:cs typeface="Times New Roman"/>
              </a:rPr>
              <a:t>VP1, VP2, VP3 and VP4</a:t>
            </a:r>
            <a:r>
              <a:rPr lang="en-US" sz="2600" dirty="0">
                <a:solidFill>
                  <a:prstClr val="black"/>
                </a:solidFill>
                <a:latin typeface="Calibri"/>
                <a:cs typeface="Times New Roman"/>
              </a:rPr>
              <a:t>. </a:t>
            </a:r>
          </a:p>
          <a:p>
            <a:pPr marL="171450" indent="-171450" algn="just" defTabSz="685800" fontAlgn="auto">
              <a:lnSpc>
                <a:spcPct val="120000"/>
              </a:lnSpc>
              <a:spcBef>
                <a:spcPts val="750"/>
              </a:spcBef>
              <a:spcAft>
                <a:spcPts val="0"/>
              </a:spcAft>
            </a:pPr>
            <a:r>
              <a:rPr lang="en-US" sz="2600" dirty="0">
                <a:solidFill>
                  <a:prstClr val="black"/>
                </a:solidFill>
                <a:latin typeface="Calibri"/>
                <a:cs typeface="Times New Roman"/>
              </a:rPr>
              <a:t>The VP1, VP2 and VP3 are </a:t>
            </a:r>
            <a:r>
              <a:rPr lang="en-US" sz="2600" dirty="0">
                <a:solidFill>
                  <a:srgbClr val="FF0000"/>
                </a:solidFill>
                <a:latin typeface="Calibri"/>
                <a:cs typeface="Times New Roman"/>
              </a:rPr>
              <a:t>exposed</a:t>
            </a:r>
            <a:r>
              <a:rPr lang="en-US" sz="2600" dirty="0">
                <a:solidFill>
                  <a:prstClr val="black"/>
                </a:solidFill>
                <a:latin typeface="Calibri"/>
                <a:cs typeface="Times New Roman"/>
              </a:rPr>
              <a:t> on the surface of the virus while VP4 is located </a:t>
            </a:r>
            <a:r>
              <a:rPr lang="en-US" sz="2600" dirty="0">
                <a:solidFill>
                  <a:srgbClr val="FF0000"/>
                </a:solidFill>
                <a:latin typeface="Calibri"/>
                <a:cs typeface="Times New Roman"/>
              </a:rPr>
              <a:t>internally</a:t>
            </a:r>
            <a:r>
              <a:rPr lang="en-US" sz="2600" dirty="0">
                <a:solidFill>
                  <a:prstClr val="black"/>
                </a:solidFill>
                <a:latin typeface="Calibri"/>
                <a:cs typeface="Times New Roman"/>
              </a:rPr>
              <a:t>.</a:t>
            </a:r>
            <a:r>
              <a:rPr lang="en-US" sz="2600" dirty="0">
                <a:solidFill>
                  <a:prstClr val="black"/>
                </a:solidFill>
                <a:latin typeface="Calibri"/>
                <a:cs typeface="B Nazanin"/>
              </a:rPr>
              <a:t> </a:t>
            </a:r>
            <a:endParaRPr lang="fa-IR" sz="2600" dirty="0">
              <a:solidFill>
                <a:prstClr val="black"/>
              </a:solidFill>
              <a:latin typeface="Calibri"/>
              <a:cs typeface="B Nazanin"/>
            </a:endParaRPr>
          </a:p>
          <a:p>
            <a:pPr marL="171450" indent="-171450" algn="just" defTabSz="685800" fontAlgn="auto">
              <a:lnSpc>
                <a:spcPct val="120000"/>
              </a:lnSpc>
              <a:spcBef>
                <a:spcPts val="750"/>
              </a:spcBef>
              <a:spcAft>
                <a:spcPts val="0"/>
              </a:spcAft>
            </a:pPr>
            <a:r>
              <a:rPr lang="en-US" sz="2600" dirty="0">
                <a:solidFill>
                  <a:prstClr val="black"/>
                </a:solidFill>
                <a:latin typeface="Times New Roman"/>
                <a:cs typeface="Times New Roman"/>
              </a:rPr>
              <a:t>The G-H loop of VP1 constitutes a major antigenic site and also contains the conserved RGD (</a:t>
            </a:r>
            <a:r>
              <a:rPr lang="en-US" sz="2600" dirty="0" err="1">
                <a:solidFill>
                  <a:srgbClr val="FF0000"/>
                </a:solidFill>
                <a:latin typeface="Times New Roman"/>
                <a:cs typeface="Times New Roman"/>
              </a:rPr>
              <a:t>Arg</a:t>
            </a:r>
            <a:r>
              <a:rPr lang="en-US" sz="2600" dirty="0">
                <a:solidFill>
                  <a:srgbClr val="FF0000"/>
                </a:solidFill>
                <a:latin typeface="Times New Roman"/>
                <a:cs typeface="Times New Roman"/>
              </a:rPr>
              <a:t>-</a:t>
            </a:r>
            <a:r>
              <a:rPr lang="en-US" sz="2600" dirty="0" err="1">
                <a:solidFill>
                  <a:srgbClr val="FF0000"/>
                </a:solidFill>
                <a:latin typeface="Times New Roman"/>
                <a:cs typeface="Times New Roman"/>
              </a:rPr>
              <a:t>Gly</a:t>
            </a:r>
            <a:r>
              <a:rPr lang="en-US" sz="2600" dirty="0">
                <a:solidFill>
                  <a:srgbClr val="FF0000"/>
                </a:solidFill>
                <a:latin typeface="Times New Roman"/>
                <a:cs typeface="Times New Roman"/>
              </a:rPr>
              <a:t>-Asp</a:t>
            </a:r>
            <a:r>
              <a:rPr lang="en-US" sz="2600" dirty="0">
                <a:solidFill>
                  <a:prstClr val="black"/>
                </a:solidFill>
                <a:latin typeface="Times New Roman"/>
                <a:cs typeface="Times New Roman"/>
              </a:rPr>
              <a:t>) triplet critically involved in binding to cellular receptors of the integrin family, including αvβ3. </a:t>
            </a:r>
            <a:endParaRPr lang="fa-IR" sz="2600" dirty="0">
              <a:solidFill>
                <a:prstClr val="black"/>
              </a:solidFill>
              <a:latin typeface="Times New Roman"/>
              <a:cs typeface="B Nazanin"/>
            </a:endParaRPr>
          </a:p>
          <a:p>
            <a:pPr marL="0" indent="0" algn="just" defTabSz="685800" fontAlgn="auto">
              <a:spcBef>
                <a:spcPts val="750"/>
              </a:spcBef>
              <a:spcAft>
                <a:spcPts val="0"/>
              </a:spcAft>
              <a:buNone/>
            </a:pPr>
            <a:endParaRPr lang="en-US" sz="1500" dirty="0">
              <a:solidFill>
                <a:prstClr val="black"/>
              </a:solidFill>
              <a:latin typeface="Times New Roman"/>
              <a:cs typeface="B Nazanin"/>
            </a:endParaRPr>
          </a:p>
        </p:txBody>
      </p:sp>
      <p:sp>
        <p:nvSpPr>
          <p:cNvPr id="3" name="Slide Number Placeholder 2"/>
          <p:cNvSpPr>
            <a:spLocks noGrp="1"/>
          </p:cNvSpPr>
          <p:nvPr>
            <p:ph type="sldNum" sz="quarter" idx="12"/>
          </p:nvPr>
        </p:nvSpPr>
        <p:spPr>
          <a:xfrm>
            <a:off x="8925918" y="5624513"/>
            <a:ext cx="315829" cy="331305"/>
          </a:xfrm>
        </p:spPr>
        <p:txBody>
          <a:bodyPr/>
          <a:lstStyle/>
          <a:p>
            <a:pPr defTabSz="685800" fontAlgn="auto">
              <a:spcBef>
                <a:spcPts val="0"/>
              </a:spcBef>
              <a:spcAft>
                <a:spcPts val="0"/>
              </a:spcAft>
            </a:pPr>
            <a:fld id="{AEC262C2-ED2E-4805-877E-A7C92EE9E4DF}" type="slidenum">
              <a:rPr lang="fa-IR">
                <a:solidFill>
                  <a:prstClr val="black">
                    <a:tint val="75000"/>
                  </a:prstClr>
                </a:solidFill>
                <a:latin typeface="Calibri"/>
                <a:cs typeface="B Nazanin"/>
              </a:rPr>
              <a:pPr defTabSz="685800" fontAlgn="auto">
                <a:spcBef>
                  <a:spcPts val="0"/>
                </a:spcBef>
                <a:spcAft>
                  <a:spcPts val="0"/>
                </a:spcAft>
              </a:pPr>
              <a:t>41</a:t>
            </a:fld>
            <a:endParaRPr lang="fa-IR" dirty="0">
              <a:solidFill>
                <a:prstClr val="black">
                  <a:tint val="75000"/>
                </a:prstClr>
              </a:solidFill>
              <a:latin typeface="Calibri"/>
              <a:cs typeface="B Nazanin"/>
            </a:endParaRPr>
          </a:p>
        </p:txBody>
      </p:sp>
    </p:spTree>
    <p:custDataLst>
      <p:tags r:id="rId1"/>
    </p:custDataLst>
    <p:extLst>
      <p:ext uri="{BB962C8B-B14F-4D97-AF65-F5344CB8AC3E}">
        <p14:creationId xmlns:p14="http://schemas.microsoft.com/office/powerpoint/2010/main" val="1458757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289167"/>
            <a:ext cx="9144000" cy="5264033"/>
            <a:chOff x="516312" y="450574"/>
            <a:chExt cx="11085138" cy="6282111"/>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762" y="450574"/>
              <a:ext cx="10603090" cy="6282111"/>
            </a:xfrm>
            <a:prstGeom prst="rect">
              <a:avLst/>
            </a:prstGeom>
            <a:noFill/>
          </p:spPr>
        </p:pic>
        <p:sp>
          <p:nvSpPr>
            <p:cNvPr id="3" name="TextBox 2"/>
            <p:cNvSpPr txBox="1"/>
            <p:nvPr/>
          </p:nvSpPr>
          <p:spPr>
            <a:xfrm>
              <a:off x="7620000" y="450574"/>
              <a:ext cx="3981450" cy="984885"/>
            </a:xfrm>
            <a:prstGeom prst="rect">
              <a:avLst/>
            </a:prstGeom>
            <a:solidFill>
              <a:srgbClr val="FFFF00"/>
            </a:solidFill>
          </p:spPr>
          <p:txBody>
            <a:bodyPr wrap="square" rtlCol="0">
              <a:spAutoFit/>
            </a:bodyPr>
            <a:lstStyle/>
            <a:p>
              <a:pPr algn="ctr" defTabSz="685800" fontAlgn="auto">
                <a:spcBef>
                  <a:spcPts val="0"/>
                </a:spcBef>
                <a:spcAft>
                  <a:spcPts val="0"/>
                </a:spcAft>
              </a:pPr>
              <a:r>
                <a:rPr lang="en-US" sz="2100" b="1" dirty="0">
                  <a:solidFill>
                    <a:prstClr val="black"/>
                  </a:solidFill>
                  <a:latin typeface="Times New Roman"/>
                  <a:cs typeface="B Nazanin"/>
                </a:rPr>
                <a:t>Ammonium sulfate Precipitation</a:t>
              </a:r>
            </a:p>
          </p:txBody>
        </p:sp>
        <p:sp>
          <p:nvSpPr>
            <p:cNvPr id="5" name="TextBox 4"/>
            <p:cNvSpPr txBox="1"/>
            <p:nvPr/>
          </p:nvSpPr>
          <p:spPr>
            <a:xfrm>
              <a:off x="516312" y="1790699"/>
              <a:ext cx="2855538" cy="1107996"/>
            </a:xfrm>
            <a:prstGeom prst="rect">
              <a:avLst/>
            </a:prstGeom>
            <a:solidFill>
              <a:srgbClr val="FFFF00"/>
            </a:solidFill>
          </p:spPr>
          <p:txBody>
            <a:bodyPr wrap="square" rtlCol="0">
              <a:spAutoFit/>
            </a:bodyPr>
            <a:lstStyle/>
            <a:p>
              <a:pPr algn="ctr" defTabSz="685800" fontAlgn="auto">
                <a:spcBef>
                  <a:spcPts val="0"/>
                </a:spcBef>
                <a:spcAft>
                  <a:spcPts val="0"/>
                </a:spcAft>
              </a:pPr>
              <a:r>
                <a:rPr lang="en-US" sz="2400" b="1" dirty="0">
                  <a:solidFill>
                    <a:prstClr val="black"/>
                  </a:solidFill>
                  <a:latin typeface="Times New Roman"/>
                  <a:cs typeface="B Nazanin"/>
                </a:rPr>
                <a:t>Capturing Step</a:t>
              </a:r>
            </a:p>
          </p:txBody>
        </p:sp>
        <p:sp>
          <p:nvSpPr>
            <p:cNvPr id="6" name="TextBox 5"/>
            <p:cNvSpPr txBox="1"/>
            <p:nvPr/>
          </p:nvSpPr>
          <p:spPr>
            <a:xfrm>
              <a:off x="516312" y="3390899"/>
              <a:ext cx="2855538" cy="1107996"/>
            </a:xfrm>
            <a:prstGeom prst="rect">
              <a:avLst/>
            </a:prstGeom>
            <a:solidFill>
              <a:srgbClr val="FFFF00"/>
            </a:solidFill>
          </p:spPr>
          <p:txBody>
            <a:bodyPr wrap="square" rtlCol="0">
              <a:spAutoFit/>
            </a:bodyPr>
            <a:lstStyle/>
            <a:p>
              <a:pPr algn="ctr" defTabSz="685800" fontAlgn="auto">
                <a:spcBef>
                  <a:spcPts val="0"/>
                </a:spcBef>
                <a:spcAft>
                  <a:spcPts val="0"/>
                </a:spcAft>
              </a:pPr>
              <a:r>
                <a:rPr lang="en-US" sz="2400" b="1" dirty="0">
                  <a:solidFill>
                    <a:prstClr val="black"/>
                  </a:solidFill>
                  <a:latin typeface="Times New Roman"/>
                  <a:cs typeface="B Nazanin"/>
                </a:rPr>
                <a:t>Intermediate Step</a:t>
              </a:r>
            </a:p>
          </p:txBody>
        </p:sp>
        <p:sp>
          <p:nvSpPr>
            <p:cNvPr id="7" name="TextBox 6"/>
            <p:cNvSpPr txBox="1"/>
            <p:nvPr/>
          </p:nvSpPr>
          <p:spPr>
            <a:xfrm>
              <a:off x="516312" y="5061792"/>
              <a:ext cx="2855538" cy="1107996"/>
            </a:xfrm>
            <a:prstGeom prst="rect">
              <a:avLst/>
            </a:prstGeom>
            <a:solidFill>
              <a:srgbClr val="FFFF00"/>
            </a:solidFill>
          </p:spPr>
          <p:txBody>
            <a:bodyPr wrap="square" rtlCol="0">
              <a:spAutoFit/>
            </a:bodyPr>
            <a:lstStyle/>
            <a:p>
              <a:pPr algn="ctr" defTabSz="685800" fontAlgn="auto">
                <a:spcBef>
                  <a:spcPts val="0"/>
                </a:spcBef>
                <a:spcAft>
                  <a:spcPts val="0"/>
                </a:spcAft>
              </a:pPr>
              <a:r>
                <a:rPr lang="en-US" sz="2400" b="1" dirty="0">
                  <a:solidFill>
                    <a:prstClr val="black"/>
                  </a:solidFill>
                  <a:latin typeface="Times New Roman"/>
                  <a:cs typeface="B Nazanin"/>
                </a:rPr>
                <a:t>Polishing </a:t>
              </a:r>
            </a:p>
            <a:p>
              <a:pPr algn="ctr" defTabSz="685800" fontAlgn="auto">
                <a:spcBef>
                  <a:spcPts val="0"/>
                </a:spcBef>
                <a:spcAft>
                  <a:spcPts val="0"/>
                </a:spcAft>
              </a:pPr>
              <a:r>
                <a:rPr lang="en-US" sz="2400" b="1" dirty="0">
                  <a:solidFill>
                    <a:prstClr val="black"/>
                  </a:solidFill>
                  <a:latin typeface="Times New Roman"/>
                  <a:cs typeface="B Nazanin"/>
                </a:rPr>
                <a:t>Step</a:t>
              </a:r>
            </a:p>
          </p:txBody>
        </p:sp>
      </p:grpSp>
      <p:sp>
        <p:nvSpPr>
          <p:cNvPr id="9" name="TextBox 8"/>
          <p:cNvSpPr txBox="1"/>
          <p:nvPr/>
        </p:nvSpPr>
        <p:spPr>
          <a:xfrm>
            <a:off x="-76200" y="230399"/>
            <a:ext cx="929640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defTabSz="685800" fontAlgn="auto">
              <a:spcBef>
                <a:spcPts val="0"/>
              </a:spcBef>
              <a:spcAft>
                <a:spcPts val="0"/>
              </a:spcAft>
            </a:pPr>
            <a:r>
              <a:rPr lang="en-US" sz="3600" b="1" dirty="0">
                <a:ln/>
                <a:solidFill>
                  <a:srgbClr val="FF0000"/>
                </a:solidFill>
                <a:latin typeface="Times New Roman"/>
                <a:cs typeface="B Nazanin"/>
              </a:rPr>
              <a:t>Downstream Processing in Vaccine Production </a:t>
            </a:r>
          </a:p>
        </p:txBody>
      </p:sp>
      <p:sp>
        <p:nvSpPr>
          <p:cNvPr id="2" name="Slide Number Placeholder 1"/>
          <p:cNvSpPr>
            <a:spLocks noGrp="1"/>
          </p:cNvSpPr>
          <p:nvPr>
            <p:ph type="sldNum" sz="quarter" idx="12"/>
          </p:nvPr>
        </p:nvSpPr>
        <p:spPr>
          <a:xfrm>
            <a:off x="8828171" y="5726907"/>
            <a:ext cx="2057400" cy="273844"/>
          </a:xfrm>
        </p:spPr>
        <p:txBody>
          <a:bodyPr/>
          <a:lstStyle/>
          <a:p>
            <a:pPr defTabSz="685800" fontAlgn="auto">
              <a:spcBef>
                <a:spcPts val="0"/>
              </a:spcBef>
              <a:spcAft>
                <a:spcPts val="0"/>
              </a:spcAft>
            </a:pPr>
            <a:fld id="{AEC262C2-ED2E-4805-877E-A7C92EE9E4DF}" type="slidenum">
              <a:rPr lang="fa-IR">
                <a:solidFill>
                  <a:prstClr val="black">
                    <a:tint val="75000"/>
                  </a:prstClr>
                </a:solidFill>
                <a:latin typeface="Calibri"/>
                <a:cs typeface="B Nazanin"/>
              </a:rPr>
              <a:pPr defTabSz="685800" fontAlgn="auto">
                <a:spcBef>
                  <a:spcPts val="0"/>
                </a:spcBef>
                <a:spcAft>
                  <a:spcPts val="0"/>
                </a:spcAft>
              </a:pPr>
              <a:t>42</a:t>
            </a:fld>
            <a:endParaRPr lang="fa-IR" dirty="0">
              <a:solidFill>
                <a:prstClr val="black">
                  <a:tint val="75000"/>
                </a:prstClr>
              </a:solidFill>
              <a:latin typeface="Calibri"/>
              <a:cs typeface="B Nazanin"/>
            </a:endParaRPr>
          </a:p>
        </p:txBody>
      </p:sp>
    </p:spTree>
    <p:extLst>
      <p:ext uri="{BB962C8B-B14F-4D97-AF65-F5344CB8AC3E}">
        <p14:creationId xmlns:p14="http://schemas.microsoft.com/office/powerpoint/2010/main" val="3453265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12" y="72420"/>
            <a:ext cx="9144000" cy="784830"/>
          </a:xfrm>
          <a:prstGeom prst="rect">
            <a:avLst/>
          </a:prstGeom>
        </p:spPr>
        <p:txBody>
          <a:bodyPr wrap="square">
            <a:spAutoFit/>
          </a:bodyPr>
          <a:lstStyle/>
          <a:p>
            <a:pPr algn="ctr" defTabSz="685800" fontAlgn="auto">
              <a:spcBef>
                <a:spcPts val="0"/>
              </a:spcBef>
              <a:spcAft>
                <a:spcPts val="0"/>
              </a:spcAft>
            </a:pPr>
            <a:r>
              <a:rPr lang="en-US" sz="2250" b="1" dirty="0">
                <a:solidFill>
                  <a:srgbClr val="FF0000"/>
                </a:solidFill>
                <a:latin typeface="Times New Roman"/>
                <a:cs typeface="B Nazanin"/>
              </a:rPr>
              <a:t>Dynamic Binding Capacity and Virus Recovery on Different Chromatography Supports for Different Virus (-like) Materials</a:t>
            </a:r>
            <a:r>
              <a:rPr lang="fa-IR" sz="2250" b="1" dirty="0">
                <a:solidFill>
                  <a:srgbClr val="FF0000"/>
                </a:solidFill>
                <a:latin typeface="Times New Roman"/>
                <a:cs typeface="B Nazanin"/>
              </a:rPr>
              <a:t>.</a:t>
            </a:r>
            <a:endParaRPr lang="en-US" sz="2250" b="1" dirty="0">
              <a:solidFill>
                <a:srgbClr val="FF0000"/>
              </a:solidFill>
              <a:latin typeface="Times New Roman"/>
              <a:cs typeface="B Nazanin"/>
            </a:endParaRPr>
          </a:p>
        </p:txBody>
      </p:sp>
      <p:pic>
        <p:nvPicPr>
          <p:cNvPr id="3" name="Picture 2"/>
          <p:cNvPicPr>
            <a:picLocks noChangeAspect="1"/>
          </p:cNvPicPr>
          <p:nvPr/>
        </p:nvPicPr>
        <p:blipFill>
          <a:blip r:embed="rId2"/>
          <a:stretch>
            <a:fillRect/>
          </a:stretch>
        </p:blipFill>
        <p:spPr>
          <a:xfrm>
            <a:off x="0" y="1596309"/>
            <a:ext cx="8957388" cy="4537403"/>
          </a:xfrm>
          <a:prstGeom prst="rect">
            <a:avLst/>
          </a:prstGeom>
        </p:spPr>
      </p:pic>
      <p:sp>
        <p:nvSpPr>
          <p:cNvPr id="4" name="Rectangle 3"/>
          <p:cNvSpPr/>
          <p:nvPr/>
        </p:nvSpPr>
        <p:spPr>
          <a:xfrm>
            <a:off x="6761661" y="1596309"/>
            <a:ext cx="724989" cy="440444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cs typeface="B Nazanin"/>
            </a:endParaRPr>
          </a:p>
        </p:txBody>
      </p:sp>
      <p:sp>
        <p:nvSpPr>
          <p:cNvPr id="5" name="Slide Number Placeholder 4"/>
          <p:cNvSpPr>
            <a:spLocks noGrp="1"/>
          </p:cNvSpPr>
          <p:nvPr>
            <p:ph type="sldNum" sz="quarter" idx="12"/>
          </p:nvPr>
        </p:nvSpPr>
        <p:spPr>
          <a:xfrm>
            <a:off x="6993294" y="5656466"/>
            <a:ext cx="2057400" cy="273844"/>
          </a:xfrm>
        </p:spPr>
        <p:txBody>
          <a:bodyPr/>
          <a:lstStyle/>
          <a:p>
            <a:pPr algn="r" defTabSz="685800" rtl="1" fontAlgn="auto">
              <a:spcBef>
                <a:spcPts val="0"/>
              </a:spcBef>
              <a:spcAft>
                <a:spcPts val="0"/>
              </a:spcAft>
            </a:pPr>
            <a:fld id="{AEC262C2-ED2E-4805-877E-A7C92EE9E4DF}" type="slidenum">
              <a:rPr lang="fa-IR">
                <a:solidFill>
                  <a:prstClr val="black">
                    <a:tint val="75000"/>
                  </a:prstClr>
                </a:solidFill>
                <a:latin typeface="Times New Roman"/>
                <a:cs typeface="B Nazanin"/>
              </a:rPr>
              <a:pPr algn="r" defTabSz="685800" rtl="1" fontAlgn="auto">
                <a:spcBef>
                  <a:spcPts val="0"/>
                </a:spcBef>
                <a:spcAft>
                  <a:spcPts val="0"/>
                </a:spcAft>
              </a:pPr>
              <a:t>43</a:t>
            </a:fld>
            <a:endParaRPr lang="fa-IR" dirty="0">
              <a:solidFill>
                <a:prstClr val="black">
                  <a:tint val="75000"/>
                </a:prstClr>
              </a:solidFill>
              <a:latin typeface="Times New Roman"/>
              <a:cs typeface="B Nazanin"/>
            </a:endParaRPr>
          </a:p>
        </p:txBody>
      </p:sp>
    </p:spTree>
    <p:extLst>
      <p:ext uri="{BB962C8B-B14F-4D97-AF65-F5344CB8AC3E}">
        <p14:creationId xmlns:p14="http://schemas.microsoft.com/office/powerpoint/2010/main" val="28783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20779" y="1652933"/>
            <a:ext cx="2229970" cy="730203"/>
            <a:chOff x="1626424" y="3852672"/>
            <a:chExt cx="2973293" cy="1565994"/>
          </a:xfrm>
          <a:solidFill>
            <a:schemeClr val="accent1">
              <a:lumMod val="20000"/>
              <a:lumOff val="80000"/>
            </a:schemeClr>
          </a:solidFill>
        </p:grpSpPr>
        <p:sp>
          <p:nvSpPr>
            <p:cNvPr id="5" name="Rectangle 4"/>
            <p:cNvSpPr/>
            <p:nvPr/>
          </p:nvSpPr>
          <p:spPr>
            <a:xfrm>
              <a:off x="1626424" y="3852672"/>
              <a:ext cx="2973293" cy="1565994"/>
            </a:xfrm>
            <a:prstGeom prst="rect">
              <a:avLst/>
            </a:prstGeom>
            <a:grpFill/>
            <a:ln w="76200"/>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TextBox 5"/>
            <p:cNvSpPr txBox="1"/>
            <p:nvPr/>
          </p:nvSpPr>
          <p:spPr>
            <a:xfrm>
              <a:off x="1626424" y="3852672"/>
              <a:ext cx="2973293" cy="1565994"/>
            </a:xfrm>
            <a:prstGeom prst="rect">
              <a:avLst/>
            </a:prstGeom>
            <a:grpFill/>
            <a:ln w="76200">
              <a:solidFill>
                <a:schemeClr val="accent4">
                  <a:lumMod val="60000"/>
                  <a:lumOff val="40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9583" tIns="0" rIns="0" bIns="0" numCol="1" spcCol="1270" anchor="t" anchorCtr="0">
              <a:noAutofit/>
            </a:bodyPr>
            <a:lstStyle/>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Capturing Step</a:t>
              </a:r>
            </a:p>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Sephacryl S-400 HR</a:t>
              </a:r>
            </a:p>
          </p:txBody>
        </p:sp>
      </p:grpSp>
      <p:sp>
        <p:nvSpPr>
          <p:cNvPr id="7" name="TextBox 6"/>
          <p:cNvSpPr txBox="1"/>
          <p:nvPr/>
        </p:nvSpPr>
        <p:spPr>
          <a:xfrm>
            <a:off x="113730" y="3286648"/>
            <a:ext cx="4021747" cy="877244"/>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592" tIns="0" rIns="0" bIns="0" numCol="1" spcCol="1270" anchor="t" anchorCtr="0">
            <a:noAutofit/>
          </a:bodyPr>
          <a:lstStyle/>
          <a:p>
            <a:pPr algn="ctr" defTabSz="933450" fontAlgn="auto">
              <a:lnSpc>
                <a:spcPct val="90000"/>
              </a:lnSpc>
              <a:spcAft>
                <a:spcPct val="35000"/>
              </a:spcAft>
            </a:pPr>
            <a:r>
              <a:rPr lang="en-US" sz="2100" b="1" dirty="0">
                <a:solidFill>
                  <a:prstClr val="black">
                    <a:hueOff val="0"/>
                    <a:satOff val="0"/>
                    <a:lumOff val="0"/>
                    <a:alphaOff val="0"/>
                  </a:prstClr>
                </a:solidFill>
                <a:latin typeface="Times New Roman"/>
                <a:cs typeface="B Nazanin"/>
              </a:rPr>
              <a:t>Intermediate Concentration Step</a:t>
            </a:r>
          </a:p>
          <a:p>
            <a:pPr algn="ctr" defTabSz="933450" fontAlgn="auto">
              <a:lnSpc>
                <a:spcPct val="90000"/>
              </a:lnSpc>
              <a:spcAft>
                <a:spcPct val="35000"/>
              </a:spcAft>
            </a:pPr>
            <a:r>
              <a:rPr lang="en-US" sz="2100" b="1" dirty="0">
                <a:solidFill>
                  <a:prstClr val="black">
                    <a:hueOff val="0"/>
                    <a:satOff val="0"/>
                    <a:lumOff val="0"/>
                    <a:alphaOff val="0"/>
                  </a:prstClr>
                </a:solidFill>
                <a:latin typeface="Times New Roman"/>
                <a:cs typeface="B Nazanin"/>
              </a:rPr>
              <a:t>Ultrafiltration</a:t>
            </a:r>
          </a:p>
        </p:txBody>
      </p:sp>
      <p:sp>
        <p:nvSpPr>
          <p:cNvPr id="8" name="Round Diagonal Corner Rectangle 4"/>
          <p:cNvSpPr txBox="1"/>
          <p:nvPr/>
        </p:nvSpPr>
        <p:spPr>
          <a:xfrm>
            <a:off x="421730" y="5028859"/>
            <a:ext cx="3417929" cy="668922"/>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54966" bIns="0" numCol="1" spcCol="1270" anchor="t" anchorCtr="0">
            <a:noAutofit/>
          </a:bodyPr>
          <a:lstStyle/>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Final Polishing Step</a:t>
            </a:r>
          </a:p>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Superdex 200 perep grade</a:t>
            </a:r>
          </a:p>
        </p:txBody>
      </p:sp>
      <p:sp>
        <p:nvSpPr>
          <p:cNvPr id="9" name="Down Arrow 8"/>
          <p:cNvSpPr/>
          <p:nvPr/>
        </p:nvSpPr>
        <p:spPr>
          <a:xfrm>
            <a:off x="1840770" y="2595667"/>
            <a:ext cx="593678" cy="361028"/>
          </a:xfrm>
          <a:prstGeom prst="downArrow">
            <a:avLst/>
          </a:prstGeom>
          <a:solidFill>
            <a:srgbClr val="FF0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10" name="Down Arrow 9"/>
          <p:cNvSpPr/>
          <p:nvPr/>
        </p:nvSpPr>
        <p:spPr>
          <a:xfrm>
            <a:off x="1838925" y="4414960"/>
            <a:ext cx="593678" cy="361028"/>
          </a:xfrm>
          <a:prstGeom prst="downArrow">
            <a:avLst/>
          </a:prstGeom>
          <a:solidFill>
            <a:srgbClr val="FF0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11" name="Rectangle 10"/>
          <p:cNvSpPr/>
          <p:nvPr/>
        </p:nvSpPr>
        <p:spPr>
          <a:xfrm>
            <a:off x="-182059" y="527952"/>
            <a:ext cx="9508117" cy="461665"/>
          </a:xfrm>
          <a:prstGeom prst="rect">
            <a:avLst/>
          </a:prstGeom>
        </p:spPr>
        <p:txBody>
          <a:bodyPr wrap="none">
            <a:spAutoFit/>
          </a:bodyPr>
          <a:lstStyle/>
          <a:p>
            <a:pPr algn="ctr" defTabSz="685800" fontAlgn="auto">
              <a:spcBef>
                <a:spcPts val="0"/>
              </a:spcBef>
              <a:spcAft>
                <a:spcPts val="0"/>
              </a:spcAft>
            </a:pPr>
            <a:r>
              <a:rPr lang="en-US" sz="2400" b="1" dirty="0">
                <a:ln/>
                <a:solidFill>
                  <a:srgbClr val="FF0000"/>
                </a:solidFill>
                <a:latin typeface="Times New Roman"/>
                <a:cs typeface="B Nazanin"/>
              </a:rPr>
              <a:t>A Snapshot of 2D-IEX×SEC  Approach for Purification FMDV Vaccine</a:t>
            </a:r>
          </a:p>
        </p:txBody>
      </p:sp>
      <p:grpSp>
        <p:nvGrpSpPr>
          <p:cNvPr id="13" name="Group 12"/>
          <p:cNvGrpSpPr/>
          <p:nvPr/>
        </p:nvGrpSpPr>
        <p:grpSpPr>
          <a:xfrm>
            <a:off x="5718617" y="1723546"/>
            <a:ext cx="2829019" cy="730203"/>
            <a:chOff x="1626424" y="3852672"/>
            <a:chExt cx="2973293" cy="1565994"/>
          </a:xfrm>
          <a:solidFill>
            <a:schemeClr val="accent1">
              <a:lumMod val="20000"/>
              <a:lumOff val="80000"/>
            </a:schemeClr>
          </a:solidFill>
        </p:grpSpPr>
        <p:sp>
          <p:nvSpPr>
            <p:cNvPr id="14" name="Rectangle 13"/>
            <p:cNvSpPr/>
            <p:nvPr/>
          </p:nvSpPr>
          <p:spPr>
            <a:xfrm>
              <a:off x="1626424" y="3852672"/>
              <a:ext cx="2973293" cy="1565994"/>
            </a:xfrm>
            <a:prstGeom prst="rect">
              <a:avLst/>
            </a:pr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p:cNvSpPr txBox="1"/>
            <p:nvPr/>
          </p:nvSpPr>
          <p:spPr>
            <a:xfrm>
              <a:off x="1626424" y="3852672"/>
              <a:ext cx="2973293" cy="1565994"/>
            </a:xfrm>
            <a:prstGeom prst="rect">
              <a:avLst/>
            </a:prstGeom>
            <a:grpFill/>
            <a:ln w="76200">
              <a:solidFill>
                <a:schemeClr val="accent6">
                  <a:lumMod val="75000"/>
                </a:schemeClr>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9583" tIns="0" rIns="0" bIns="0" numCol="1" spcCol="1270" anchor="t" anchorCtr="0">
              <a:noAutofit/>
            </a:bodyPr>
            <a:lstStyle/>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Capturing Step</a:t>
              </a:r>
            </a:p>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Q-</a:t>
              </a:r>
              <a:r>
                <a:rPr lang="en-US" b="1" dirty="0" err="1">
                  <a:solidFill>
                    <a:prstClr val="black">
                      <a:hueOff val="0"/>
                      <a:satOff val="0"/>
                      <a:lumOff val="0"/>
                      <a:alphaOff val="0"/>
                    </a:prstClr>
                  </a:solidFill>
                  <a:latin typeface="Times New Roman"/>
                  <a:cs typeface="B Nazanin"/>
                </a:rPr>
                <a:t>Sepharose</a:t>
              </a:r>
              <a:r>
                <a:rPr lang="en-US" b="1" dirty="0">
                  <a:solidFill>
                    <a:prstClr val="black">
                      <a:hueOff val="0"/>
                      <a:satOff val="0"/>
                      <a:lumOff val="0"/>
                      <a:alphaOff val="0"/>
                    </a:prstClr>
                  </a:solidFill>
                  <a:latin typeface="Times New Roman"/>
                  <a:cs typeface="B Nazanin"/>
                </a:rPr>
                <a:t> Virus licensed</a:t>
              </a:r>
            </a:p>
          </p:txBody>
        </p:sp>
      </p:grpSp>
      <p:sp>
        <p:nvSpPr>
          <p:cNvPr id="16" name="TextBox 15"/>
          <p:cNvSpPr txBox="1"/>
          <p:nvPr/>
        </p:nvSpPr>
        <p:spPr>
          <a:xfrm>
            <a:off x="5122254" y="3251334"/>
            <a:ext cx="4021747" cy="877244"/>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592" tIns="0" rIns="0" bIns="0" numCol="1" spcCol="1270" anchor="t" anchorCtr="0">
            <a:noAutofit/>
          </a:bodyPr>
          <a:lstStyle/>
          <a:p>
            <a:pPr algn="ctr" defTabSz="933450" fontAlgn="auto">
              <a:lnSpc>
                <a:spcPct val="90000"/>
              </a:lnSpc>
              <a:spcAft>
                <a:spcPct val="35000"/>
              </a:spcAft>
            </a:pPr>
            <a:r>
              <a:rPr lang="en-US" sz="2100" b="1" dirty="0">
                <a:solidFill>
                  <a:prstClr val="black">
                    <a:hueOff val="0"/>
                    <a:satOff val="0"/>
                    <a:lumOff val="0"/>
                    <a:alphaOff val="0"/>
                  </a:prstClr>
                </a:solidFill>
                <a:latin typeface="Times New Roman"/>
                <a:cs typeface="B Nazanin"/>
              </a:rPr>
              <a:t>Intermediate Concentration Step</a:t>
            </a:r>
          </a:p>
          <a:p>
            <a:pPr algn="ctr" defTabSz="933450" fontAlgn="auto">
              <a:lnSpc>
                <a:spcPct val="90000"/>
              </a:lnSpc>
              <a:spcAft>
                <a:spcPct val="35000"/>
              </a:spcAft>
            </a:pPr>
            <a:r>
              <a:rPr lang="en-US" sz="2100" b="1" dirty="0">
                <a:solidFill>
                  <a:prstClr val="black">
                    <a:hueOff val="0"/>
                    <a:satOff val="0"/>
                    <a:lumOff val="0"/>
                    <a:alphaOff val="0"/>
                  </a:prstClr>
                </a:solidFill>
                <a:latin typeface="Times New Roman"/>
                <a:cs typeface="B Nazanin"/>
              </a:rPr>
              <a:t>Ultrafiltration</a:t>
            </a:r>
          </a:p>
        </p:txBody>
      </p:sp>
      <p:sp>
        <p:nvSpPr>
          <p:cNvPr id="17" name="Round Diagonal Corner Rectangle 4"/>
          <p:cNvSpPr txBox="1"/>
          <p:nvPr/>
        </p:nvSpPr>
        <p:spPr>
          <a:xfrm>
            <a:off x="5430254" y="4993545"/>
            <a:ext cx="3417929" cy="668922"/>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54966" bIns="0" numCol="1" spcCol="1270" anchor="t" anchorCtr="0">
            <a:noAutofit/>
          </a:bodyPr>
          <a:lstStyle/>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Final Polishing Step</a:t>
            </a:r>
          </a:p>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Superdex 200 perep grade</a:t>
            </a:r>
          </a:p>
        </p:txBody>
      </p:sp>
      <p:sp>
        <p:nvSpPr>
          <p:cNvPr id="18" name="Down Arrow 17"/>
          <p:cNvSpPr/>
          <p:nvPr/>
        </p:nvSpPr>
        <p:spPr>
          <a:xfrm>
            <a:off x="6849294" y="2560354"/>
            <a:ext cx="593678" cy="361028"/>
          </a:xfrm>
          <a:prstGeom prst="downArrow">
            <a:avLst/>
          </a:prstGeom>
          <a:solidFill>
            <a:srgbClr val="FF0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19" name="Down Arrow 18"/>
          <p:cNvSpPr/>
          <p:nvPr/>
        </p:nvSpPr>
        <p:spPr>
          <a:xfrm>
            <a:off x="6847449" y="4379647"/>
            <a:ext cx="593678" cy="361028"/>
          </a:xfrm>
          <a:prstGeom prst="downArrow">
            <a:avLst/>
          </a:prstGeom>
          <a:solidFill>
            <a:srgbClr val="FF0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2" name="Slide Number Placeholder 1"/>
          <p:cNvSpPr>
            <a:spLocks noGrp="1"/>
          </p:cNvSpPr>
          <p:nvPr>
            <p:ph type="sldNum" sz="quarter" idx="12"/>
          </p:nvPr>
        </p:nvSpPr>
        <p:spPr>
          <a:xfrm>
            <a:off x="8848183" y="5697781"/>
            <a:ext cx="2057400" cy="273844"/>
          </a:xfrm>
        </p:spPr>
        <p:txBody>
          <a:bodyPr/>
          <a:lstStyle/>
          <a:p>
            <a:pPr defTabSz="685800" fontAlgn="auto">
              <a:spcBef>
                <a:spcPts val="0"/>
              </a:spcBef>
              <a:spcAft>
                <a:spcPts val="0"/>
              </a:spcAft>
            </a:pPr>
            <a:fld id="{AEC262C2-ED2E-4805-877E-A7C92EE9E4DF}" type="slidenum">
              <a:rPr lang="fa-IR">
                <a:solidFill>
                  <a:prstClr val="black">
                    <a:tint val="75000"/>
                  </a:prstClr>
                </a:solidFill>
                <a:latin typeface="Calibri"/>
                <a:cs typeface="B Nazanin"/>
              </a:rPr>
              <a:pPr defTabSz="685800" fontAlgn="auto">
                <a:spcBef>
                  <a:spcPts val="0"/>
                </a:spcBef>
                <a:spcAft>
                  <a:spcPts val="0"/>
                </a:spcAft>
              </a:pPr>
              <a:t>44</a:t>
            </a:fld>
            <a:endParaRPr lang="fa-IR" dirty="0">
              <a:solidFill>
                <a:prstClr val="black">
                  <a:tint val="75000"/>
                </a:prstClr>
              </a:solidFill>
              <a:latin typeface="Calibri"/>
              <a:cs typeface="B Nazanin"/>
            </a:endParaRPr>
          </a:p>
        </p:txBody>
      </p:sp>
    </p:spTree>
    <p:extLst>
      <p:ext uri="{BB962C8B-B14F-4D97-AF65-F5344CB8AC3E}">
        <p14:creationId xmlns:p14="http://schemas.microsoft.com/office/powerpoint/2010/main" val="581579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2799" y="1214274"/>
            <a:ext cx="8677790" cy="4079612"/>
            <a:chOff x="42177" y="654690"/>
            <a:chExt cx="11570386" cy="5439483"/>
          </a:xfrm>
        </p:grpSpPr>
        <p:grpSp>
          <p:nvGrpSpPr>
            <p:cNvPr id="5" name="Group 4"/>
            <p:cNvGrpSpPr>
              <a:grpSpLocks noChangeAspect="1"/>
            </p:cNvGrpSpPr>
            <p:nvPr/>
          </p:nvGrpSpPr>
          <p:grpSpPr bwMode="auto">
            <a:xfrm>
              <a:off x="190500" y="654690"/>
              <a:ext cx="11422063" cy="5149850"/>
              <a:chOff x="120" y="421"/>
              <a:chExt cx="7195" cy="3244"/>
            </a:xfrm>
          </p:grpSpPr>
          <p:sp>
            <p:nvSpPr>
              <p:cNvPr id="21" name="Rectangle 6"/>
              <p:cNvSpPr>
                <a:spLocks noChangeArrowheads="1"/>
              </p:cNvSpPr>
              <p:nvPr/>
            </p:nvSpPr>
            <p:spPr bwMode="auto">
              <a:xfrm>
                <a:off x="120" y="421"/>
                <a:ext cx="0" cy="174"/>
              </a:xfrm>
              <a:prstGeom prst="rect">
                <a:avLst/>
              </a:prstGeom>
              <a:solidFill>
                <a:srgbClr val="FFFFFF"/>
              </a:solidFill>
              <a:ln w="952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22" name="Rectangle 7"/>
              <p:cNvSpPr>
                <a:spLocks noChangeArrowheads="1"/>
              </p:cNvSpPr>
              <p:nvPr/>
            </p:nvSpPr>
            <p:spPr bwMode="auto">
              <a:xfrm>
                <a:off x="120" y="421"/>
                <a:ext cx="0" cy="174"/>
              </a:xfrm>
              <a:prstGeom prst="rect">
                <a:avLst/>
              </a:prstGeom>
              <a:solidFill>
                <a:srgbClr val="FFFFFF"/>
              </a:solidFill>
              <a:ln w="952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23" name="Rectangle 8"/>
              <p:cNvSpPr>
                <a:spLocks noChangeArrowheads="1"/>
              </p:cNvSpPr>
              <p:nvPr/>
            </p:nvSpPr>
            <p:spPr bwMode="auto">
              <a:xfrm>
                <a:off x="120" y="421"/>
                <a:ext cx="0" cy="174"/>
              </a:xfrm>
              <a:prstGeom prst="rect">
                <a:avLst/>
              </a:prstGeom>
              <a:solidFill>
                <a:srgbClr val="FFFFFF"/>
              </a:solidFill>
              <a:ln w="952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24" name="Rectangle 9"/>
              <p:cNvSpPr>
                <a:spLocks noChangeArrowheads="1"/>
              </p:cNvSpPr>
              <p:nvPr/>
            </p:nvSpPr>
            <p:spPr bwMode="auto">
              <a:xfrm>
                <a:off x="120" y="421"/>
                <a:ext cx="0" cy="174"/>
              </a:xfrm>
              <a:prstGeom prst="rect">
                <a:avLst/>
              </a:prstGeom>
              <a:solidFill>
                <a:srgbClr val="FFFFFF"/>
              </a:solidFill>
              <a:ln w="952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25" name="Rectangle 10"/>
              <p:cNvSpPr>
                <a:spLocks noChangeArrowheads="1"/>
              </p:cNvSpPr>
              <p:nvPr/>
            </p:nvSpPr>
            <p:spPr bwMode="auto">
              <a:xfrm>
                <a:off x="120" y="421"/>
                <a:ext cx="0" cy="174"/>
              </a:xfrm>
              <a:prstGeom prst="rect">
                <a:avLst/>
              </a:prstGeom>
              <a:solidFill>
                <a:srgbClr val="FFFFFF"/>
              </a:solidFill>
              <a:ln w="952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26" name="Rectangle 11"/>
              <p:cNvSpPr>
                <a:spLocks noChangeArrowheads="1"/>
              </p:cNvSpPr>
              <p:nvPr/>
            </p:nvSpPr>
            <p:spPr bwMode="auto">
              <a:xfrm>
                <a:off x="120" y="421"/>
                <a:ext cx="0" cy="174"/>
              </a:xfrm>
              <a:prstGeom prst="rect">
                <a:avLst/>
              </a:prstGeom>
              <a:solidFill>
                <a:srgbClr val="FFFFFF"/>
              </a:solidFill>
              <a:ln w="952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27" name="Rectangle 12"/>
              <p:cNvSpPr>
                <a:spLocks noChangeArrowheads="1"/>
              </p:cNvSpPr>
              <p:nvPr/>
            </p:nvSpPr>
            <p:spPr bwMode="auto">
              <a:xfrm>
                <a:off x="120" y="421"/>
                <a:ext cx="0" cy="174"/>
              </a:xfrm>
              <a:prstGeom prst="rect">
                <a:avLst/>
              </a:prstGeom>
              <a:solidFill>
                <a:srgbClr val="FFFFFF"/>
              </a:solidFill>
              <a:ln w="952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28" name="Rectangle 13"/>
              <p:cNvSpPr>
                <a:spLocks noChangeArrowheads="1"/>
              </p:cNvSpPr>
              <p:nvPr/>
            </p:nvSpPr>
            <p:spPr bwMode="auto">
              <a:xfrm>
                <a:off x="120" y="421"/>
                <a:ext cx="0" cy="174"/>
              </a:xfrm>
              <a:prstGeom prst="rect">
                <a:avLst/>
              </a:prstGeom>
              <a:solidFill>
                <a:srgbClr val="FFFFFF"/>
              </a:solidFill>
              <a:ln w="952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29" name="Rectangle 14"/>
              <p:cNvSpPr>
                <a:spLocks noChangeArrowheads="1"/>
              </p:cNvSpPr>
              <p:nvPr/>
            </p:nvSpPr>
            <p:spPr bwMode="auto">
              <a:xfrm>
                <a:off x="120" y="421"/>
                <a:ext cx="0" cy="174"/>
              </a:xfrm>
              <a:prstGeom prst="rect">
                <a:avLst/>
              </a:prstGeom>
              <a:solidFill>
                <a:srgbClr val="FFFFFF"/>
              </a:solidFill>
              <a:ln w="952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30" name="Rectangle 15"/>
              <p:cNvSpPr>
                <a:spLocks noChangeArrowheads="1"/>
              </p:cNvSpPr>
              <p:nvPr/>
            </p:nvSpPr>
            <p:spPr bwMode="auto">
              <a:xfrm>
                <a:off x="120" y="421"/>
                <a:ext cx="0" cy="174"/>
              </a:xfrm>
              <a:prstGeom prst="rect">
                <a:avLst/>
              </a:prstGeom>
              <a:solidFill>
                <a:srgbClr val="FFFFFF"/>
              </a:solidFill>
              <a:ln w="952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31" name="Line 17"/>
              <p:cNvSpPr>
                <a:spLocks noChangeShapeType="1"/>
              </p:cNvSpPr>
              <p:nvPr/>
            </p:nvSpPr>
            <p:spPr bwMode="auto">
              <a:xfrm>
                <a:off x="479" y="3621"/>
                <a:ext cx="6836" cy="0"/>
              </a:xfrm>
              <a:prstGeom prst="line">
                <a:avLst/>
              </a:prstGeom>
              <a:noFill/>
              <a:ln w="2698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32" name="Line 20"/>
              <p:cNvSpPr>
                <a:spLocks noChangeShapeType="1"/>
              </p:cNvSpPr>
              <p:nvPr/>
            </p:nvSpPr>
            <p:spPr bwMode="auto">
              <a:xfrm>
                <a:off x="1504" y="3625"/>
                <a:ext cx="0" cy="40"/>
              </a:xfrm>
              <a:prstGeom prst="line">
                <a:avLst/>
              </a:prstGeom>
              <a:noFill/>
              <a:ln w="2698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33" name="Line 22"/>
              <p:cNvSpPr>
                <a:spLocks noChangeShapeType="1"/>
              </p:cNvSpPr>
              <p:nvPr/>
            </p:nvSpPr>
            <p:spPr bwMode="auto">
              <a:xfrm>
                <a:off x="3107" y="3625"/>
                <a:ext cx="0" cy="40"/>
              </a:xfrm>
              <a:prstGeom prst="line">
                <a:avLst/>
              </a:prstGeom>
              <a:noFill/>
              <a:ln w="2698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34" name="Line 24"/>
              <p:cNvSpPr>
                <a:spLocks noChangeShapeType="1"/>
              </p:cNvSpPr>
              <p:nvPr/>
            </p:nvSpPr>
            <p:spPr bwMode="auto">
              <a:xfrm>
                <a:off x="4710" y="3625"/>
                <a:ext cx="0" cy="40"/>
              </a:xfrm>
              <a:prstGeom prst="line">
                <a:avLst/>
              </a:prstGeom>
              <a:noFill/>
              <a:ln w="2698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35" name="Line 26"/>
              <p:cNvSpPr>
                <a:spLocks noChangeShapeType="1"/>
              </p:cNvSpPr>
              <p:nvPr/>
            </p:nvSpPr>
            <p:spPr bwMode="auto">
              <a:xfrm>
                <a:off x="6314" y="3625"/>
                <a:ext cx="0" cy="40"/>
              </a:xfrm>
              <a:prstGeom prst="line">
                <a:avLst/>
              </a:prstGeom>
              <a:noFill/>
              <a:ln w="2698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36" name="Line 28"/>
              <p:cNvSpPr>
                <a:spLocks noChangeShapeType="1"/>
              </p:cNvSpPr>
              <p:nvPr/>
            </p:nvSpPr>
            <p:spPr bwMode="auto">
              <a:xfrm flipV="1">
                <a:off x="485" y="549"/>
                <a:ext cx="0" cy="3081"/>
              </a:xfrm>
              <a:prstGeom prst="line">
                <a:avLst/>
              </a:prstGeom>
              <a:noFill/>
              <a:ln w="2698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37" name="Line 31"/>
              <p:cNvSpPr>
                <a:spLocks noChangeShapeType="1"/>
              </p:cNvSpPr>
              <p:nvPr/>
            </p:nvSpPr>
            <p:spPr bwMode="auto">
              <a:xfrm flipH="1">
                <a:off x="433" y="3360"/>
                <a:ext cx="46" cy="0"/>
              </a:xfrm>
              <a:prstGeom prst="line">
                <a:avLst/>
              </a:prstGeom>
              <a:noFill/>
              <a:ln w="2698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38" name="Line 33"/>
              <p:cNvSpPr>
                <a:spLocks noChangeShapeType="1"/>
              </p:cNvSpPr>
              <p:nvPr/>
            </p:nvSpPr>
            <p:spPr bwMode="auto">
              <a:xfrm flipH="1">
                <a:off x="433" y="2726"/>
                <a:ext cx="46" cy="0"/>
              </a:xfrm>
              <a:prstGeom prst="line">
                <a:avLst/>
              </a:prstGeom>
              <a:noFill/>
              <a:ln w="2698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39" name="Line 35"/>
              <p:cNvSpPr>
                <a:spLocks noChangeShapeType="1"/>
              </p:cNvSpPr>
              <p:nvPr/>
            </p:nvSpPr>
            <p:spPr bwMode="auto">
              <a:xfrm flipH="1">
                <a:off x="433" y="2097"/>
                <a:ext cx="46" cy="0"/>
              </a:xfrm>
              <a:prstGeom prst="line">
                <a:avLst/>
              </a:prstGeom>
              <a:noFill/>
              <a:ln w="2698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40" name="Line 37"/>
              <p:cNvSpPr>
                <a:spLocks noChangeShapeType="1"/>
              </p:cNvSpPr>
              <p:nvPr/>
            </p:nvSpPr>
            <p:spPr bwMode="auto">
              <a:xfrm flipH="1">
                <a:off x="433" y="1463"/>
                <a:ext cx="46" cy="0"/>
              </a:xfrm>
              <a:prstGeom prst="line">
                <a:avLst/>
              </a:prstGeom>
              <a:noFill/>
              <a:ln w="2698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41" name="Line 39"/>
              <p:cNvSpPr>
                <a:spLocks noChangeShapeType="1"/>
              </p:cNvSpPr>
              <p:nvPr/>
            </p:nvSpPr>
            <p:spPr bwMode="auto">
              <a:xfrm flipH="1">
                <a:off x="433" y="829"/>
                <a:ext cx="46" cy="0"/>
              </a:xfrm>
              <a:prstGeom prst="line">
                <a:avLst/>
              </a:prstGeom>
              <a:noFill/>
              <a:ln w="26988"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grpSp>
        <p:pic>
          <p:nvPicPr>
            <p:cNvPr id="6" name="Picture 5"/>
            <p:cNvPicPr>
              <a:picLocks noChangeAspect="1"/>
            </p:cNvPicPr>
            <p:nvPr/>
          </p:nvPicPr>
          <p:blipFill rotWithShape="1">
            <a:blip r:embed="rId2"/>
            <a:srcRect r="3512"/>
            <a:stretch/>
          </p:blipFill>
          <p:spPr>
            <a:xfrm>
              <a:off x="779464" y="915040"/>
              <a:ext cx="10752894" cy="4762500"/>
            </a:xfrm>
            <a:prstGeom prst="rect">
              <a:avLst/>
            </a:prstGeom>
          </p:spPr>
        </p:pic>
        <p:sp>
          <p:nvSpPr>
            <p:cNvPr id="7" name="Rectangle 29"/>
            <p:cNvSpPr>
              <a:spLocks noChangeArrowheads="1"/>
            </p:cNvSpPr>
            <p:nvPr/>
          </p:nvSpPr>
          <p:spPr bwMode="auto">
            <a:xfrm rot="16200000">
              <a:off x="-160808" y="2816935"/>
              <a:ext cx="621413" cy="215444"/>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(mAU)</a:t>
              </a:r>
              <a:endParaRPr lang="en-US" altLang="en-US" sz="1050" b="1" dirty="0">
                <a:solidFill>
                  <a:prstClr val="black"/>
                </a:solidFill>
                <a:latin typeface="Times New Roman"/>
                <a:cs typeface="Times New Roman"/>
              </a:endParaRPr>
            </a:p>
          </p:txBody>
        </p:sp>
        <p:sp>
          <p:nvSpPr>
            <p:cNvPr id="8" name="Rectangle 30"/>
            <p:cNvSpPr>
              <a:spLocks noChangeArrowheads="1"/>
            </p:cNvSpPr>
            <p:nvPr/>
          </p:nvSpPr>
          <p:spPr bwMode="auto">
            <a:xfrm rot="16200000">
              <a:off x="-305870" y="3668262"/>
              <a:ext cx="919055" cy="215444"/>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Absorbance</a:t>
              </a:r>
              <a:endParaRPr lang="en-US" altLang="en-US" sz="1050" b="1" dirty="0">
                <a:solidFill>
                  <a:prstClr val="black"/>
                </a:solidFill>
                <a:latin typeface="Times New Roman"/>
                <a:cs typeface="Times New Roman"/>
              </a:endParaRPr>
            </a:p>
          </p:txBody>
        </p:sp>
        <p:sp>
          <p:nvSpPr>
            <p:cNvPr id="9" name="Rectangle 18"/>
            <p:cNvSpPr>
              <a:spLocks noChangeArrowheads="1"/>
            </p:cNvSpPr>
            <p:nvPr/>
          </p:nvSpPr>
          <p:spPr bwMode="auto">
            <a:xfrm>
              <a:off x="6301465" y="5842888"/>
              <a:ext cx="612288" cy="215444"/>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(min)</a:t>
              </a:r>
              <a:endParaRPr lang="en-US" altLang="en-US" sz="1050" b="1" dirty="0">
                <a:solidFill>
                  <a:prstClr val="black"/>
                </a:solidFill>
                <a:latin typeface="Times New Roman"/>
                <a:cs typeface="Times New Roman"/>
              </a:endParaRPr>
            </a:p>
          </p:txBody>
        </p:sp>
        <p:sp>
          <p:nvSpPr>
            <p:cNvPr id="10" name="Rectangle 19"/>
            <p:cNvSpPr>
              <a:spLocks noChangeArrowheads="1"/>
            </p:cNvSpPr>
            <p:nvPr/>
          </p:nvSpPr>
          <p:spPr bwMode="auto">
            <a:xfrm>
              <a:off x="5807986" y="5842579"/>
              <a:ext cx="455820" cy="215444"/>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Time</a:t>
              </a:r>
              <a:endParaRPr lang="en-US" altLang="en-US" sz="1050" b="1" dirty="0">
                <a:solidFill>
                  <a:prstClr val="black"/>
                </a:solidFill>
                <a:latin typeface="Times New Roman"/>
                <a:cs typeface="Times New Roman"/>
              </a:endParaRPr>
            </a:p>
          </p:txBody>
        </p:sp>
        <p:sp>
          <p:nvSpPr>
            <p:cNvPr id="11" name="Rectangle 32"/>
            <p:cNvSpPr>
              <a:spLocks noChangeArrowheads="1"/>
            </p:cNvSpPr>
            <p:nvPr/>
          </p:nvSpPr>
          <p:spPr bwMode="auto">
            <a:xfrm>
              <a:off x="396082" y="4202080"/>
              <a:ext cx="242888"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50</a:t>
              </a:r>
              <a:endParaRPr lang="fa-IR" altLang="fa-IR" sz="1200" b="1" dirty="0">
                <a:solidFill>
                  <a:prstClr val="black"/>
                </a:solidFill>
                <a:cs typeface="B Nazanin"/>
              </a:endParaRPr>
            </a:p>
          </p:txBody>
        </p:sp>
        <p:sp>
          <p:nvSpPr>
            <p:cNvPr id="12" name="Rectangle 32"/>
            <p:cNvSpPr>
              <a:spLocks noChangeArrowheads="1"/>
            </p:cNvSpPr>
            <p:nvPr/>
          </p:nvSpPr>
          <p:spPr bwMode="auto">
            <a:xfrm>
              <a:off x="305758" y="3235365"/>
              <a:ext cx="433389"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100</a:t>
              </a:r>
              <a:endParaRPr lang="fa-IR" altLang="fa-IR" sz="1200" b="1" dirty="0">
                <a:solidFill>
                  <a:prstClr val="black"/>
                </a:solidFill>
                <a:cs typeface="B Nazanin"/>
              </a:endParaRPr>
            </a:p>
          </p:txBody>
        </p:sp>
        <p:sp>
          <p:nvSpPr>
            <p:cNvPr id="13" name="Rectangle 32"/>
            <p:cNvSpPr>
              <a:spLocks noChangeArrowheads="1"/>
            </p:cNvSpPr>
            <p:nvPr/>
          </p:nvSpPr>
          <p:spPr bwMode="auto">
            <a:xfrm>
              <a:off x="236538" y="2228889"/>
              <a:ext cx="433389"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150</a:t>
              </a:r>
              <a:endParaRPr lang="fa-IR" altLang="fa-IR" sz="1200" b="1" dirty="0">
                <a:solidFill>
                  <a:prstClr val="black"/>
                </a:solidFill>
                <a:cs typeface="B Nazanin"/>
              </a:endParaRPr>
            </a:p>
          </p:txBody>
        </p:sp>
        <p:sp>
          <p:nvSpPr>
            <p:cNvPr id="14" name="Rectangle 32"/>
            <p:cNvSpPr>
              <a:spLocks noChangeArrowheads="1"/>
            </p:cNvSpPr>
            <p:nvPr/>
          </p:nvSpPr>
          <p:spPr bwMode="auto">
            <a:xfrm>
              <a:off x="236538" y="1194667"/>
              <a:ext cx="433389"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200</a:t>
              </a:r>
              <a:endParaRPr lang="fa-IR" altLang="fa-IR" sz="1200" b="1" dirty="0">
                <a:solidFill>
                  <a:prstClr val="black"/>
                </a:solidFill>
                <a:cs typeface="B Nazanin"/>
              </a:endParaRPr>
            </a:p>
          </p:txBody>
        </p:sp>
        <p:sp>
          <p:nvSpPr>
            <p:cNvPr id="15" name="Rectangle 32"/>
            <p:cNvSpPr>
              <a:spLocks noChangeArrowheads="1"/>
            </p:cNvSpPr>
            <p:nvPr/>
          </p:nvSpPr>
          <p:spPr bwMode="auto">
            <a:xfrm>
              <a:off x="467744" y="5200617"/>
              <a:ext cx="242888"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0</a:t>
              </a:r>
              <a:endParaRPr lang="fa-IR" altLang="fa-IR" sz="1200" b="1" dirty="0">
                <a:solidFill>
                  <a:prstClr val="black"/>
                </a:solidFill>
                <a:cs typeface="B Nazanin"/>
              </a:endParaRPr>
            </a:p>
          </p:txBody>
        </p:sp>
        <p:sp>
          <p:nvSpPr>
            <p:cNvPr id="16" name="Rectangle 32"/>
            <p:cNvSpPr>
              <a:spLocks noChangeArrowheads="1"/>
            </p:cNvSpPr>
            <p:nvPr/>
          </p:nvSpPr>
          <p:spPr bwMode="auto">
            <a:xfrm>
              <a:off x="655521" y="5777244"/>
              <a:ext cx="242888"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fa-IR" sz="1200" b="1" dirty="0">
                  <a:solidFill>
                    <a:srgbClr val="000000"/>
                  </a:solidFill>
                  <a:latin typeface="Times New Roman" panose="02020603050405020304" pitchFamily="18" charset="0"/>
                  <a:cs typeface="B Nazanin"/>
                </a:rPr>
                <a:t>0</a:t>
              </a:r>
              <a:endParaRPr lang="fa-IR" altLang="fa-IR" sz="1200" b="1" dirty="0">
                <a:solidFill>
                  <a:prstClr val="black"/>
                </a:solidFill>
                <a:cs typeface="B Nazanin"/>
              </a:endParaRPr>
            </a:p>
          </p:txBody>
        </p:sp>
        <p:sp>
          <p:nvSpPr>
            <p:cNvPr id="17" name="Rectangle 32"/>
            <p:cNvSpPr>
              <a:spLocks noChangeArrowheads="1"/>
            </p:cNvSpPr>
            <p:nvPr/>
          </p:nvSpPr>
          <p:spPr bwMode="auto">
            <a:xfrm>
              <a:off x="2266156" y="5846992"/>
              <a:ext cx="242888"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50</a:t>
              </a:r>
              <a:endParaRPr lang="fa-IR" altLang="fa-IR" sz="1200" b="1" dirty="0">
                <a:solidFill>
                  <a:prstClr val="black"/>
                </a:solidFill>
                <a:cs typeface="B Nazanin"/>
              </a:endParaRPr>
            </a:p>
          </p:txBody>
        </p:sp>
        <p:sp>
          <p:nvSpPr>
            <p:cNvPr id="18" name="Rectangle 32"/>
            <p:cNvSpPr>
              <a:spLocks noChangeArrowheads="1"/>
            </p:cNvSpPr>
            <p:nvPr/>
          </p:nvSpPr>
          <p:spPr bwMode="auto">
            <a:xfrm>
              <a:off x="4810858" y="5836466"/>
              <a:ext cx="433389"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100</a:t>
              </a:r>
              <a:endParaRPr lang="fa-IR" altLang="fa-IR" sz="1200" b="1" dirty="0">
                <a:solidFill>
                  <a:prstClr val="black"/>
                </a:solidFill>
                <a:cs typeface="B Nazanin"/>
              </a:endParaRPr>
            </a:p>
          </p:txBody>
        </p:sp>
        <p:sp>
          <p:nvSpPr>
            <p:cNvPr id="19" name="Rectangle 32"/>
            <p:cNvSpPr>
              <a:spLocks noChangeArrowheads="1"/>
            </p:cNvSpPr>
            <p:nvPr/>
          </p:nvSpPr>
          <p:spPr bwMode="auto">
            <a:xfrm>
              <a:off x="7329366" y="5847952"/>
              <a:ext cx="433389"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150</a:t>
              </a:r>
              <a:endParaRPr lang="fa-IR" altLang="fa-IR" sz="1200" b="1" dirty="0">
                <a:solidFill>
                  <a:prstClr val="black"/>
                </a:solidFill>
                <a:cs typeface="B Nazanin"/>
              </a:endParaRPr>
            </a:p>
          </p:txBody>
        </p:sp>
        <p:sp>
          <p:nvSpPr>
            <p:cNvPr id="20" name="Rectangle 32"/>
            <p:cNvSpPr>
              <a:spLocks noChangeArrowheads="1"/>
            </p:cNvSpPr>
            <p:nvPr/>
          </p:nvSpPr>
          <p:spPr bwMode="auto">
            <a:xfrm>
              <a:off x="9847874" y="5846992"/>
              <a:ext cx="433389" cy="24622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200</a:t>
              </a:r>
              <a:endParaRPr lang="fa-IR" altLang="fa-IR" sz="1200" b="1" dirty="0">
                <a:solidFill>
                  <a:prstClr val="black"/>
                </a:solidFill>
                <a:cs typeface="B Nazanin"/>
              </a:endParaRPr>
            </a:p>
          </p:txBody>
        </p:sp>
      </p:grpSp>
      <p:cxnSp>
        <p:nvCxnSpPr>
          <p:cNvPr id="42" name="Straight Connector 41"/>
          <p:cNvCxnSpPr/>
          <p:nvPr/>
        </p:nvCxnSpPr>
        <p:spPr>
          <a:xfrm flipV="1">
            <a:off x="4827264" y="1880309"/>
            <a:ext cx="0" cy="305902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6875959" y="1850035"/>
            <a:ext cx="7143" cy="308929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813143" y="1870506"/>
            <a:ext cx="2062816"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175556" y="1584033"/>
            <a:ext cx="1337987" cy="276999"/>
          </a:xfrm>
          <a:prstGeom prst="rect">
            <a:avLst/>
          </a:prstGeom>
          <a:noFill/>
        </p:spPr>
        <p:txBody>
          <a:bodyPr wrap="square" rtlCol="1">
            <a:spAutoFit/>
          </a:bodyPr>
          <a:lstStyle/>
          <a:p>
            <a:pPr algn="ctr" defTabSz="685800" fontAlgn="auto">
              <a:spcBef>
                <a:spcPts val="0"/>
              </a:spcBef>
              <a:spcAft>
                <a:spcPts val="0"/>
              </a:spcAft>
            </a:pPr>
            <a:r>
              <a:rPr lang="en-US" sz="1200" dirty="0">
                <a:solidFill>
                  <a:srgbClr val="FF0000"/>
                </a:solidFill>
                <a:latin typeface="Calibri"/>
                <a:cs typeface="B Nazanin"/>
              </a:rPr>
              <a:t>Collected fraction</a:t>
            </a:r>
            <a:endParaRPr lang="fa-IR" sz="1200" dirty="0">
              <a:solidFill>
                <a:srgbClr val="FF0000"/>
              </a:solidFill>
              <a:latin typeface="Calibri"/>
              <a:cs typeface="B Nazanin"/>
            </a:endParaRPr>
          </a:p>
        </p:txBody>
      </p:sp>
      <p:sp>
        <p:nvSpPr>
          <p:cNvPr id="46" name="TextBox 45"/>
          <p:cNvSpPr txBox="1"/>
          <p:nvPr/>
        </p:nvSpPr>
        <p:spPr>
          <a:xfrm>
            <a:off x="-1" y="288653"/>
            <a:ext cx="9067799" cy="461665"/>
          </a:xfrm>
          <a:prstGeom prst="rect">
            <a:avLst/>
          </a:prstGeom>
          <a:noFill/>
        </p:spPr>
        <p:txBody>
          <a:bodyPr wrap="square" rtlCol="1">
            <a:spAutoFit/>
            <a:scene3d>
              <a:camera prst="orthographicFront"/>
              <a:lightRig rig="soft" dir="t">
                <a:rot lat="0" lon="0" rev="15600000"/>
              </a:lightRig>
            </a:scene3d>
            <a:sp3d extrusionH="57150" prstMaterial="softEdge">
              <a:bevelT w="25400" h="38100"/>
            </a:sp3d>
          </a:bodyPr>
          <a:lstStyle/>
          <a:p>
            <a:pPr defTabSz="685800" fontAlgn="auto">
              <a:spcBef>
                <a:spcPts val="0"/>
              </a:spcBef>
              <a:spcAft>
                <a:spcPts val="0"/>
              </a:spcAft>
            </a:pPr>
            <a:r>
              <a:rPr lang="en-US" sz="2400" b="1" dirty="0">
                <a:ln/>
                <a:solidFill>
                  <a:srgbClr val="FF0000"/>
                </a:solidFill>
                <a:latin typeface="Times New Roman"/>
                <a:cs typeface="B Nazanin"/>
              </a:rPr>
              <a:t>Performance of Ion-exchange Chromatography for Capturing Step</a:t>
            </a:r>
            <a:endParaRPr lang="fa-IR" sz="2400" b="1" dirty="0">
              <a:ln/>
              <a:solidFill>
                <a:srgbClr val="FF0000"/>
              </a:solidFill>
              <a:latin typeface="Times New Roman"/>
              <a:cs typeface="B Nazanin"/>
            </a:endParaRPr>
          </a:p>
        </p:txBody>
      </p:sp>
      <p:sp>
        <p:nvSpPr>
          <p:cNvPr id="47" name="TextBox 46"/>
          <p:cNvSpPr txBox="1"/>
          <p:nvPr/>
        </p:nvSpPr>
        <p:spPr>
          <a:xfrm>
            <a:off x="3243195" y="5342861"/>
            <a:ext cx="3864721" cy="715581"/>
          </a:xfrm>
          <a:prstGeom prst="rect">
            <a:avLst/>
          </a:prstGeom>
          <a:noFill/>
        </p:spPr>
        <p:txBody>
          <a:bodyPr wrap="square" rtlCol="1">
            <a:spAutoFit/>
          </a:bodyPr>
          <a:lstStyle/>
          <a:p>
            <a:pPr algn="ctr" defTabSz="685800" fontAlgn="auto">
              <a:spcBef>
                <a:spcPts val="0"/>
              </a:spcBef>
              <a:spcAft>
                <a:spcPts val="0"/>
              </a:spcAft>
            </a:pPr>
            <a:r>
              <a:rPr lang="en-US" sz="1350" b="1" dirty="0">
                <a:solidFill>
                  <a:srgbClr val="FF0000"/>
                </a:solidFill>
                <a:latin typeface="Times New Roman"/>
                <a:cs typeface="B Nazanin"/>
              </a:rPr>
              <a:t>Volume of injection: 50 ml</a:t>
            </a:r>
          </a:p>
          <a:p>
            <a:pPr algn="ctr" defTabSz="685800" fontAlgn="auto">
              <a:spcBef>
                <a:spcPts val="0"/>
              </a:spcBef>
              <a:spcAft>
                <a:spcPts val="0"/>
              </a:spcAft>
            </a:pPr>
            <a:endParaRPr lang="en-US" sz="1350" b="1" dirty="0">
              <a:solidFill>
                <a:srgbClr val="FF0000"/>
              </a:solidFill>
              <a:latin typeface="Times New Roman"/>
              <a:cs typeface="B Nazanin"/>
            </a:endParaRPr>
          </a:p>
          <a:p>
            <a:pPr algn="ctr" defTabSz="685800" fontAlgn="auto">
              <a:spcBef>
                <a:spcPts val="0"/>
              </a:spcBef>
              <a:spcAft>
                <a:spcPts val="0"/>
              </a:spcAft>
            </a:pPr>
            <a:r>
              <a:rPr lang="en-US" sz="1350" b="1" dirty="0">
                <a:solidFill>
                  <a:srgbClr val="FF0000"/>
                </a:solidFill>
                <a:latin typeface="Times New Roman"/>
                <a:cs typeface="B Nazanin"/>
              </a:rPr>
              <a:t>Column type: XK (1.6×400 cm)</a:t>
            </a:r>
            <a:endParaRPr lang="fa-IR" sz="1350" b="1" dirty="0">
              <a:solidFill>
                <a:srgbClr val="FF0000"/>
              </a:solidFill>
              <a:latin typeface="Times New Roman"/>
              <a:cs typeface="B Nazanin"/>
            </a:endParaRPr>
          </a:p>
        </p:txBody>
      </p:sp>
      <p:sp>
        <p:nvSpPr>
          <p:cNvPr id="2" name="Slide Number Placeholder 1"/>
          <p:cNvSpPr>
            <a:spLocks noGrp="1"/>
          </p:cNvSpPr>
          <p:nvPr>
            <p:ph type="sldNum" sz="quarter" idx="12"/>
          </p:nvPr>
        </p:nvSpPr>
        <p:spPr>
          <a:xfrm>
            <a:off x="8750435" y="5689110"/>
            <a:ext cx="2057400" cy="273844"/>
          </a:xfrm>
        </p:spPr>
        <p:txBody>
          <a:bodyPr/>
          <a:lstStyle/>
          <a:p>
            <a:pPr defTabSz="685800" fontAlgn="auto">
              <a:spcBef>
                <a:spcPts val="0"/>
              </a:spcBef>
              <a:spcAft>
                <a:spcPts val="0"/>
              </a:spcAft>
            </a:pPr>
            <a:fld id="{AEC262C2-ED2E-4805-877E-A7C92EE9E4DF}" type="slidenum">
              <a:rPr lang="fa-IR">
                <a:solidFill>
                  <a:prstClr val="black">
                    <a:tint val="75000"/>
                  </a:prstClr>
                </a:solidFill>
                <a:latin typeface="Calibri"/>
                <a:cs typeface="B Nazanin"/>
              </a:rPr>
              <a:pPr defTabSz="685800" fontAlgn="auto">
                <a:spcBef>
                  <a:spcPts val="0"/>
                </a:spcBef>
                <a:spcAft>
                  <a:spcPts val="0"/>
                </a:spcAft>
              </a:pPr>
              <a:t>45</a:t>
            </a:fld>
            <a:endParaRPr lang="fa-IR" dirty="0">
              <a:solidFill>
                <a:prstClr val="black">
                  <a:tint val="75000"/>
                </a:prstClr>
              </a:solidFill>
              <a:latin typeface="Calibri"/>
              <a:cs typeface="B Nazanin"/>
            </a:endParaRPr>
          </a:p>
        </p:txBody>
      </p:sp>
    </p:spTree>
    <p:extLst>
      <p:ext uri="{BB962C8B-B14F-4D97-AF65-F5344CB8AC3E}">
        <p14:creationId xmlns:p14="http://schemas.microsoft.com/office/powerpoint/2010/main" val="1159846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032" y="282856"/>
            <a:ext cx="8573368" cy="461665"/>
          </a:xfrm>
          <a:prstGeom prst="rect">
            <a:avLst/>
          </a:prstGeom>
          <a:noFill/>
        </p:spPr>
        <p:txBody>
          <a:bodyPr wrap="square" rtlCol="1">
            <a:spAutoFit/>
            <a:scene3d>
              <a:camera prst="orthographicFront"/>
              <a:lightRig rig="soft" dir="t">
                <a:rot lat="0" lon="0" rev="15600000"/>
              </a:lightRig>
            </a:scene3d>
            <a:sp3d extrusionH="57150" prstMaterial="softEdge">
              <a:bevelT w="25400" h="38100"/>
            </a:sp3d>
          </a:bodyPr>
          <a:lstStyle/>
          <a:p>
            <a:pPr defTabSz="685800" fontAlgn="auto">
              <a:spcBef>
                <a:spcPts val="0"/>
              </a:spcBef>
              <a:spcAft>
                <a:spcPts val="0"/>
              </a:spcAft>
            </a:pPr>
            <a:r>
              <a:rPr lang="en-US" sz="2400" b="1" dirty="0">
                <a:ln/>
                <a:solidFill>
                  <a:srgbClr val="FF0000"/>
                </a:solidFill>
                <a:latin typeface="Times New Roman"/>
                <a:cs typeface="B Nazanin"/>
              </a:rPr>
              <a:t>Performance of </a:t>
            </a:r>
            <a:r>
              <a:rPr lang="en-US" sz="2400" b="1" dirty="0">
                <a:ln/>
                <a:solidFill>
                  <a:srgbClr val="FF0000"/>
                </a:solidFill>
                <a:effectLst>
                  <a:outerShdw blurRad="38100" dist="38100" dir="2700000" algn="tl">
                    <a:srgbClr val="000000">
                      <a:alpha val="43137"/>
                    </a:srgbClr>
                  </a:outerShdw>
                </a:effectLst>
                <a:latin typeface="Times New Roman"/>
                <a:cs typeface="B Nazanin"/>
              </a:rPr>
              <a:t>Sup-200 prep grade </a:t>
            </a:r>
            <a:r>
              <a:rPr lang="en-US" sz="2400" b="1" dirty="0">
                <a:ln/>
                <a:solidFill>
                  <a:srgbClr val="FF0000"/>
                </a:solidFill>
                <a:latin typeface="Times New Roman"/>
                <a:cs typeface="B Nazanin"/>
              </a:rPr>
              <a:t>for Final Polishing Step</a:t>
            </a:r>
            <a:endParaRPr lang="fa-IR" sz="2400" b="1" dirty="0">
              <a:ln/>
              <a:solidFill>
                <a:srgbClr val="FF0000"/>
              </a:solidFill>
              <a:latin typeface="Times New Roman"/>
              <a:cs typeface="B Nazanin"/>
            </a:endParaRPr>
          </a:p>
        </p:txBody>
      </p:sp>
      <p:grpSp>
        <p:nvGrpSpPr>
          <p:cNvPr id="5" name="Group 4"/>
          <p:cNvGrpSpPr/>
          <p:nvPr/>
        </p:nvGrpSpPr>
        <p:grpSpPr>
          <a:xfrm>
            <a:off x="-478" y="1437757"/>
            <a:ext cx="8841087" cy="4562993"/>
            <a:chOff x="262525" y="463500"/>
            <a:chExt cx="11788116" cy="6083990"/>
          </a:xfrm>
        </p:grpSpPr>
        <p:grpSp>
          <p:nvGrpSpPr>
            <p:cNvPr id="6" name="Group 5"/>
            <p:cNvGrpSpPr/>
            <p:nvPr/>
          </p:nvGrpSpPr>
          <p:grpSpPr>
            <a:xfrm>
              <a:off x="392041" y="680090"/>
              <a:ext cx="11658600" cy="5867400"/>
              <a:chOff x="187325" y="693738"/>
              <a:chExt cx="11658600" cy="5867400"/>
            </a:xfrm>
          </p:grpSpPr>
          <p:sp>
            <p:nvSpPr>
              <p:cNvPr id="19" name="AutoShape 3"/>
              <p:cNvSpPr>
                <a:spLocks noChangeAspect="1" noChangeArrowheads="1" noTextEdit="1"/>
              </p:cNvSpPr>
              <p:nvPr/>
            </p:nvSpPr>
            <p:spPr bwMode="auto">
              <a:xfrm>
                <a:off x="187325" y="693738"/>
                <a:ext cx="11658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20" name="Rectangle 19"/>
              <p:cNvSpPr>
                <a:spLocks noChangeArrowheads="1"/>
              </p:cNvSpPr>
              <p:nvPr/>
            </p:nvSpPr>
            <p:spPr bwMode="auto">
              <a:xfrm>
                <a:off x="187325" y="693738"/>
                <a:ext cx="87" cy="215444"/>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050">
                  <a:solidFill>
                    <a:prstClr val="black"/>
                  </a:solidFill>
                  <a:cs typeface="B Nazanin"/>
                </a:endParaRPr>
              </a:p>
            </p:txBody>
          </p:sp>
          <p:sp>
            <p:nvSpPr>
              <p:cNvPr id="21" name="Rectangle 20"/>
              <p:cNvSpPr>
                <a:spLocks noChangeArrowheads="1"/>
              </p:cNvSpPr>
              <p:nvPr/>
            </p:nvSpPr>
            <p:spPr bwMode="auto">
              <a:xfrm>
                <a:off x="187325" y="693738"/>
                <a:ext cx="87" cy="215444"/>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050">
                  <a:solidFill>
                    <a:prstClr val="black"/>
                  </a:solidFill>
                  <a:cs typeface="B Nazanin"/>
                </a:endParaRPr>
              </a:p>
            </p:txBody>
          </p:sp>
          <p:sp>
            <p:nvSpPr>
              <p:cNvPr id="22" name="Rectangle 21"/>
              <p:cNvSpPr>
                <a:spLocks noChangeArrowheads="1"/>
              </p:cNvSpPr>
              <p:nvPr/>
            </p:nvSpPr>
            <p:spPr bwMode="auto">
              <a:xfrm>
                <a:off x="187325" y="693738"/>
                <a:ext cx="87" cy="215444"/>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050">
                  <a:solidFill>
                    <a:prstClr val="black"/>
                  </a:solidFill>
                  <a:cs typeface="B Nazanin"/>
                </a:endParaRPr>
              </a:p>
            </p:txBody>
          </p:sp>
          <p:sp>
            <p:nvSpPr>
              <p:cNvPr id="23" name="Rectangle 22"/>
              <p:cNvSpPr>
                <a:spLocks noChangeArrowheads="1"/>
              </p:cNvSpPr>
              <p:nvPr/>
            </p:nvSpPr>
            <p:spPr bwMode="auto">
              <a:xfrm>
                <a:off x="187325" y="693738"/>
                <a:ext cx="87" cy="215444"/>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050">
                  <a:solidFill>
                    <a:prstClr val="black"/>
                  </a:solidFill>
                  <a:cs typeface="B Nazanin"/>
                </a:endParaRPr>
              </a:p>
            </p:txBody>
          </p:sp>
          <p:sp>
            <p:nvSpPr>
              <p:cNvPr id="24" name="Rectangle 23"/>
              <p:cNvSpPr>
                <a:spLocks noChangeArrowheads="1"/>
              </p:cNvSpPr>
              <p:nvPr/>
            </p:nvSpPr>
            <p:spPr bwMode="auto">
              <a:xfrm>
                <a:off x="187325" y="693738"/>
                <a:ext cx="87" cy="215444"/>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050">
                  <a:solidFill>
                    <a:prstClr val="black"/>
                  </a:solidFill>
                  <a:cs typeface="B Nazanin"/>
                </a:endParaRPr>
              </a:p>
            </p:txBody>
          </p:sp>
          <p:sp>
            <p:nvSpPr>
              <p:cNvPr id="25" name="Rectangle 24"/>
              <p:cNvSpPr>
                <a:spLocks noChangeArrowheads="1"/>
              </p:cNvSpPr>
              <p:nvPr/>
            </p:nvSpPr>
            <p:spPr bwMode="auto">
              <a:xfrm>
                <a:off x="187325" y="693738"/>
                <a:ext cx="87" cy="215444"/>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050">
                  <a:solidFill>
                    <a:prstClr val="black"/>
                  </a:solidFill>
                  <a:cs typeface="B Nazanin"/>
                </a:endParaRPr>
              </a:p>
            </p:txBody>
          </p:sp>
          <p:sp>
            <p:nvSpPr>
              <p:cNvPr id="26" name="Rectangle 25"/>
              <p:cNvSpPr>
                <a:spLocks noChangeArrowheads="1"/>
              </p:cNvSpPr>
              <p:nvPr/>
            </p:nvSpPr>
            <p:spPr bwMode="auto">
              <a:xfrm>
                <a:off x="187325" y="693738"/>
                <a:ext cx="87" cy="215444"/>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050">
                  <a:solidFill>
                    <a:prstClr val="black"/>
                  </a:solidFill>
                  <a:cs typeface="B Nazanin"/>
                </a:endParaRPr>
              </a:p>
            </p:txBody>
          </p:sp>
          <p:sp>
            <p:nvSpPr>
              <p:cNvPr id="27" name="Rectangle 26"/>
              <p:cNvSpPr>
                <a:spLocks noChangeArrowheads="1"/>
              </p:cNvSpPr>
              <p:nvPr/>
            </p:nvSpPr>
            <p:spPr bwMode="auto">
              <a:xfrm>
                <a:off x="187325" y="693738"/>
                <a:ext cx="87" cy="215444"/>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050">
                  <a:solidFill>
                    <a:prstClr val="black"/>
                  </a:solidFill>
                  <a:cs typeface="B Nazanin"/>
                </a:endParaRPr>
              </a:p>
            </p:txBody>
          </p:sp>
          <p:sp>
            <p:nvSpPr>
              <p:cNvPr id="28" name="Rectangle 27"/>
              <p:cNvSpPr>
                <a:spLocks noChangeArrowheads="1"/>
              </p:cNvSpPr>
              <p:nvPr/>
            </p:nvSpPr>
            <p:spPr bwMode="auto">
              <a:xfrm>
                <a:off x="187325" y="693738"/>
                <a:ext cx="87" cy="215444"/>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050">
                  <a:solidFill>
                    <a:prstClr val="black"/>
                  </a:solidFill>
                  <a:cs typeface="B Nazanin"/>
                </a:endParaRPr>
              </a:p>
            </p:txBody>
          </p:sp>
          <p:sp>
            <p:nvSpPr>
              <p:cNvPr id="29" name="Rectangle 28"/>
              <p:cNvSpPr>
                <a:spLocks noChangeArrowheads="1"/>
              </p:cNvSpPr>
              <p:nvPr/>
            </p:nvSpPr>
            <p:spPr bwMode="auto">
              <a:xfrm>
                <a:off x="187325" y="693738"/>
                <a:ext cx="87" cy="215444"/>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050">
                  <a:solidFill>
                    <a:prstClr val="black"/>
                  </a:solidFill>
                  <a:cs typeface="B Nazanin"/>
                </a:endParaRPr>
              </a:p>
            </p:txBody>
          </p:sp>
          <p:sp>
            <p:nvSpPr>
              <p:cNvPr id="30" name="Line 17"/>
              <p:cNvSpPr>
                <a:spLocks noChangeShapeType="1"/>
              </p:cNvSpPr>
              <p:nvPr/>
            </p:nvSpPr>
            <p:spPr bwMode="auto">
              <a:xfrm>
                <a:off x="663575" y="6140451"/>
                <a:ext cx="11126788" cy="0"/>
              </a:xfrm>
              <a:prstGeom prst="line">
                <a:avLst/>
              </a:prstGeom>
              <a:noFill/>
              <a:ln w="38100"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31" name="Line 21"/>
              <p:cNvSpPr>
                <a:spLocks noChangeShapeType="1"/>
              </p:cNvSpPr>
              <p:nvPr/>
            </p:nvSpPr>
            <p:spPr bwMode="auto">
              <a:xfrm>
                <a:off x="2689225" y="6140451"/>
                <a:ext cx="0" cy="55563"/>
              </a:xfrm>
              <a:prstGeom prst="line">
                <a:avLst/>
              </a:prstGeom>
              <a:noFill/>
              <a:ln w="28575"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32" name="Line 23"/>
              <p:cNvSpPr>
                <a:spLocks noChangeShapeType="1"/>
              </p:cNvSpPr>
              <p:nvPr/>
            </p:nvSpPr>
            <p:spPr bwMode="auto">
              <a:xfrm>
                <a:off x="4714875" y="6140451"/>
                <a:ext cx="0" cy="55563"/>
              </a:xfrm>
              <a:prstGeom prst="line">
                <a:avLst/>
              </a:prstGeom>
              <a:noFill/>
              <a:ln w="28575"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33" name="Line 25"/>
              <p:cNvSpPr>
                <a:spLocks noChangeShapeType="1"/>
              </p:cNvSpPr>
              <p:nvPr/>
            </p:nvSpPr>
            <p:spPr bwMode="auto">
              <a:xfrm>
                <a:off x="6731000" y="6140451"/>
                <a:ext cx="0" cy="55563"/>
              </a:xfrm>
              <a:prstGeom prst="line">
                <a:avLst/>
              </a:prstGeom>
              <a:noFill/>
              <a:ln w="28575"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34" name="Line 27"/>
              <p:cNvSpPr>
                <a:spLocks noChangeShapeType="1"/>
              </p:cNvSpPr>
              <p:nvPr/>
            </p:nvSpPr>
            <p:spPr bwMode="auto">
              <a:xfrm>
                <a:off x="8747125" y="6140451"/>
                <a:ext cx="0" cy="55563"/>
              </a:xfrm>
              <a:prstGeom prst="line">
                <a:avLst/>
              </a:prstGeom>
              <a:noFill/>
              <a:ln w="28575"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35" name="Line 29"/>
              <p:cNvSpPr>
                <a:spLocks noChangeShapeType="1"/>
              </p:cNvSpPr>
              <p:nvPr/>
            </p:nvSpPr>
            <p:spPr bwMode="auto">
              <a:xfrm>
                <a:off x="10772775" y="6140451"/>
                <a:ext cx="0" cy="55563"/>
              </a:xfrm>
              <a:prstGeom prst="line">
                <a:avLst/>
              </a:prstGeom>
              <a:noFill/>
              <a:ln w="28575"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36" name="Line 31"/>
              <p:cNvSpPr>
                <a:spLocks noChangeShapeType="1"/>
              </p:cNvSpPr>
              <p:nvPr/>
            </p:nvSpPr>
            <p:spPr bwMode="auto">
              <a:xfrm flipV="1">
                <a:off x="663575" y="931863"/>
                <a:ext cx="0" cy="5218113"/>
              </a:xfrm>
              <a:prstGeom prst="line">
                <a:avLst/>
              </a:prstGeom>
              <a:noFill/>
              <a:ln w="38100"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37" name="Line 34"/>
              <p:cNvSpPr>
                <a:spLocks noChangeShapeType="1"/>
              </p:cNvSpPr>
              <p:nvPr/>
            </p:nvSpPr>
            <p:spPr bwMode="auto">
              <a:xfrm flipH="1">
                <a:off x="608013" y="5683251"/>
                <a:ext cx="55563" cy="0"/>
              </a:xfrm>
              <a:prstGeom prst="line">
                <a:avLst/>
              </a:prstGeom>
              <a:noFill/>
              <a:ln w="28575"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38" name="Line 36"/>
              <p:cNvSpPr>
                <a:spLocks noChangeShapeType="1"/>
              </p:cNvSpPr>
              <p:nvPr/>
            </p:nvSpPr>
            <p:spPr bwMode="auto">
              <a:xfrm flipH="1">
                <a:off x="608013" y="4468813"/>
                <a:ext cx="55563" cy="0"/>
              </a:xfrm>
              <a:prstGeom prst="line">
                <a:avLst/>
              </a:prstGeom>
              <a:noFill/>
              <a:ln w="28575"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39" name="Line 38"/>
              <p:cNvSpPr>
                <a:spLocks noChangeShapeType="1"/>
              </p:cNvSpPr>
              <p:nvPr/>
            </p:nvSpPr>
            <p:spPr bwMode="auto">
              <a:xfrm flipH="1">
                <a:off x="608013" y="3262313"/>
                <a:ext cx="55563" cy="0"/>
              </a:xfrm>
              <a:prstGeom prst="line">
                <a:avLst/>
              </a:prstGeom>
              <a:noFill/>
              <a:ln w="28575"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40" name="Line 40"/>
              <p:cNvSpPr>
                <a:spLocks noChangeShapeType="1"/>
              </p:cNvSpPr>
              <p:nvPr/>
            </p:nvSpPr>
            <p:spPr bwMode="auto">
              <a:xfrm flipH="1">
                <a:off x="608013" y="2055813"/>
                <a:ext cx="55563" cy="0"/>
              </a:xfrm>
              <a:prstGeom prst="line">
                <a:avLst/>
              </a:prstGeom>
              <a:noFill/>
              <a:ln w="28575" cap="flat">
                <a:solidFill>
                  <a:schemeClr val="tx1">
                    <a:lumMod val="95000"/>
                    <a:lumOff val="5000"/>
                  </a:schemeClr>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050">
                  <a:solidFill>
                    <a:prstClr val="black"/>
                  </a:solidFill>
                  <a:latin typeface="Calibri"/>
                  <a:cs typeface="B Nazanin"/>
                </a:endParaRPr>
              </a:p>
            </p:txBody>
          </p:sp>
          <p:sp>
            <p:nvSpPr>
              <p:cNvPr id="41" name="TextBox 40"/>
              <p:cNvSpPr txBox="1"/>
              <p:nvPr/>
            </p:nvSpPr>
            <p:spPr>
              <a:xfrm>
                <a:off x="10571872" y="6214941"/>
                <a:ext cx="987191" cy="338555"/>
              </a:xfrm>
              <a:prstGeom prst="rect">
                <a:avLst/>
              </a:prstGeom>
              <a:noFill/>
            </p:spPr>
            <p:txBody>
              <a:bodyPr wrap="square" rtlCol="1">
                <a:spAutoFit/>
              </a:bodyPr>
              <a:lstStyle/>
              <a:p>
                <a:pPr defTabSz="685800" fontAlgn="auto">
                  <a:spcBef>
                    <a:spcPts val="0"/>
                  </a:spcBef>
                  <a:spcAft>
                    <a:spcPts val="0"/>
                  </a:spcAft>
                </a:pPr>
                <a:r>
                  <a:rPr lang="en-US" sz="1050" b="1" dirty="0">
                    <a:solidFill>
                      <a:prstClr val="black"/>
                    </a:solidFill>
                    <a:latin typeface="Calibri"/>
                    <a:cs typeface="Times New Roman"/>
                  </a:rPr>
                  <a:t>120</a:t>
                </a:r>
                <a:endParaRPr lang="fa-IR" sz="1050" b="1" dirty="0">
                  <a:solidFill>
                    <a:prstClr val="black"/>
                  </a:solidFill>
                  <a:latin typeface="Calibri"/>
                  <a:cs typeface="Times New Roman"/>
                </a:endParaRPr>
              </a:p>
            </p:txBody>
          </p:sp>
          <p:sp>
            <p:nvSpPr>
              <p:cNvPr id="42" name="TextBox 41"/>
              <p:cNvSpPr txBox="1"/>
              <p:nvPr/>
            </p:nvSpPr>
            <p:spPr>
              <a:xfrm>
                <a:off x="8571857" y="6175890"/>
                <a:ext cx="987191" cy="338555"/>
              </a:xfrm>
              <a:prstGeom prst="rect">
                <a:avLst/>
              </a:prstGeom>
              <a:noFill/>
            </p:spPr>
            <p:txBody>
              <a:bodyPr wrap="square" rtlCol="1">
                <a:spAutoFit/>
              </a:bodyPr>
              <a:lstStyle/>
              <a:p>
                <a:pPr defTabSz="685800" fontAlgn="auto">
                  <a:spcBef>
                    <a:spcPts val="0"/>
                  </a:spcBef>
                  <a:spcAft>
                    <a:spcPts val="0"/>
                  </a:spcAft>
                </a:pPr>
                <a:r>
                  <a:rPr lang="en-US" sz="1050" b="1" dirty="0">
                    <a:solidFill>
                      <a:prstClr val="black"/>
                    </a:solidFill>
                    <a:latin typeface="Calibri"/>
                    <a:cs typeface="Times New Roman"/>
                  </a:rPr>
                  <a:t>100</a:t>
                </a:r>
                <a:endParaRPr lang="fa-IR" sz="1050" b="1" dirty="0">
                  <a:solidFill>
                    <a:prstClr val="black"/>
                  </a:solidFill>
                  <a:latin typeface="Calibri"/>
                  <a:cs typeface="Times New Roman"/>
                </a:endParaRPr>
              </a:p>
            </p:txBody>
          </p:sp>
          <p:sp>
            <p:nvSpPr>
              <p:cNvPr id="43" name="TextBox 42"/>
              <p:cNvSpPr txBox="1"/>
              <p:nvPr/>
            </p:nvSpPr>
            <p:spPr>
              <a:xfrm>
                <a:off x="6584660" y="6164713"/>
                <a:ext cx="987191" cy="338555"/>
              </a:xfrm>
              <a:prstGeom prst="rect">
                <a:avLst/>
              </a:prstGeom>
              <a:noFill/>
            </p:spPr>
            <p:txBody>
              <a:bodyPr wrap="square" rtlCol="1">
                <a:spAutoFit/>
              </a:bodyPr>
              <a:lstStyle/>
              <a:p>
                <a:pPr defTabSz="685800" fontAlgn="auto">
                  <a:spcBef>
                    <a:spcPts val="0"/>
                  </a:spcBef>
                  <a:spcAft>
                    <a:spcPts val="0"/>
                  </a:spcAft>
                </a:pPr>
                <a:r>
                  <a:rPr lang="en-US" sz="1050" b="1" dirty="0">
                    <a:solidFill>
                      <a:prstClr val="black"/>
                    </a:solidFill>
                    <a:latin typeface="Calibri"/>
                    <a:cs typeface="Times New Roman"/>
                  </a:rPr>
                  <a:t>80</a:t>
                </a:r>
                <a:endParaRPr lang="fa-IR" sz="1050" b="1" dirty="0">
                  <a:solidFill>
                    <a:prstClr val="black"/>
                  </a:solidFill>
                  <a:latin typeface="Calibri"/>
                  <a:cs typeface="Times New Roman"/>
                </a:endParaRPr>
              </a:p>
            </p:txBody>
          </p:sp>
          <p:sp>
            <p:nvSpPr>
              <p:cNvPr id="44" name="TextBox 43"/>
              <p:cNvSpPr txBox="1"/>
              <p:nvPr/>
            </p:nvSpPr>
            <p:spPr>
              <a:xfrm>
                <a:off x="4551268" y="6207771"/>
                <a:ext cx="987191" cy="338555"/>
              </a:xfrm>
              <a:prstGeom prst="rect">
                <a:avLst/>
              </a:prstGeom>
              <a:noFill/>
            </p:spPr>
            <p:txBody>
              <a:bodyPr wrap="square" rtlCol="1">
                <a:spAutoFit/>
              </a:bodyPr>
              <a:lstStyle/>
              <a:p>
                <a:pPr defTabSz="685800" fontAlgn="auto">
                  <a:spcBef>
                    <a:spcPts val="0"/>
                  </a:spcBef>
                  <a:spcAft>
                    <a:spcPts val="0"/>
                  </a:spcAft>
                </a:pPr>
                <a:r>
                  <a:rPr lang="en-US" sz="1050" b="1" dirty="0">
                    <a:solidFill>
                      <a:prstClr val="black"/>
                    </a:solidFill>
                    <a:latin typeface="Calibri"/>
                    <a:cs typeface="Times New Roman"/>
                  </a:rPr>
                  <a:t>40</a:t>
                </a:r>
                <a:endParaRPr lang="fa-IR" sz="1050" b="1" dirty="0">
                  <a:solidFill>
                    <a:prstClr val="black"/>
                  </a:solidFill>
                  <a:latin typeface="Calibri"/>
                  <a:cs typeface="Times New Roman"/>
                </a:endParaRPr>
              </a:p>
            </p:txBody>
          </p:sp>
          <p:sp>
            <p:nvSpPr>
              <p:cNvPr id="45" name="TextBox 44"/>
              <p:cNvSpPr txBox="1"/>
              <p:nvPr/>
            </p:nvSpPr>
            <p:spPr>
              <a:xfrm>
                <a:off x="2518548" y="6210489"/>
                <a:ext cx="987191" cy="338555"/>
              </a:xfrm>
              <a:prstGeom prst="rect">
                <a:avLst/>
              </a:prstGeom>
              <a:noFill/>
            </p:spPr>
            <p:txBody>
              <a:bodyPr wrap="square" rtlCol="1">
                <a:spAutoFit/>
              </a:bodyPr>
              <a:lstStyle/>
              <a:p>
                <a:pPr defTabSz="685800" fontAlgn="auto">
                  <a:spcBef>
                    <a:spcPts val="0"/>
                  </a:spcBef>
                  <a:spcAft>
                    <a:spcPts val="0"/>
                  </a:spcAft>
                </a:pPr>
                <a:r>
                  <a:rPr lang="en-US" sz="1050" b="1" dirty="0">
                    <a:solidFill>
                      <a:prstClr val="black"/>
                    </a:solidFill>
                    <a:latin typeface="Calibri"/>
                    <a:cs typeface="Times New Roman"/>
                  </a:rPr>
                  <a:t>20</a:t>
                </a:r>
                <a:endParaRPr lang="fa-IR" sz="1050" b="1" dirty="0">
                  <a:solidFill>
                    <a:prstClr val="black"/>
                  </a:solidFill>
                  <a:latin typeface="Calibri"/>
                  <a:cs typeface="Times New Roman"/>
                </a:endParaRPr>
              </a:p>
            </p:txBody>
          </p:sp>
          <p:sp>
            <p:nvSpPr>
              <p:cNvPr id="46" name="TextBox 45"/>
              <p:cNvSpPr txBox="1"/>
              <p:nvPr/>
            </p:nvSpPr>
            <p:spPr>
              <a:xfrm>
                <a:off x="541424" y="6178939"/>
                <a:ext cx="1092307" cy="338555"/>
              </a:xfrm>
              <a:prstGeom prst="rect">
                <a:avLst/>
              </a:prstGeom>
              <a:noFill/>
            </p:spPr>
            <p:txBody>
              <a:bodyPr wrap="square" rtlCol="1">
                <a:spAutoFit/>
              </a:bodyPr>
              <a:lstStyle/>
              <a:p>
                <a:pPr defTabSz="685800" fontAlgn="auto">
                  <a:spcBef>
                    <a:spcPts val="0"/>
                  </a:spcBef>
                  <a:spcAft>
                    <a:spcPts val="0"/>
                  </a:spcAft>
                </a:pPr>
                <a:r>
                  <a:rPr lang="en-US" sz="1050" b="1" dirty="0">
                    <a:solidFill>
                      <a:prstClr val="black"/>
                    </a:solidFill>
                    <a:latin typeface="Calibri"/>
                    <a:cs typeface="Times New Roman"/>
                  </a:rPr>
                  <a:t>0</a:t>
                </a:r>
                <a:endParaRPr lang="fa-IR" sz="1050" b="1" dirty="0">
                  <a:solidFill>
                    <a:prstClr val="black"/>
                  </a:solidFill>
                  <a:latin typeface="Calibri"/>
                  <a:cs typeface="Times New Roman"/>
                </a:endParaRPr>
              </a:p>
            </p:txBody>
          </p:sp>
          <p:sp>
            <p:nvSpPr>
              <p:cNvPr id="47" name="TextBox 46"/>
              <p:cNvSpPr txBox="1"/>
              <p:nvPr/>
            </p:nvSpPr>
            <p:spPr>
              <a:xfrm>
                <a:off x="352392" y="5526981"/>
                <a:ext cx="281093" cy="338555"/>
              </a:xfrm>
              <a:prstGeom prst="rect">
                <a:avLst/>
              </a:prstGeom>
              <a:noFill/>
            </p:spPr>
            <p:txBody>
              <a:bodyPr wrap="square" rtlCol="1">
                <a:spAutoFit/>
              </a:bodyPr>
              <a:lstStyle/>
              <a:p>
                <a:pPr defTabSz="685800" fontAlgn="auto">
                  <a:spcBef>
                    <a:spcPts val="0"/>
                  </a:spcBef>
                  <a:spcAft>
                    <a:spcPts val="0"/>
                  </a:spcAft>
                </a:pPr>
                <a:r>
                  <a:rPr lang="en-US" sz="1050" b="1" dirty="0">
                    <a:solidFill>
                      <a:prstClr val="black"/>
                    </a:solidFill>
                    <a:latin typeface="Calibri"/>
                    <a:cs typeface="Times New Roman"/>
                  </a:rPr>
                  <a:t>0</a:t>
                </a:r>
                <a:endParaRPr lang="fa-IR" sz="1050" b="1" dirty="0">
                  <a:solidFill>
                    <a:prstClr val="black"/>
                  </a:solidFill>
                  <a:latin typeface="Calibri"/>
                  <a:cs typeface="Times New Roman"/>
                </a:endParaRPr>
              </a:p>
            </p:txBody>
          </p:sp>
          <p:sp>
            <p:nvSpPr>
              <p:cNvPr id="48" name="TextBox 47"/>
              <p:cNvSpPr txBox="1"/>
              <p:nvPr/>
            </p:nvSpPr>
            <p:spPr>
              <a:xfrm>
                <a:off x="321989" y="4287743"/>
                <a:ext cx="385000" cy="553997"/>
              </a:xfrm>
              <a:prstGeom prst="rect">
                <a:avLst/>
              </a:prstGeom>
              <a:noFill/>
            </p:spPr>
            <p:txBody>
              <a:bodyPr wrap="square" rtlCol="1">
                <a:spAutoFit/>
              </a:bodyPr>
              <a:lstStyle/>
              <a:p>
                <a:pPr defTabSz="685800" fontAlgn="auto">
                  <a:spcBef>
                    <a:spcPts val="0"/>
                  </a:spcBef>
                  <a:spcAft>
                    <a:spcPts val="0"/>
                  </a:spcAft>
                </a:pPr>
                <a:r>
                  <a:rPr lang="en-US" sz="1050" b="1" dirty="0">
                    <a:solidFill>
                      <a:prstClr val="black"/>
                    </a:solidFill>
                    <a:latin typeface="Calibri"/>
                    <a:cs typeface="Times New Roman"/>
                  </a:rPr>
                  <a:t>50</a:t>
                </a:r>
                <a:endParaRPr lang="fa-IR" sz="1050" b="1" dirty="0">
                  <a:solidFill>
                    <a:prstClr val="black"/>
                  </a:solidFill>
                  <a:latin typeface="Calibri"/>
                  <a:cs typeface="Times New Roman"/>
                </a:endParaRPr>
              </a:p>
            </p:txBody>
          </p:sp>
          <p:sp>
            <p:nvSpPr>
              <p:cNvPr id="49" name="TextBox 48"/>
              <p:cNvSpPr txBox="1"/>
              <p:nvPr/>
            </p:nvSpPr>
            <p:spPr>
              <a:xfrm>
                <a:off x="226030" y="3109179"/>
                <a:ext cx="538527" cy="338555"/>
              </a:xfrm>
              <a:prstGeom prst="rect">
                <a:avLst/>
              </a:prstGeom>
              <a:noFill/>
              <a:ln w="28575">
                <a:noFill/>
              </a:ln>
            </p:spPr>
            <p:txBody>
              <a:bodyPr wrap="square" rtlCol="1">
                <a:spAutoFit/>
              </a:bodyPr>
              <a:lstStyle/>
              <a:p>
                <a:pPr defTabSz="685800" fontAlgn="auto">
                  <a:spcBef>
                    <a:spcPts val="0"/>
                  </a:spcBef>
                  <a:spcAft>
                    <a:spcPts val="0"/>
                  </a:spcAft>
                </a:pPr>
                <a:r>
                  <a:rPr lang="en-US" sz="1050" b="1" dirty="0">
                    <a:solidFill>
                      <a:prstClr val="black"/>
                    </a:solidFill>
                    <a:latin typeface="Calibri"/>
                    <a:cs typeface="Times New Roman"/>
                  </a:rPr>
                  <a:t>100</a:t>
                </a:r>
                <a:endParaRPr lang="fa-IR" sz="1050" b="1" dirty="0">
                  <a:solidFill>
                    <a:prstClr val="black"/>
                  </a:solidFill>
                  <a:latin typeface="Calibri"/>
                  <a:cs typeface="Times New Roman"/>
                </a:endParaRPr>
              </a:p>
            </p:txBody>
          </p:sp>
          <p:sp>
            <p:nvSpPr>
              <p:cNvPr id="50" name="TextBox 49"/>
              <p:cNvSpPr txBox="1"/>
              <p:nvPr/>
            </p:nvSpPr>
            <p:spPr>
              <a:xfrm flipH="1">
                <a:off x="226030" y="1889626"/>
                <a:ext cx="498687" cy="553997"/>
              </a:xfrm>
              <a:prstGeom prst="rect">
                <a:avLst/>
              </a:prstGeom>
              <a:noFill/>
            </p:spPr>
            <p:txBody>
              <a:bodyPr wrap="square" rtlCol="1">
                <a:spAutoFit/>
              </a:bodyPr>
              <a:lstStyle/>
              <a:p>
                <a:pPr defTabSz="685800" fontAlgn="auto">
                  <a:spcBef>
                    <a:spcPts val="0"/>
                  </a:spcBef>
                  <a:spcAft>
                    <a:spcPts val="0"/>
                  </a:spcAft>
                </a:pPr>
                <a:r>
                  <a:rPr lang="en-US" sz="1050" b="1" dirty="0">
                    <a:solidFill>
                      <a:prstClr val="black"/>
                    </a:solidFill>
                    <a:latin typeface="Calibri"/>
                    <a:cs typeface="Times New Roman"/>
                  </a:rPr>
                  <a:t>150</a:t>
                </a:r>
                <a:endParaRPr lang="fa-IR" sz="1050" b="1" dirty="0">
                  <a:solidFill>
                    <a:prstClr val="black"/>
                  </a:solidFill>
                  <a:latin typeface="Calibri"/>
                  <a:cs typeface="Times New Roman"/>
                </a:endParaRPr>
              </a:p>
            </p:txBody>
          </p:sp>
          <p:pic>
            <p:nvPicPr>
              <p:cNvPr id="51" name="Picture 50"/>
              <p:cNvPicPr>
                <a:picLocks noChangeAspect="1"/>
              </p:cNvPicPr>
              <p:nvPr/>
            </p:nvPicPr>
            <p:blipFill rotWithShape="1">
              <a:blip r:embed="rId2"/>
              <a:srcRect r="5192"/>
              <a:stretch/>
            </p:blipFill>
            <p:spPr>
              <a:xfrm>
                <a:off x="693341" y="1281310"/>
                <a:ext cx="10975495" cy="4514850"/>
              </a:xfrm>
              <a:prstGeom prst="rect">
                <a:avLst/>
              </a:prstGeom>
            </p:spPr>
          </p:pic>
        </p:grpSp>
        <p:sp>
          <p:nvSpPr>
            <p:cNvPr id="7" name="Rectangle 29"/>
            <p:cNvSpPr>
              <a:spLocks noChangeArrowheads="1"/>
            </p:cNvSpPr>
            <p:nvPr/>
          </p:nvSpPr>
          <p:spPr bwMode="auto">
            <a:xfrm rot="16200000">
              <a:off x="59539" y="2749121"/>
              <a:ext cx="621415" cy="215444"/>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(mAU)</a:t>
              </a:r>
              <a:endParaRPr lang="en-US" altLang="en-US" sz="1050" b="1" dirty="0">
                <a:solidFill>
                  <a:prstClr val="black"/>
                </a:solidFill>
                <a:latin typeface="Times New Roman"/>
                <a:cs typeface="Times New Roman"/>
              </a:endParaRPr>
            </a:p>
          </p:txBody>
        </p:sp>
        <p:sp>
          <p:nvSpPr>
            <p:cNvPr id="8" name="Rectangle 30"/>
            <p:cNvSpPr>
              <a:spLocks noChangeArrowheads="1"/>
            </p:cNvSpPr>
            <p:nvPr/>
          </p:nvSpPr>
          <p:spPr bwMode="auto">
            <a:xfrm rot="16200000">
              <a:off x="-85523" y="3600449"/>
              <a:ext cx="919055" cy="215444"/>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Absorbance</a:t>
              </a:r>
              <a:endParaRPr lang="en-US" altLang="en-US" sz="1050" b="1" dirty="0">
                <a:solidFill>
                  <a:prstClr val="black"/>
                </a:solidFill>
                <a:latin typeface="Times New Roman"/>
                <a:cs typeface="Times New Roman"/>
              </a:endParaRPr>
            </a:p>
          </p:txBody>
        </p:sp>
        <p:sp>
          <p:nvSpPr>
            <p:cNvPr id="9" name="Rectangle 18"/>
            <p:cNvSpPr>
              <a:spLocks noChangeArrowheads="1"/>
            </p:cNvSpPr>
            <p:nvPr/>
          </p:nvSpPr>
          <p:spPr bwMode="auto">
            <a:xfrm>
              <a:off x="6226584" y="6262362"/>
              <a:ext cx="523177" cy="215444"/>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(min)</a:t>
              </a:r>
              <a:endParaRPr lang="en-US" altLang="en-US" sz="1050" b="1" dirty="0">
                <a:solidFill>
                  <a:prstClr val="black"/>
                </a:solidFill>
                <a:latin typeface="Times New Roman"/>
                <a:cs typeface="Times New Roman"/>
              </a:endParaRPr>
            </a:p>
          </p:txBody>
        </p:sp>
        <p:sp>
          <p:nvSpPr>
            <p:cNvPr id="10" name="Rectangle 19"/>
            <p:cNvSpPr>
              <a:spLocks noChangeArrowheads="1"/>
            </p:cNvSpPr>
            <p:nvPr/>
          </p:nvSpPr>
          <p:spPr bwMode="auto">
            <a:xfrm>
              <a:off x="5614101" y="6262362"/>
              <a:ext cx="572868" cy="215444"/>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Time</a:t>
              </a:r>
              <a:endParaRPr lang="en-US" altLang="en-US" sz="1050" b="1" dirty="0">
                <a:solidFill>
                  <a:prstClr val="black"/>
                </a:solidFill>
                <a:latin typeface="Times New Roman"/>
                <a:cs typeface="Times New Roman"/>
              </a:endParaRPr>
            </a:p>
          </p:txBody>
        </p:sp>
        <p:sp>
          <p:nvSpPr>
            <p:cNvPr id="11" name="TextBox 10"/>
            <p:cNvSpPr txBox="1"/>
            <p:nvPr/>
          </p:nvSpPr>
          <p:spPr>
            <a:xfrm>
              <a:off x="4693880" y="4648612"/>
              <a:ext cx="764635" cy="615553"/>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rDNA</a:t>
              </a:r>
              <a:endParaRPr lang="fa-IR" sz="1200" b="1" dirty="0">
                <a:solidFill>
                  <a:prstClr val="black"/>
                </a:solidFill>
                <a:latin typeface="Times New Roman"/>
                <a:cs typeface="B Nazanin"/>
              </a:endParaRPr>
            </a:p>
          </p:txBody>
        </p:sp>
        <p:sp>
          <p:nvSpPr>
            <p:cNvPr id="12" name="TextBox 11"/>
            <p:cNvSpPr txBox="1"/>
            <p:nvPr/>
          </p:nvSpPr>
          <p:spPr>
            <a:xfrm>
              <a:off x="7739524" y="463500"/>
              <a:ext cx="778444" cy="369332"/>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BSA</a:t>
              </a:r>
              <a:endParaRPr lang="fa-IR" sz="1200" b="1" dirty="0">
                <a:solidFill>
                  <a:prstClr val="black"/>
                </a:solidFill>
                <a:latin typeface="Times New Roman"/>
                <a:cs typeface="B Nazanin"/>
              </a:endParaRPr>
            </a:p>
          </p:txBody>
        </p:sp>
        <p:sp>
          <p:nvSpPr>
            <p:cNvPr id="13" name="TextBox 12"/>
            <p:cNvSpPr txBox="1"/>
            <p:nvPr/>
          </p:nvSpPr>
          <p:spPr>
            <a:xfrm>
              <a:off x="5387632" y="4328800"/>
              <a:ext cx="696036" cy="615553"/>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Virus</a:t>
              </a:r>
              <a:endParaRPr lang="fa-IR" sz="1200" b="1" dirty="0">
                <a:solidFill>
                  <a:prstClr val="black"/>
                </a:solidFill>
                <a:latin typeface="Times New Roman"/>
                <a:cs typeface="B Nazanin"/>
              </a:endParaRPr>
            </a:p>
          </p:txBody>
        </p:sp>
        <p:sp>
          <p:nvSpPr>
            <p:cNvPr id="14" name="TextBox 13"/>
            <p:cNvSpPr txBox="1"/>
            <p:nvPr/>
          </p:nvSpPr>
          <p:spPr>
            <a:xfrm>
              <a:off x="5927853" y="4586646"/>
              <a:ext cx="1799171" cy="369332"/>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Immunoglobulins</a:t>
              </a:r>
              <a:endParaRPr lang="fa-IR" sz="1200" b="1" dirty="0">
                <a:solidFill>
                  <a:prstClr val="black"/>
                </a:solidFill>
                <a:latin typeface="Times New Roman"/>
                <a:cs typeface="B Nazanin"/>
              </a:endParaRPr>
            </a:p>
          </p:txBody>
        </p:sp>
        <p:sp>
          <p:nvSpPr>
            <p:cNvPr id="15" name="Down Arrow 14"/>
            <p:cNvSpPr/>
            <p:nvPr/>
          </p:nvSpPr>
          <p:spPr>
            <a:xfrm>
              <a:off x="4994393" y="4987166"/>
              <a:ext cx="163608" cy="440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16" name="Down Arrow 15"/>
            <p:cNvSpPr/>
            <p:nvPr/>
          </p:nvSpPr>
          <p:spPr>
            <a:xfrm>
              <a:off x="5638152" y="4648612"/>
              <a:ext cx="163608" cy="440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17" name="Down Arrow 16"/>
            <p:cNvSpPr/>
            <p:nvPr/>
          </p:nvSpPr>
          <p:spPr>
            <a:xfrm>
              <a:off x="8028785" y="762048"/>
              <a:ext cx="163608" cy="440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18" name="Right Brace 17"/>
            <p:cNvSpPr/>
            <p:nvPr/>
          </p:nvSpPr>
          <p:spPr>
            <a:xfrm rot="16200000">
              <a:off x="6597546" y="4364615"/>
              <a:ext cx="166344" cy="1398640"/>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defTabSz="685800" fontAlgn="auto">
                <a:spcBef>
                  <a:spcPts val="0"/>
                </a:spcBef>
                <a:spcAft>
                  <a:spcPts val="0"/>
                </a:spcAft>
              </a:pPr>
              <a:endParaRPr lang="fa-IR" sz="1350">
                <a:solidFill>
                  <a:prstClr val="black"/>
                </a:solidFill>
                <a:latin typeface="Calibri"/>
                <a:cs typeface="B Nazanin"/>
              </a:endParaRPr>
            </a:p>
          </p:txBody>
        </p:sp>
      </p:grpSp>
      <p:sp>
        <p:nvSpPr>
          <p:cNvPr id="52" name="TextBox 51"/>
          <p:cNvSpPr txBox="1"/>
          <p:nvPr/>
        </p:nvSpPr>
        <p:spPr>
          <a:xfrm>
            <a:off x="2697614" y="2294632"/>
            <a:ext cx="2859055" cy="1131079"/>
          </a:xfrm>
          <a:prstGeom prst="rect">
            <a:avLst/>
          </a:prstGeom>
          <a:noFill/>
        </p:spPr>
        <p:txBody>
          <a:bodyPr wrap="square" rtlCol="1">
            <a:spAutoFit/>
          </a:bodyPr>
          <a:lstStyle/>
          <a:p>
            <a:pPr algn="ctr" defTabSz="685800" fontAlgn="auto">
              <a:spcBef>
                <a:spcPts val="0"/>
              </a:spcBef>
              <a:spcAft>
                <a:spcPts val="0"/>
              </a:spcAft>
            </a:pPr>
            <a:r>
              <a:rPr lang="en-US" sz="1350" b="1" dirty="0">
                <a:solidFill>
                  <a:srgbClr val="FF0000"/>
                </a:solidFill>
                <a:latin typeface="Times New Roman"/>
                <a:cs typeface="B Nazanin"/>
              </a:rPr>
              <a:t>Volume of injection: 4 ml</a:t>
            </a:r>
          </a:p>
          <a:p>
            <a:pPr algn="ctr" defTabSz="685800" fontAlgn="auto">
              <a:spcBef>
                <a:spcPts val="0"/>
              </a:spcBef>
              <a:spcAft>
                <a:spcPts val="0"/>
              </a:spcAft>
            </a:pPr>
            <a:endParaRPr lang="en-US" sz="1350" b="1" dirty="0">
              <a:solidFill>
                <a:srgbClr val="FF0000"/>
              </a:solidFill>
              <a:latin typeface="Times New Roman"/>
              <a:cs typeface="B Nazanin"/>
            </a:endParaRPr>
          </a:p>
          <a:p>
            <a:pPr algn="ctr" defTabSz="685800" fontAlgn="auto">
              <a:spcBef>
                <a:spcPts val="0"/>
              </a:spcBef>
              <a:spcAft>
                <a:spcPts val="0"/>
              </a:spcAft>
            </a:pPr>
            <a:endParaRPr lang="en-US" sz="1350" b="1" dirty="0">
              <a:solidFill>
                <a:srgbClr val="FF0000"/>
              </a:solidFill>
              <a:latin typeface="Times New Roman"/>
              <a:cs typeface="B Nazanin"/>
            </a:endParaRPr>
          </a:p>
          <a:p>
            <a:pPr algn="ctr" defTabSz="685800" fontAlgn="auto">
              <a:spcBef>
                <a:spcPts val="0"/>
              </a:spcBef>
              <a:spcAft>
                <a:spcPts val="0"/>
              </a:spcAft>
            </a:pPr>
            <a:endParaRPr lang="en-US" sz="1350" b="1" dirty="0">
              <a:solidFill>
                <a:srgbClr val="FF0000"/>
              </a:solidFill>
              <a:latin typeface="Times New Roman"/>
              <a:cs typeface="B Nazanin"/>
            </a:endParaRPr>
          </a:p>
          <a:p>
            <a:pPr algn="ctr" defTabSz="685800" fontAlgn="auto">
              <a:spcBef>
                <a:spcPts val="0"/>
              </a:spcBef>
              <a:spcAft>
                <a:spcPts val="0"/>
              </a:spcAft>
            </a:pPr>
            <a:r>
              <a:rPr lang="en-US" sz="1350" b="1" dirty="0">
                <a:solidFill>
                  <a:srgbClr val="FF0000"/>
                </a:solidFill>
                <a:latin typeface="Times New Roman"/>
                <a:cs typeface="B Nazanin"/>
              </a:rPr>
              <a:t>Column type: XK (2.6×600 cm)</a:t>
            </a:r>
            <a:endParaRPr lang="fa-IR" sz="1350" b="1" dirty="0">
              <a:solidFill>
                <a:srgbClr val="FF0000"/>
              </a:solidFill>
              <a:latin typeface="Times New Roman"/>
              <a:cs typeface="B Nazanin"/>
            </a:endParaRPr>
          </a:p>
        </p:txBody>
      </p:sp>
      <p:sp>
        <p:nvSpPr>
          <p:cNvPr id="2" name="Slide Number Placeholder 1"/>
          <p:cNvSpPr>
            <a:spLocks noGrp="1"/>
          </p:cNvSpPr>
          <p:nvPr>
            <p:ph type="sldNum" sz="quarter" idx="12"/>
          </p:nvPr>
        </p:nvSpPr>
        <p:spPr>
          <a:xfrm>
            <a:off x="8840609" y="5711814"/>
            <a:ext cx="2057400" cy="273844"/>
          </a:xfrm>
        </p:spPr>
        <p:txBody>
          <a:bodyPr/>
          <a:lstStyle/>
          <a:p>
            <a:pPr defTabSz="685800" fontAlgn="auto">
              <a:spcBef>
                <a:spcPts val="0"/>
              </a:spcBef>
              <a:spcAft>
                <a:spcPts val="0"/>
              </a:spcAft>
            </a:pPr>
            <a:fld id="{AEC262C2-ED2E-4805-877E-A7C92EE9E4DF}" type="slidenum">
              <a:rPr lang="fa-IR">
                <a:solidFill>
                  <a:prstClr val="black">
                    <a:tint val="75000"/>
                  </a:prstClr>
                </a:solidFill>
                <a:latin typeface="Calibri"/>
                <a:cs typeface="B Nazanin"/>
              </a:rPr>
              <a:pPr defTabSz="685800" fontAlgn="auto">
                <a:spcBef>
                  <a:spcPts val="0"/>
                </a:spcBef>
                <a:spcAft>
                  <a:spcPts val="0"/>
                </a:spcAft>
              </a:pPr>
              <a:t>46</a:t>
            </a:fld>
            <a:endParaRPr lang="fa-IR" dirty="0">
              <a:solidFill>
                <a:prstClr val="black">
                  <a:tint val="75000"/>
                </a:prstClr>
              </a:solidFill>
              <a:latin typeface="Calibri"/>
              <a:cs typeface="B Nazanin"/>
            </a:endParaRPr>
          </a:p>
        </p:txBody>
      </p:sp>
    </p:spTree>
    <p:extLst>
      <p:ext uri="{BB962C8B-B14F-4D97-AF65-F5344CB8AC3E}">
        <p14:creationId xmlns:p14="http://schemas.microsoft.com/office/powerpoint/2010/main" val="3234516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297" y="446551"/>
            <a:ext cx="9252594" cy="415498"/>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defTabSz="685800" fontAlgn="auto">
              <a:spcBef>
                <a:spcPts val="0"/>
              </a:spcBef>
              <a:spcAft>
                <a:spcPts val="0"/>
              </a:spcAft>
            </a:pPr>
            <a:r>
              <a:rPr lang="en-US" sz="2100" b="1" dirty="0">
                <a:ln/>
                <a:solidFill>
                  <a:srgbClr val="FF0000"/>
                </a:solidFill>
                <a:latin typeface="Times New Roman" panose="02020603050405020304" pitchFamily="18" charset="0"/>
                <a:ea typeface="Calibri" panose="020F0502020204030204" pitchFamily="34" charset="0"/>
                <a:cs typeface="B Nazanin"/>
              </a:rPr>
              <a:t>Fingerprint HPLC Elution Profiles of FMDV During Purification Procedure</a:t>
            </a:r>
            <a:endParaRPr lang="fa-IR" sz="2100" b="1" dirty="0">
              <a:ln/>
              <a:solidFill>
                <a:srgbClr val="FF0000"/>
              </a:solidFill>
              <a:latin typeface="Calibri"/>
              <a:cs typeface="B Nazanin"/>
            </a:endParaRPr>
          </a:p>
        </p:txBody>
      </p:sp>
      <p:grpSp>
        <p:nvGrpSpPr>
          <p:cNvPr id="5" name="Group 4"/>
          <p:cNvGrpSpPr/>
          <p:nvPr/>
        </p:nvGrpSpPr>
        <p:grpSpPr>
          <a:xfrm>
            <a:off x="371843" y="1727295"/>
            <a:ext cx="7989531" cy="4171716"/>
            <a:chOff x="237640" y="0"/>
            <a:chExt cx="11716076" cy="6789274"/>
          </a:xfrm>
        </p:grpSpPr>
        <p:grpSp>
          <p:nvGrpSpPr>
            <p:cNvPr id="6" name="Group 4"/>
            <p:cNvGrpSpPr>
              <a:grpSpLocks noChangeAspect="1"/>
            </p:cNvGrpSpPr>
            <p:nvPr/>
          </p:nvGrpSpPr>
          <p:grpSpPr bwMode="auto">
            <a:xfrm>
              <a:off x="300250" y="0"/>
              <a:ext cx="11653466" cy="6731001"/>
              <a:chOff x="0" y="0"/>
              <a:chExt cx="7529" cy="4240"/>
            </a:xfrm>
          </p:grpSpPr>
          <p:sp>
            <p:nvSpPr>
              <p:cNvPr id="30" name="Rectangle 6"/>
              <p:cNvSpPr>
                <a:spLocks noChangeArrowheads="1"/>
              </p:cNvSpPr>
              <p:nvPr/>
            </p:nvSpPr>
            <p:spPr bwMode="auto">
              <a:xfrm>
                <a:off x="0" y="0"/>
                <a:ext cx="0" cy="213"/>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31" name="Rectangle 7"/>
              <p:cNvSpPr>
                <a:spLocks noChangeArrowheads="1"/>
              </p:cNvSpPr>
              <p:nvPr/>
            </p:nvSpPr>
            <p:spPr bwMode="auto">
              <a:xfrm>
                <a:off x="0" y="0"/>
                <a:ext cx="0" cy="213"/>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32" name="Rectangle 8"/>
              <p:cNvSpPr>
                <a:spLocks noChangeArrowheads="1"/>
              </p:cNvSpPr>
              <p:nvPr/>
            </p:nvSpPr>
            <p:spPr bwMode="auto">
              <a:xfrm>
                <a:off x="0" y="0"/>
                <a:ext cx="0" cy="213"/>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33" name="Rectangle 9"/>
              <p:cNvSpPr>
                <a:spLocks noChangeArrowheads="1"/>
              </p:cNvSpPr>
              <p:nvPr/>
            </p:nvSpPr>
            <p:spPr bwMode="auto">
              <a:xfrm>
                <a:off x="0" y="0"/>
                <a:ext cx="0" cy="213"/>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34" name="Rectangle 10"/>
              <p:cNvSpPr>
                <a:spLocks noChangeArrowheads="1"/>
              </p:cNvSpPr>
              <p:nvPr/>
            </p:nvSpPr>
            <p:spPr bwMode="auto">
              <a:xfrm>
                <a:off x="0" y="0"/>
                <a:ext cx="0" cy="213"/>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35" name="Rectangle 11"/>
              <p:cNvSpPr>
                <a:spLocks noChangeArrowheads="1"/>
              </p:cNvSpPr>
              <p:nvPr/>
            </p:nvSpPr>
            <p:spPr bwMode="auto">
              <a:xfrm>
                <a:off x="0" y="0"/>
                <a:ext cx="0" cy="213"/>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36" name="Rectangle 12"/>
              <p:cNvSpPr>
                <a:spLocks noChangeArrowheads="1"/>
              </p:cNvSpPr>
              <p:nvPr/>
            </p:nvSpPr>
            <p:spPr bwMode="auto">
              <a:xfrm>
                <a:off x="0" y="0"/>
                <a:ext cx="0" cy="213"/>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37" name="Rectangle 13"/>
              <p:cNvSpPr>
                <a:spLocks noChangeArrowheads="1"/>
              </p:cNvSpPr>
              <p:nvPr/>
            </p:nvSpPr>
            <p:spPr bwMode="auto">
              <a:xfrm>
                <a:off x="0" y="0"/>
                <a:ext cx="0" cy="213"/>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38" name="Rectangle 14"/>
              <p:cNvSpPr>
                <a:spLocks noChangeArrowheads="1"/>
              </p:cNvSpPr>
              <p:nvPr/>
            </p:nvSpPr>
            <p:spPr bwMode="auto">
              <a:xfrm>
                <a:off x="0" y="0"/>
                <a:ext cx="0" cy="213"/>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39" name="Rectangle 15"/>
              <p:cNvSpPr>
                <a:spLocks noChangeArrowheads="1"/>
              </p:cNvSpPr>
              <p:nvPr/>
            </p:nvSpPr>
            <p:spPr bwMode="auto">
              <a:xfrm>
                <a:off x="0" y="0"/>
                <a:ext cx="0" cy="213"/>
              </a:xfrm>
              <a:prstGeom prst="rect">
                <a:avLst/>
              </a:prstGeom>
              <a:solidFill>
                <a:srgbClr val="FFFFFF"/>
              </a:solidFill>
              <a:ln w="28575">
                <a:solidFill>
                  <a:srgbClr val="000000"/>
                </a:solid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fa-IR" altLang="fa-IR" sz="1350">
                  <a:solidFill>
                    <a:prstClr val="black"/>
                  </a:solidFill>
                  <a:cs typeface="B Nazanin"/>
                </a:endParaRPr>
              </a:p>
            </p:txBody>
          </p:sp>
          <p:sp>
            <p:nvSpPr>
              <p:cNvPr id="40" name="Line 17"/>
              <p:cNvSpPr>
                <a:spLocks noChangeShapeType="1"/>
              </p:cNvSpPr>
              <p:nvPr/>
            </p:nvSpPr>
            <p:spPr bwMode="auto">
              <a:xfrm>
                <a:off x="309" y="4010"/>
                <a:ext cx="7220" cy="0"/>
              </a:xfrm>
              <a:prstGeom prst="line">
                <a:avLst/>
              </a:prstGeom>
              <a:noFill/>
              <a:ln w="285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41" name="Line 22"/>
              <p:cNvSpPr>
                <a:spLocks noChangeShapeType="1"/>
              </p:cNvSpPr>
              <p:nvPr/>
            </p:nvSpPr>
            <p:spPr bwMode="auto">
              <a:xfrm>
                <a:off x="1975" y="4010"/>
                <a:ext cx="0" cy="41"/>
              </a:xfrm>
              <a:prstGeom prst="line">
                <a:avLst/>
              </a:prstGeom>
              <a:noFill/>
              <a:ln w="285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42" name="Rectangle 23"/>
              <p:cNvSpPr>
                <a:spLocks noChangeArrowheads="1"/>
              </p:cNvSpPr>
              <p:nvPr/>
            </p:nvSpPr>
            <p:spPr bwMode="auto">
              <a:xfrm>
                <a:off x="1924" y="4051"/>
                <a:ext cx="146" cy="189"/>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10</a:t>
                </a:r>
                <a:endParaRPr lang="fa-IR" altLang="fa-IR" sz="2100" b="1" dirty="0">
                  <a:solidFill>
                    <a:prstClr val="black"/>
                  </a:solidFill>
                  <a:cs typeface="B Nazanin"/>
                </a:endParaRPr>
              </a:p>
            </p:txBody>
          </p:sp>
          <p:sp>
            <p:nvSpPr>
              <p:cNvPr id="43" name="Line 24"/>
              <p:cNvSpPr>
                <a:spLocks noChangeShapeType="1"/>
              </p:cNvSpPr>
              <p:nvPr/>
            </p:nvSpPr>
            <p:spPr bwMode="auto">
              <a:xfrm>
                <a:off x="3240" y="4010"/>
                <a:ext cx="0" cy="41"/>
              </a:xfrm>
              <a:prstGeom prst="line">
                <a:avLst/>
              </a:prstGeom>
              <a:noFill/>
              <a:ln w="285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44" name="Line 26"/>
              <p:cNvSpPr>
                <a:spLocks noChangeShapeType="1"/>
              </p:cNvSpPr>
              <p:nvPr/>
            </p:nvSpPr>
            <p:spPr bwMode="auto">
              <a:xfrm>
                <a:off x="4512" y="4010"/>
                <a:ext cx="0" cy="41"/>
              </a:xfrm>
              <a:prstGeom prst="line">
                <a:avLst/>
              </a:prstGeom>
              <a:noFill/>
              <a:ln w="285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45" name="Line 28"/>
              <p:cNvSpPr>
                <a:spLocks noChangeShapeType="1"/>
              </p:cNvSpPr>
              <p:nvPr/>
            </p:nvSpPr>
            <p:spPr bwMode="auto">
              <a:xfrm>
                <a:off x="5778" y="4010"/>
                <a:ext cx="0" cy="41"/>
              </a:xfrm>
              <a:prstGeom prst="line">
                <a:avLst/>
              </a:prstGeom>
              <a:noFill/>
              <a:ln w="285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46" name="Line 30"/>
              <p:cNvSpPr>
                <a:spLocks noChangeShapeType="1"/>
              </p:cNvSpPr>
              <p:nvPr/>
            </p:nvSpPr>
            <p:spPr bwMode="auto">
              <a:xfrm>
                <a:off x="7050" y="4010"/>
                <a:ext cx="0" cy="41"/>
              </a:xfrm>
              <a:prstGeom prst="line">
                <a:avLst/>
              </a:prstGeom>
              <a:noFill/>
              <a:ln w="285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47" name="Line 32"/>
              <p:cNvSpPr>
                <a:spLocks noChangeShapeType="1"/>
              </p:cNvSpPr>
              <p:nvPr/>
            </p:nvSpPr>
            <p:spPr bwMode="auto">
              <a:xfrm flipV="1">
                <a:off x="309" y="175"/>
                <a:ext cx="0" cy="3842"/>
              </a:xfrm>
              <a:prstGeom prst="line">
                <a:avLst/>
              </a:prstGeom>
              <a:noFill/>
              <a:ln w="285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48" name="Line 35"/>
              <p:cNvSpPr>
                <a:spLocks noChangeShapeType="1"/>
              </p:cNvSpPr>
              <p:nvPr/>
            </p:nvSpPr>
            <p:spPr bwMode="auto">
              <a:xfrm flipH="1">
                <a:off x="273" y="3560"/>
                <a:ext cx="36" cy="0"/>
              </a:xfrm>
              <a:prstGeom prst="line">
                <a:avLst/>
              </a:prstGeom>
              <a:noFill/>
              <a:ln w="285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49" name="Line 37"/>
              <p:cNvSpPr>
                <a:spLocks noChangeShapeType="1"/>
              </p:cNvSpPr>
              <p:nvPr/>
            </p:nvSpPr>
            <p:spPr bwMode="auto">
              <a:xfrm flipH="1">
                <a:off x="273" y="2409"/>
                <a:ext cx="36" cy="0"/>
              </a:xfrm>
              <a:prstGeom prst="line">
                <a:avLst/>
              </a:prstGeom>
              <a:noFill/>
              <a:ln w="285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50" name="Line 39"/>
              <p:cNvSpPr>
                <a:spLocks noChangeShapeType="1"/>
              </p:cNvSpPr>
              <p:nvPr/>
            </p:nvSpPr>
            <p:spPr bwMode="auto">
              <a:xfrm flipH="1">
                <a:off x="273" y="1252"/>
                <a:ext cx="36" cy="0"/>
              </a:xfrm>
              <a:prstGeom prst="line">
                <a:avLst/>
              </a:prstGeom>
              <a:noFill/>
              <a:ln w="285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51" name="Freeform 45"/>
              <p:cNvSpPr>
                <a:spLocks/>
              </p:cNvSpPr>
              <p:nvPr/>
            </p:nvSpPr>
            <p:spPr bwMode="auto">
              <a:xfrm>
                <a:off x="315" y="2200"/>
                <a:ext cx="2841" cy="1413"/>
              </a:xfrm>
              <a:custGeom>
                <a:avLst/>
                <a:gdLst>
                  <a:gd name="T0" fmla="*/ 42 w 2841"/>
                  <a:gd name="T1" fmla="*/ 1400 h 1413"/>
                  <a:gd name="T2" fmla="*/ 91 w 2841"/>
                  <a:gd name="T3" fmla="*/ 1400 h 1413"/>
                  <a:gd name="T4" fmla="*/ 139 w 2841"/>
                  <a:gd name="T5" fmla="*/ 1400 h 1413"/>
                  <a:gd name="T6" fmla="*/ 188 w 2841"/>
                  <a:gd name="T7" fmla="*/ 1400 h 1413"/>
                  <a:gd name="T8" fmla="*/ 236 w 2841"/>
                  <a:gd name="T9" fmla="*/ 1400 h 1413"/>
                  <a:gd name="T10" fmla="*/ 285 w 2841"/>
                  <a:gd name="T11" fmla="*/ 1400 h 1413"/>
                  <a:gd name="T12" fmla="*/ 333 w 2841"/>
                  <a:gd name="T13" fmla="*/ 1400 h 1413"/>
                  <a:gd name="T14" fmla="*/ 376 w 2841"/>
                  <a:gd name="T15" fmla="*/ 1407 h 1413"/>
                  <a:gd name="T16" fmla="*/ 424 w 2841"/>
                  <a:gd name="T17" fmla="*/ 1407 h 1413"/>
                  <a:gd name="T18" fmla="*/ 472 w 2841"/>
                  <a:gd name="T19" fmla="*/ 1407 h 1413"/>
                  <a:gd name="T20" fmla="*/ 521 w 2841"/>
                  <a:gd name="T21" fmla="*/ 1407 h 1413"/>
                  <a:gd name="T22" fmla="*/ 569 w 2841"/>
                  <a:gd name="T23" fmla="*/ 1407 h 1413"/>
                  <a:gd name="T24" fmla="*/ 618 w 2841"/>
                  <a:gd name="T25" fmla="*/ 1407 h 1413"/>
                  <a:gd name="T26" fmla="*/ 666 w 2841"/>
                  <a:gd name="T27" fmla="*/ 1407 h 1413"/>
                  <a:gd name="T28" fmla="*/ 715 w 2841"/>
                  <a:gd name="T29" fmla="*/ 1407 h 1413"/>
                  <a:gd name="T30" fmla="*/ 763 w 2841"/>
                  <a:gd name="T31" fmla="*/ 1407 h 1413"/>
                  <a:gd name="T32" fmla="*/ 812 w 2841"/>
                  <a:gd name="T33" fmla="*/ 1407 h 1413"/>
                  <a:gd name="T34" fmla="*/ 860 w 2841"/>
                  <a:gd name="T35" fmla="*/ 1407 h 1413"/>
                  <a:gd name="T36" fmla="*/ 909 w 2841"/>
                  <a:gd name="T37" fmla="*/ 1407 h 1413"/>
                  <a:gd name="T38" fmla="*/ 957 w 2841"/>
                  <a:gd name="T39" fmla="*/ 1407 h 1413"/>
                  <a:gd name="T40" fmla="*/ 1005 w 2841"/>
                  <a:gd name="T41" fmla="*/ 1407 h 1413"/>
                  <a:gd name="T42" fmla="*/ 1054 w 2841"/>
                  <a:gd name="T43" fmla="*/ 1407 h 1413"/>
                  <a:gd name="T44" fmla="*/ 1102 w 2841"/>
                  <a:gd name="T45" fmla="*/ 1407 h 1413"/>
                  <a:gd name="T46" fmla="*/ 1151 w 2841"/>
                  <a:gd name="T47" fmla="*/ 1413 h 1413"/>
                  <a:gd name="T48" fmla="*/ 1199 w 2841"/>
                  <a:gd name="T49" fmla="*/ 1413 h 1413"/>
                  <a:gd name="T50" fmla="*/ 1248 w 2841"/>
                  <a:gd name="T51" fmla="*/ 1413 h 1413"/>
                  <a:gd name="T52" fmla="*/ 1296 w 2841"/>
                  <a:gd name="T53" fmla="*/ 1413 h 1413"/>
                  <a:gd name="T54" fmla="*/ 1345 w 2841"/>
                  <a:gd name="T55" fmla="*/ 1413 h 1413"/>
                  <a:gd name="T56" fmla="*/ 1393 w 2841"/>
                  <a:gd name="T57" fmla="*/ 1413 h 1413"/>
                  <a:gd name="T58" fmla="*/ 1442 w 2841"/>
                  <a:gd name="T59" fmla="*/ 1413 h 1413"/>
                  <a:gd name="T60" fmla="*/ 1490 w 2841"/>
                  <a:gd name="T61" fmla="*/ 1413 h 1413"/>
                  <a:gd name="T62" fmla="*/ 1538 w 2841"/>
                  <a:gd name="T63" fmla="*/ 1413 h 1413"/>
                  <a:gd name="T64" fmla="*/ 1587 w 2841"/>
                  <a:gd name="T65" fmla="*/ 1413 h 1413"/>
                  <a:gd name="T66" fmla="*/ 1635 w 2841"/>
                  <a:gd name="T67" fmla="*/ 1413 h 1413"/>
                  <a:gd name="T68" fmla="*/ 1684 w 2841"/>
                  <a:gd name="T69" fmla="*/ 1413 h 1413"/>
                  <a:gd name="T70" fmla="*/ 1732 w 2841"/>
                  <a:gd name="T71" fmla="*/ 1413 h 1413"/>
                  <a:gd name="T72" fmla="*/ 1781 w 2841"/>
                  <a:gd name="T73" fmla="*/ 1413 h 1413"/>
                  <a:gd name="T74" fmla="*/ 1829 w 2841"/>
                  <a:gd name="T75" fmla="*/ 1413 h 1413"/>
                  <a:gd name="T76" fmla="*/ 1878 w 2841"/>
                  <a:gd name="T77" fmla="*/ 1413 h 1413"/>
                  <a:gd name="T78" fmla="*/ 1926 w 2841"/>
                  <a:gd name="T79" fmla="*/ 1413 h 1413"/>
                  <a:gd name="T80" fmla="*/ 1975 w 2841"/>
                  <a:gd name="T81" fmla="*/ 1413 h 1413"/>
                  <a:gd name="T82" fmla="*/ 2023 w 2841"/>
                  <a:gd name="T83" fmla="*/ 1413 h 1413"/>
                  <a:gd name="T84" fmla="*/ 2071 w 2841"/>
                  <a:gd name="T85" fmla="*/ 1413 h 1413"/>
                  <a:gd name="T86" fmla="*/ 2120 w 2841"/>
                  <a:gd name="T87" fmla="*/ 1413 h 1413"/>
                  <a:gd name="T88" fmla="*/ 2168 w 2841"/>
                  <a:gd name="T89" fmla="*/ 1413 h 1413"/>
                  <a:gd name="T90" fmla="*/ 2211 w 2841"/>
                  <a:gd name="T91" fmla="*/ 1407 h 1413"/>
                  <a:gd name="T92" fmla="*/ 2259 w 2841"/>
                  <a:gd name="T93" fmla="*/ 1407 h 1413"/>
                  <a:gd name="T94" fmla="*/ 2308 w 2841"/>
                  <a:gd name="T95" fmla="*/ 1400 h 1413"/>
                  <a:gd name="T96" fmla="*/ 2356 w 2841"/>
                  <a:gd name="T97" fmla="*/ 1387 h 1413"/>
                  <a:gd name="T98" fmla="*/ 2399 w 2841"/>
                  <a:gd name="T99" fmla="*/ 1373 h 1413"/>
                  <a:gd name="T100" fmla="*/ 2441 w 2841"/>
                  <a:gd name="T101" fmla="*/ 1339 h 1413"/>
                  <a:gd name="T102" fmla="*/ 2477 w 2841"/>
                  <a:gd name="T103" fmla="*/ 1286 h 1413"/>
                  <a:gd name="T104" fmla="*/ 2514 w 2841"/>
                  <a:gd name="T105" fmla="*/ 1218 h 1413"/>
                  <a:gd name="T106" fmla="*/ 2544 w 2841"/>
                  <a:gd name="T107" fmla="*/ 1097 h 1413"/>
                  <a:gd name="T108" fmla="*/ 2580 w 2841"/>
                  <a:gd name="T109" fmla="*/ 916 h 1413"/>
                  <a:gd name="T110" fmla="*/ 2617 w 2841"/>
                  <a:gd name="T111" fmla="*/ 693 h 1413"/>
                  <a:gd name="T112" fmla="*/ 2647 w 2841"/>
                  <a:gd name="T113" fmla="*/ 471 h 1413"/>
                  <a:gd name="T114" fmla="*/ 2683 w 2841"/>
                  <a:gd name="T115" fmla="*/ 249 h 1413"/>
                  <a:gd name="T116" fmla="*/ 2713 w 2841"/>
                  <a:gd name="T117" fmla="*/ 88 h 1413"/>
                  <a:gd name="T118" fmla="*/ 2756 w 2841"/>
                  <a:gd name="T119" fmla="*/ 7 h 1413"/>
                  <a:gd name="T120" fmla="*/ 2792 w 2841"/>
                  <a:gd name="T121" fmla="*/ 34 h 1413"/>
                  <a:gd name="T122" fmla="*/ 2829 w 2841"/>
                  <a:gd name="T123" fmla="*/ 122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1" h="1413">
                    <a:moveTo>
                      <a:pt x="0" y="1400"/>
                    </a:moveTo>
                    <a:lnTo>
                      <a:pt x="6" y="1400"/>
                    </a:lnTo>
                    <a:lnTo>
                      <a:pt x="12" y="1400"/>
                    </a:lnTo>
                    <a:lnTo>
                      <a:pt x="18" y="1400"/>
                    </a:lnTo>
                    <a:lnTo>
                      <a:pt x="24" y="1400"/>
                    </a:lnTo>
                    <a:lnTo>
                      <a:pt x="30" y="1400"/>
                    </a:lnTo>
                    <a:lnTo>
                      <a:pt x="36" y="1400"/>
                    </a:lnTo>
                    <a:lnTo>
                      <a:pt x="42" y="1400"/>
                    </a:lnTo>
                    <a:lnTo>
                      <a:pt x="48" y="1400"/>
                    </a:lnTo>
                    <a:lnTo>
                      <a:pt x="55" y="1400"/>
                    </a:lnTo>
                    <a:lnTo>
                      <a:pt x="61" y="1400"/>
                    </a:lnTo>
                    <a:lnTo>
                      <a:pt x="67" y="1400"/>
                    </a:lnTo>
                    <a:lnTo>
                      <a:pt x="73" y="1400"/>
                    </a:lnTo>
                    <a:lnTo>
                      <a:pt x="79" y="1400"/>
                    </a:lnTo>
                    <a:lnTo>
                      <a:pt x="85" y="1400"/>
                    </a:lnTo>
                    <a:lnTo>
                      <a:pt x="91" y="1400"/>
                    </a:lnTo>
                    <a:lnTo>
                      <a:pt x="97" y="1400"/>
                    </a:lnTo>
                    <a:lnTo>
                      <a:pt x="103" y="1400"/>
                    </a:lnTo>
                    <a:lnTo>
                      <a:pt x="109" y="1400"/>
                    </a:lnTo>
                    <a:lnTo>
                      <a:pt x="115" y="1400"/>
                    </a:lnTo>
                    <a:lnTo>
                      <a:pt x="121" y="1400"/>
                    </a:lnTo>
                    <a:lnTo>
                      <a:pt x="127" y="1400"/>
                    </a:lnTo>
                    <a:lnTo>
                      <a:pt x="133" y="1400"/>
                    </a:lnTo>
                    <a:lnTo>
                      <a:pt x="139" y="1400"/>
                    </a:lnTo>
                    <a:lnTo>
                      <a:pt x="145" y="1400"/>
                    </a:lnTo>
                    <a:lnTo>
                      <a:pt x="151" y="1400"/>
                    </a:lnTo>
                    <a:lnTo>
                      <a:pt x="157" y="1400"/>
                    </a:lnTo>
                    <a:lnTo>
                      <a:pt x="164" y="1400"/>
                    </a:lnTo>
                    <a:lnTo>
                      <a:pt x="170" y="1400"/>
                    </a:lnTo>
                    <a:lnTo>
                      <a:pt x="176" y="1400"/>
                    </a:lnTo>
                    <a:lnTo>
                      <a:pt x="182" y="1400"/>
                    </a:lnTo>
                    <a:lnTo>
                      <a:pt x="188" y="1400"/>
                    </a:lnTo>
                    <a:lnTo>
                      <a:pt x="194" y="1400"/>
                    </a:lnTo>
                    <a:lnTo>
                      <a:pt x="200" y="1400"/>
                    </a:lnTo>
                    <a:lnTo>
                      <a:pt x="206" y="1400"/>
                    </a:lnTo>
                    <a:lnTo>
                      <a:pt x="212" y="1400"/>
                    </a:lnTo>
                    <a:lnTo>
                      <a:pt x="218" y="1400"/>
                    </a:lnTo>
                    <a:lnTo>
                      <a:pt x="224" y="1400"/>
                    </a:lnTo>
                    <a:lnTo>
                      <a:pt x="230" y="1400"/>
                    </a:lnTo>
                    <a:lnTo>
                      <a:pt x="236" y="1400"/>
                    </a:lnTo>
                    <a:lnTo>
                      <a:pt x="242" y="1400"/>
                    </a:lnTo>
                    <a:lnTo>
                      <a:pt x="248" y="1400"/>
                    </a:lnTo>
                    <a:lnTo>
                      <a:pt x="254" y="1400"/>
                    </a:lnTo>
                    <a:lnTo>
                      <a:pt x="260" y="1400"/>
                    </a:lnTo>
                    <a:lnTo>
                      <a:pt x="266" y="1400"/>
                    </a:lnTo>
                    <a:lnTo>
                      <a:pt x="273" y="1400"/>
                    </a:lnTo>
                    <a:lnTo>
                      <a:pt x="279" y="1400"/>
                    </a:lnTo>
                    <a:lnTo>
                      <a:pt x="285" y="1400"/>
                    </a:lnTo>
                    <a:lnTo>
                      <a:pt x="291" y="1400"/>
                    </a:lnTo>
                    <a:lnTo>
                      <a:pt x="297" y="1400"/>
                    </a:lnTo>
                    <a:lnTo>
                      <a:pt x="303" y="1400"/>
                    </a:lnTo>
                    <a:lnTo>
                      <a:pt x="309" y="1400"/>
                    </a:lnTo>
                    <a:lnTo>
                      <a:pt x="315" y="1400"/>
                    </a:lnTo>
                    <a:lnTo>
                      <a:pt x="321" y="1400"/>
                    </a:lnTo>
                    <a:lnTo>
                      <a:pt x="327" y="1400"/>
                    </a:lnTo>
                    <a:lnTo>
                      <a:pt x="333" y="1400"/>
                    </a:lnTo>
                    <a:lnTo>
                      <a:pt x="339" y="1400"/>
                    </a:lnTo>
                    <a:lnTo>
                      <a:pt x="345" y="1400"/>
                    </a:lnTo>
                    <a:lnTo>
                      <a:pt x="345" y="1407"/>
                    </a:lnTo>
                    <a:lnTo>
                      <a:pt x="351" y="1407"/>
                    </a:lnTo>
                    <a:lnTo>
                      <a:pt x="357" y="1407"/>
                    </a:lnTo>
                    <a:lnTo>
                      <a:pt x="363" y="1407"/>
                    </a:lnTo>
                    <a:lnTo>
                      <a:pt x="369" y="1407"/>
                    </a:lnTo>
                    <a:lnTo>
                      <a:pt x="376" y="1407"/>
                    </a:lnTo>
                    <a:lnTo>
                      <a:pt x="382" y="1407"/>
                    </a:lnTo>
                    <a:lnTo>
                      <a:pt x="388" y="1407"/>
                    </a:lnTo>
                    <a:lnTo>
                      <a:pt x="394" y="1407"/>
                    </a:lnTo>
                    <a:lnTo>
                      <a:pt x="400" y="1407"/>
                    </a:lnTo>
                    <a:lnTo>
                      <a:pt x="406" y="1407"/>
                    </a:lnTo>
                    <a:lnTo>
                      <a:pt x="412" y="1407"/>
                    </a:lnTo>
                    <a:lnTo>
                      <a:pt x="418" y="1407"/>
                    </a:lnTo>
                    <a:lnTo>
                      <a:pt x="424" y="1407"/>
                    </a:lnTo>
                    <a:lnTo>
                      <a:pt x="430" y="1407"/>
                    </a:lnTo>
                    <a:lnTo>
                      <a:pt x="436" y="1407"/>
                    </a:lnTo>
                    <a:lnTo>
                      <a:pt x="442" y="1407"/>
                    </a:lnTo>
                    <a:lnTo>
                      <a:pt x="448" y="1407"/>
                    </a:lnTo>
                    <a:lnTo>
                      <a:pt x="454" y="1407"/>
                    </a:lnTo>
                    <a:lnTo>
                      <a:pt x="460" y="1407"/>
                    </a:lnTo>
                    <a:lnTo>
                      <a:pt x="466" y="1407"/>
                    </a:lnTo>
                    <a:lnTo>
                      <a:pt x="472" y="1407"/>
                    </a:lnTo>
                    <a:lnTo>
                      <a:pt x="478" y="1407"/>
                    </a:lnTo>
                    <a:lnTo>
                      <a:pt x="485" y="1407"/>
                    </a:lnTo>
                    <a:lnTo>
                      <a:pt x="491" y="1407"/>
                    </a:lnTo>
                    <a:lnTo>
                      <a:pt x="497" y="1407"/>
                    </a:lnTo>
                    <a:lnTo>
                      <a:pt x="503" y="1407"/>
                    </a:lnTo>
                    <a:lnTo>
                      <a:pt x="509" y="1407"/>
                    </a:lnTo>
                    <a:lnTo>
                      <a:pt x="515" y="1407"/>
                    </a:lnTo>
                    <a:lnTo>
                      <a:pt x="521" y="1407"/>
                    </a:lnTo>
                    <a:lnTo>
                      <a:pt x="527" y="1407"/>
                    </a:lnTo>
                    <a:lnTo>
                      <a:pt x="533" y="1407"/>
                    </a:lnTo>
                    <a:lnTo>
                      <a:pt x="539" y="1407"/>
                    </a:lnTo>
                    <a:lnTo>
                      <a:pt x="545" y="1407"/>
                    </a:lnTo>
                    <a:lnTo>
                      <a:pt x="551" y="1407"/>
                    </a:lnTo>
                    <a:lnTo>
                      <a:pt x="557" y="1407"/>
                    </a:lnTo>
                    <a:lnTo>
                      <a:pt x="563" y="1407"/>
                    </a:lnTo>
                    <a:lnTo>
                      <a:pt x="569" y="1407"/>
                    </a:lnTo>
                    <a:lnTo>
                      <a:pt x="575" y="1407"/>
                    </a:lnTo>
                    <a:lnTo>
                      <a:pt x="581" y="1407"/>
                    </a:lnTo>
                    <a:lnTo>
                      <a:pt x="588" y="1407"/>
                    </a:lnTo>
                    <a:lnTo>
                      <a:pt x="594" y="1407"/>
                    </a:lnTo>
                    <a:lnTo>
                      <a:pt x="600" y="1407"/>
                    </a:lnTo>
                    <a:lnTo>
                      <a:pt x="606" y="1407"/>
                    </a:lnTo>
                    <a:lnTo>
                      <a:pt x="612" y="1407"/>
                    </a:lnTo>
                    <a:lnTo>
                      <a:pt x="618" y="1407"/>
                    </a:lnTo>
                    <a:lnTo>
                      <a:pt x="624" y="1407"/>
                    </a:lnTo>
                    <a:lnTo>
                      <a:pt x="630" y="1407"/>
                    </a:lnTo>
                    <a:lnTo>
                      <a:pt x="636" y="1407"/>
                    </a:lnTo>
                    <a:lnTo>
                      <a:pt x="642" y="1407"/>
                    </a:lnTo>
                    <a:lnTo>
                      <a:pt x="648" y="1407"/>
                    </a:lnTo>
                    <a:lnTo>
                      <a:pt x="654" y="1407"/>
                    </a:lnTo>
                    <a:lnTo>
                      <a:pt x="660" y="1407"/>
                    </a:lnTo>
                    <a:lnTo>
                      <a:pt x="666" y="1407"/>
                    </a:lnTo>
                    <a:lnTo>
                      <a:pt x="672" y="1407"/>
                    </a:lnTo>
                    <a:lnTo>
                      <a:pt x="678" y="1407"/>
                    </a:lnTo>
                    <a:lnTo>
                      <a:pt x="684" y="1407"/>
                    </a:lnTo>
                    <a:lnTo>
                      <a:pt x="690" y="1407"/>
                    </a:lnTo>
                    <a:lnTo>
                      <a:pt x="697" y="1407"/>
                    </a:lnTo>
                    <a:lnTo>
                      <a:pt x="703" y="1407"/>
                    </a:lnTo>
                    <a:lnTo>
                      <a:pt x="709" y="1407"/>
                    </a:lnTo>
                    <a:lnTo>
                      <a:pt x="715" y="1407"/>
                    </a:lnTo>
                    <a:lnTo>
                      <a:pt x="721" y="1407"/>
                    </a:lnTo>
                    <a:lnTo>
                      <a:pt x="727" y="1407"/>
                    </a:lnTo>
                    <a:lnTo>
                      <a:pt x="733" y="1407"/>
                    </a:lnTo>
                    <a:lnTo>
                      <a:pt x="739" y="1407"/>
                    </a:lnTo>
                    <a:lnTo>
                      <a:pt x="745" y="1407"/>
                    </a:lnTo>
                    <a:lnTo>
                      <a:pt x="751" y="1407"/>
                    </a:lnTo>
                    <a:lnTo>
                      <a:pt x="757" y="1407"/>
                    </a:lnTo>
                    <a:lnTo>
                      <a:pt x="763" y="1407"/>
                    </a:lnTo>
                    <a:lnTo>
                      <a:pt x="769" y="1407"/>
                    </a:lnTo>
                    <a:lnTo>
                      <a:pt x="775" y="1407"/>
                    </a:lnTo>
                    <a:lnTo>
                      <a:pt x="781" y="1407"/>
                    </a:lnTo>
                    <a:lnTo>
                      <a:pt x="787" y="1407"/>
                    </a:lnTo>
                    <a:lnTo>
                      <a:pt x="793" y="1407"/>
                    </a:lnTo>
                    <a:lnTo>
                      <a:pt x="799" y="1407"/>
                    </a:lnTo>
                    <a:lnTo>
                      <a:pt x="806" y="1407"/>
                    </a:lnTo>
                    <a:lnTo>
                      <a:pt x="812" y="1407"/>
                    </a:lnTo>
                    <a:lnTo>
                      <a:pt x="818" y="1407"/>
                    </a:lnTo>
                    <a:lnTo>
                      <a:pt x="824" y="1407"/>
                    </a:lnTo>
                    <a:lnTo>
                      <a:pt x="830" y="1407"/>
                    </a:lnTo>
                    <a:lnTo>
                      <a:pt x="836" y="1407"/>
                    </a:lnTo>
                    <a:lnTo>
                      <a:pt x="842" y="1407"/>
                    </a:lnTo>
                    <a:lnTo>
                      <a:pt x="848" y="1407"/>
                    </a:lnTo>
                    <a:lnTo>
                      <a:pt x="854" y="1407"/>
                    </a:lnTo>
                    <a:lnTo>
                      <a:pt x="860" y="1407"/>
                    </a:lnTo>
                    <a:lnTo>
                      <a:pt x="866" y="1407"/>
                    </a:lnTo>
                    <a:lnTo>
                      <a:pt x="872" y="1407"/>
                    </a:lnTo>
                    <a:lnTo>
                      <a:pt x="878" y="1407"/>
                    </a:lnTo>
                    <a:lnTo>
                      <a:pt x="884" y="1407"/>
                    </a:lnTo>
                    <a:lnTo>
                      <a:pt x="890" y="1407"/>
                    </a:lnTo>
                    <a:lnTo>
                      <a:pt x="896" y="1407"/>
                    </a:lnTo>
                    <a:lnTo>
                      <a:pt x="902" y="1407"/>
                    </a:lnTo>
                    <a:lnTo>
                      <a:pt x="909" y="1407"/>
                    </a:lnTo>
                    <a:lnTo>
                      <a:pt x="915" y="1407"/>
                    </a:lnTo>
                    <a:lnTo>
                      <a:pt x="921" y="1407"/>
                    </a:lnTo>
                    <a:lnTo>
                      <a:pt x="927" y="1407"/>
                    </a:lnTo>
                    <a:lnTo>
                      <a:pt x="933" y="1407"/>
                    </a:lnTo>
                    <a:lnTo>
                      <a:pt x="939" y="1407"/>
                    </a:lnTo>
                    <a:lnTo>
                      <a:pt x="945" y="1407"/>
                    </a:lnTo>
                    <a:lnTo>
                      <a:pt x="951" y="1407"/>
                    </a:lnTo>
                    <a:lnTo>
                      <a:pt x="957" y="1407"/>
                    </a:lnTo>
                    <a:lnTo>
                      <a:pt x="963" y="1407"/>
                    </a:lnTo>
                    <a:lnTo>
                      <a:pt x="969" y="1407"/>
                    </a:lnTo>
                    <a:lnTo>
                      <a:pt x="975" y="1407"/>
                    </a:lnTo>
                    <a:lnTo>
                      <a:pt x="981" y="1407"/>
                    </a:lnTo>
                    <a:lnTo>
                      <a:pt x="987" y="1407"/>
                    </a:lnTo>
                    <a:lnTo>
                      <a:pt x="993" y="1407"/>
                    </a:lnTo>
                    <a:lnTo>
                      <a:pt x="999" y="1407"/>
                    </a:lnTo>
                    <a:lnTo>
                      <a:pt x="1005" y="1407"/>
                    </a:lnTo>
                    <a:lnTo>
                      <a:pt x="1011" y="1407"/>
                    </a:lnTo>
                    <a:lnTo>
                      <a:pt x="1018" y="1407"/>
                    </a:lnTo>
                    <a:lnTo>
                      <a:pt x="1024" y="1407"/>
                    </a:lnTo>
                    <a:lnTo>
                      <a:pt x="1030" y="1407"/>
                    </a:lnTo>
                    <a:lnTo>
                      <a:pt x="1036" y="1407"/>
                    </a:lnTo>
                    <a:lnTo>
                      <a:pt x="1042" y="1407"/>
                    </a:lnTo>
                    <a:lnTo>
                      <a:pt x="1048" y="1407"/>
                    </a:lnTo>
                    <a:lnTo>
                      <a:pt x="1054" y="1407"/>
                    </a:lnTo>
                    <a:lnTo>
                      <a:pt x="1060" y="1407"/>
                    </a:lnTo>
                    <a:lnTo>
                      <a:pt x="1066" y="1407"/>
                    </a:lnTo>
                    <a:lnTo>
                      <a:pt x="1072" y="1407"/>
                    </a:lnTo>
                    <a:lnTo>
                      <a:pt x="1078" y="1407"/>
                    </a:lnTo>
                    <a:lnTo>
                      <a:pt x="1084" y="1407"/>
                    </a:lnTo>
                    <a:lnTo>
                      <a:pt x="1090" y="1407"/>
                    </a:lnTo>
                    <a:lnTo>
                      <a:pt x="1096" y="1407"/>
                    </a:lnTo>
                    <a:lnTo>
                      <a:pt x="1102" y="1407"/>
                    </a:lnTo>
                    <a:lnTo>
                      <a:pt x="1108" y="1407"/>
                    </a:lnTo>
                    <a:lnTo>
                      <a:pt x="1114" y="1413"/>
                    </a:lnTo>
                    <a:lnTo>
                      <a:pt x="1121" y="1413"/>
                    </a:lnTo>
                    <a:lnTo>
                      <a:pt x="1127" y="1413"/>
                    </a:lnTo>
                    <a:lnTo>
                      <a:pt x="1133" y="1413"/>
                    </a:lnTo>
                    <a:lnTo>
                      <a:pt x="1139" y="1413"/>
                    </a:lnTo>
                    <a:lnTo>
                      <a:pt x="1145" y="1413"/>
                    </a:lnTo>
                    <a:lnTo>
                      <a:pt x="1151" y="1413"/>
                    </a:lnTo>
                    <a:lnTo>
                      <a:pt x="1157" y="1413"/>
                    </a:lnTo>
                    <a:lnTo>
                      <a:pt x="1163" y="1413"/>
                    </a:lnTo>
                    <a:lnTo>
                      <a:pt x="1169" y="1413"/>
                    </a:lnTo>
                    <a:lnTo>
                      <a:pt x="1175" y="1413"/>
                    </a:lnTo>
                    <a:lnTo>
                      <a:pt x="1181" y="1413"/>
                    </a:lnTo>
                    <a:lnTo>
                      <a:pt x="1187" y="1413"/>
                    </a:lnTo>
                    <a:lnTo>
                      <a:pt x="1193" y="1413"/>
                    </a:lnTo>
                    <a:lnTo>
                      <a:pt x="1199" y="1413"/>
                    </a:lnTo>
                    <a:lnTo>
                      <a:pt x="1205" y="1413"/>
                    </a:lnTo>
                    <a:lnTo>
                      <a:pt x="1211" y="1413"/>
                    </a:lnTo>
                    <a:lnTo>
                      <a:pt x="1217" y="1413"/>
                    </a:lnTo>
                    <a:lnTo>
                      <a:pt x="1223" y="1413"/>
                    </a:lnTo>
                    <a:lnTo>
                      <a:pt x="1230" y="1413"/>
                    </a:lnTo>
                    <a:lnTo>
                      <a:pt x="1236" y="1413"/>
                    </a:lnTo>
                    <a:lnTo>
                      <a:pt x="1242" y="1413"/>
                    </a:lnTo>
                    <a:lnTo>
                      <a:pt x="1248" y="1413"/>
                    </a:lnTo>
                    <a:lnTo>
                      <a:pt x="1254" y="1413"/>
                    </a:lnTo>
                    <a:lnTo>
                      <a:pt x="1260" y="1413"/>
                    </a:lnTo>
                    <a:lnTo>
                      <a:pt x="1266" y="1413"/>
                    </a:lnTo>
                    <a:lnTo>
                      <a:pt x="1272" y="1413"/>
                    </a:lnTo>
                    <a:lnTo>
                      <a:pt x="1278" y="1413"/>
                    </a:lnTo>
                    <a:lnTo>
                      <a:pt x="1284" y="1413"/>
                    </a:lnTo>
                    <a:lnTo>
                      <a:pt x="1290" y="1413"/>
                    </a:lnTo>
                    <a:lnTo>
                      <a:pt x="1296" y="1413"/>
                    </a:lnTo>
                    <a:lnTo>
                      <a:pt x="1302" y="1413"/>
                    </a:lnTo>
                    <a:lnTo>
                      <a:pt x="1308" y="1413"/>
                    </a:lnTo>
                    <a:lnTo>
                      <a:pt x="1314" y="1413"/>
                    </a:lnTo>
                    <a:lnTo>
                      <a:pt x="1320" y="1413"/>
                    </a:lnTo>
                    <a:lnTo>
                      <a:pt x="1326" y="1413"/>
                    </a:lnTo>
                    <a:lnTo>
                      <a:pt x="1333" y="1413"/>
                    </a:lnTo>
                    <a:lnTo>
                      <a:pt x="1339" y="1413"/>
                    </a:lnTo>
                    <a:lnTo>
                      <a:pt x="1345" y="1413"/>
                    </a:lnTo>
                    <a:lnTo>
                      <a:pt x="1351" y="1413"/>
                    </a:lnTo>
                    <a:lnTo>
                      <a:pt x="1357" y="1413"/>
                    </a:lnTo>
                    <a:lnTo>
                      <a:pt x="1363" y="1413"/>
                    </a:lnTo>
                    <a:lnTo>
                      <a:pt x="1369" y="1413"/>
                    </a:lnTo>
                    <a:lnTo>
                      <a:pt x="1375" y="1413"/>
                    </a:lnTo>
                    <a:lnTo>
                      <a:pt x="1381" y="1413"/>
                    </a:lnTo>
                    <a:lnTo>
                      <a:pt x="1387" y="1413"/>
                    </a:lnTo>
                    <a:lnTo>
                      <a:pt x="1393" y="1413"/>
                    </a:lnTo>
                    <a:lnTo>
                      <a:pt x="1399" y="1413"/>
                    </a:lnTo>
                    <a:lnTo>
                      <a:pt x="1405" y="1413"/>
                    </a:lnTo>
                    <a:lnTo>
                      <a:pt x="1411" y="1413"/>
                    </a:lnTo>
                    <a:lnTo>
                      <a:pt x="1417" y="1413"/>
                    </a:lnTo>
                    <a:lnTo>
                      <a:pt x="1423" y="1413"/>
                    </a:lnTo>
                    <a:lnTo>
                      <a:pt x="1429" y="1413"/>
                    </a:lnTo>
                    <a:lnTo>
                      <a:pt x="1435" y="1413"/>
                    </a:lnTo>
                    <a:lnTo>
                      <a:pt x="1442" y="1413"/>
                    </a:lnTo>
                    <a:lnTo>
                      <a:pt x="1448" y="1413"/>
                    </a:lnTo>
                    <a:lnTo>
                      <a:pt x="1454" y="1413"/>
                    </a:lnTo>
                    <a:lnTo>
                      <a:pt x="1460" y="1413"/>
                    </a:lnTo>
                    <a:lnTo>
                      <a:pt x="1466" y="1413"/>
                    </a:lnTo>
                    <a:lnTo>
                      <a:pt x="1472" y="1413"/>
                    </a:lnTo>
                    <a:lnTo>
                      <a:pt x="1478" y="1413"/>
                    </a:lnTo>
                    <a:lnTo>
                      <a:pt x="1484" y="1413"/>
                    </a:lnTo>
                    <a:lnTo>
                      <a:pt x="1490" y="1413"/>
                    </a:lnTo>
                    <a:lnTo>
                      <a:pt x="1496" y="1413"/>
                    </a:lnTo>
                    <a:lnTo>
                      <a:pt x="1502" y="1413"/>
                    </a:lnTo>
                    <a:lnTo>
                      <a:pt x="1508" y="1413"/>
                    </a:lnTo>
                    <a:lnTo>
                      <a:pt x="1514" y="1413"/>
                    </a:lnTo>
                    <a:lnTo>
                      <a:pt x="1520" y="1413"/>
                    </a:lnTo>
                    <a:lnTo>
                      <a:pt x="1526" y="1413"/>
                    </a:lnTo>
                    <a:lnTo>
                      <a:pt x="1532" y="1413"/>
                    </a:lnTo>
                    <a:lnTo>
                      <a:pt x="1538" y="1413"/>
                    </a:lnTo>
                    <a:lnTo>
                      <a:pt x="1544" y="1413"/>
                    </a:lnTo>
                    <a:lnTo>
                      <a:pt x="1551" y="1413"/>
                    </a:lnTo>
                    <a:lnTo>
                      <a:pt x="1557" y="1413"/>
                    </a:lnTo>
                    <a:lnTo>
                      <a:pt x="1563" y="1413"/>
                    </a:lnTo>
                    <a:lnTo>
                      <a:pt x="1569" y="1413"/>
                    </a:lnTo>
                    <a:lnTo>
                      <a:pt x="1575" y="1413"/>
                    </a:lnTo>
                    <a:lnTo>
                      <a:pt x="1581" y="1413"/>
                    </a:lnTo>
                    <a:lnTo>
                      <a:pt x="1587" y="1413"/>
                    </a:lnTo>
                    <a:lnTo>
                      <a:pt x="1593" y="1413"/>
                    </a:lnTo>
                    <a:lnTo>
                      <a:pt x="1599" y="1413"/>
                    </a:lnTo>
                    <a:lnTo>
                      <a:pt x="1605" y="1413"/>
                    </a:lnTo>
                    <a:lnTo>
                      <a:pt x="1611" y="1413"/>
                    </a:lnTo>
                    <a:lnTo>
                      <a:pt x="1617" y="1413"/>
                    </a:lnTo>
                    <a:lnTo>
                      <a:pt x="1623" y="1413"/>
                    </a:lnTo>
                    <a:lnTo>
                      <a:pt x="1629" y="1413"/>
                    </a:lnTo>
                    <a:lnTo>
                      <a:pt x="1635" y="1413"/>
                    </a:lnTo>
                    <a:lnTo>
                      <a:pt x="1641" y="1413"/>
                    </a:lnTo>
                    <a:lnTo>
                      <a:pt x="1647" y="1413"/>
                    </a:lnTo>
                    <a:lnTo>
                      <a:pt x="1654" y="1413"/>
                    </a:lnTo>
                    <a:lnTo>
                      <a:pt x="1660" y="1413"/>
                    </a:lnTo>
                    <a:lnTo>
                      <a:pt x="1666" y="1413"/>
                    </a:lnTo>
                    <a:lnTo>
                      <a:pt x="1672" y="1413"/>
                    </a:lnTo>
                    <a:lnTo>
                      <a:pt x="1678" y="1413"/>
                    </a:lnTo>
                    <a:lnTo>
                      <a:pt x="1684" y="1413"/>
                    </a:lnTo>
                    <a:lnTo>
                      <a:pt x="1690" y="1413"/>
                    </a:lnTo>
                    <a:lnTo>
                      <a:pt x="1696" y="1413"/>
                    </a:lnTo>
                    <a:lnTo>
                      <a:pt x="1702" y="1413"/>
                    </a:lnTo>
                    <a:lnTo>
                      <a:pt x="1708" y="1413"/>
                    </a:lnTo>
                    <a:lnTo>
                      <a:pt x="1714" y="1413"/>
                    </a:lnTo>
                    <a:lnTo>
                      <a:pt x="1720" y="1413"/>
                    </a:lnTo>
                    <a:lnTo>
                      <a:pt x="1726" y="1413"/>
                    </a:lnTo>
                    <a:lnTo>
                      <a:pt x="1732" y="1413"/>
                    </a:lnTo>
                    <a:lnTo>
                      <a:pt x="1738" y="1413"/>
                    </a:lnTo>
                    <a:lnTo>
                      <a:pt x="1744" y="1413"/>
                    </a:lnTo>
                    <a:lnTo>
                      <a:pt x="1750" y="1413"/>
                    </a:lnTo>
                    <a:lnTo>
                      <a:pt x="1756" y="1413"/>
                    </a:lnTo>
                    <a:lnTo>
                      <a:pt x="1763" y="1413"/>
                    </a:lnTo>
                    <a:lnTo>
                      <a:pt x="1769" y="1413"/>
                    </a:lnTo>
                    <a:lnTo>
                      <a:pt x="1775" y="1413"/>
                    </a:lnTo>
                    <a:lnTo>
                      <a:pt x="1781" y="1413"/>
                    </a:lnTo>
                    <a:lnTo>
                      <a:pt x="1787" y="1413"/>
                    </a:lnTo>
                    <a:lnTo>
                      <a:pt x="1793" y="1413"/>
                    </a:lnTo>
                    <a:lnTo>
                      <a:pt x="1799" y="1413"/>
                    </a:lnTo>
                    <a:lnTo>
                      <a:pt x="1805" y="1413"/>
                    </a:lnTo>
                    <a:lnTo>
                      <a:pt x="1811" y="1413"/>
                    </a:lnTo>
                    <a:lnTo>
                      <a:pt x="1817" y="1413"/>
                    </a:lnTo>
                    <a:lnTo>
                      <a:pt x="1823" y="1413"/>
                    </a:lnTo>
                    <a:lnTo>
                      <a:pt x="1829" y="1413"/>
                    </a:lnTo>
                    <a:lnTo>
                      <a:pt x="1835" y="1413"/>
                    </a:lnTo>
                    <a:lnTo>
                      <a:pt x="1841" y="1413"/>
                    </a:lnTo>
                    <a:lnTo>
                      <a:pt x="1847" y="1413"/>
                    </a:lnTo>
                    <a:lnTo>
                      <a:pt x="1853" y="1413"/>
                    </a:lnTo>
                    <a:lnTo>
                      <a:pt x="1859" y="1413"/>
                    </a:lnTo>
                    <a:lnTo>
                      <a:pt x="1866" y="1413"/>
                    </a:lnTo>
                    <a:lnTo>
                      <a:pt x="1872" y="1413"/>
                    </a:lnTo>
                    <a:lnTo>
                      <a:pt x="1878" y="1413"/>
                    </a:lnTo>
                    <a:lnTo>
                      <a:pt x="1884" y="1413"/>
                    </a:lnTo>
                    <a:lnTo>
                      <a:pt x="1890" y="1413"/>
                    </a:lnTo>
                    <a:lnTo>
                      <a:pt x="1896" y="1413"/>
                    </a:lnTo>
                    <a:lnTo>
                      <a:pt x="1902" y="1413"/>
                    </a:lnTo>
                    <a:lnTo>
                      <a:pt x="1908" y="1413"/>
                    </a:lnTo>
                    <a:lnTo>
                      <a:pt x="1914" y="1413"/>
                    </a:lnTo>
                    <a:lnTo>
                      <a:pt x="1920" y="1413"/>
                    </a:lnTo>
                    <a:lnTo>
                      <a:pt x="1926" y="1413"/>
                    </a:lnTo>
                    <a:lnTo>
                      <a:pt x="1932" y="1413"/>
                    </a:lnTo>
                    <a:lnTo>
                      <a:pt x="1938" y="1413"/>
                    </a:lnTo>
                    <a:lnTo>
                      <a:pt x="1944" y="1413"/>
                    </a:lnTo>
                    <a:lnTo>
                      <a:pt x="1950" y="1413"/>
                    </a:lnTo>
                    <a:lnTo>
                      <a:pt x="1956" y="1413"/>
                    </a:lnTo>
                    <a:lnTo>
                      <a:pt x="1962" y="1413"/>
                    </a:lnTo>
                    <a:lnTo>
                      <a:pt x="1968" y="1413"/>
                    </a:lnTo>
                    <a:lnTo>
                      <a:pt x="1975" y="1413"/>
                    </a:lnTo>
                    <a:lnTo>
                      <a:pt x="1981" y="1413"/>
                    </a:lnTo>
                    <a:lnTo>
                      <a:pt x="1987" y="1413"/>
                    </a:lnTo>
                    <a:lnTo>
                      <a:pt x="1993" y="1413"/>
                    </a:lnTo>
                    <a:lnTo>
                      <a:pt x="1999" y="1413"/>
                    </a:lnTo>
                    <a:lnTo>
                      <a:pt x="2005" y="1413"/>
                    </a:lnTo>
                    <a:lnTo>
                      <a:pt x="2011" y="1413"/>
                    </a:lnTo>
                    <a:lnTo>
                      <a:pt x="2017" y="1413"/>
                    </a:lnTo>
                    <a:lnTo>
                      <a:pt x="2023" y="1413"/>
                    </a:lnTo>
                    <a:lnTo>
                      <a:pt x="2029" y="1413"/>
                    </a:lnTo>
                    <a:lnTo>
                      <a:pt x="2035" y="1413"/>
                    </a:lnTo>
                    <a:lnTo>
                      <a:pt x="2041" y="1413"/>
                    </a:lnTo>
                    <a:lnTo>
                      <a:pt x="2047" y="1413"/>
                    </a:lnTo>
                    <a:lnTo>
                      <a:pt x="2053" y="1413"/>
                    </a:lnTo>
                    <a:lnTo>
                      <a:pt x="2059" y="1413"/>
                    </a:lnTo>
                    <a:lnTo>
                      <a:pt x="2065" y="1413"/>
                    </a:lnTo>
                    <a:lnTo>
                      <a:pt x="2071" y="1413"/>
                    </a:lnTo>
                    <a:lnTo>
                      <a:pt x="2078" y="1413"/>
                    </a:lnTo>
                    <a:lnTo>
                      <a:pt x="2084" y="1413"/>
                    </a:lnTo>
                    <a:lnTo>
                      <a:pt x="2090" y="1413"/>
                    </a:lnTo>
                    <a:lnTo>
                      <a:pt x="2096" y="1413"/>
                    </a:lnTo>
                    <a:lnTo>
                      <a:pt x="2102" y="1413"/>
                    </a:lnTo>
                    <a:lnTo>
                      <a:pt x="2108" y="1413"/>
                    </a:lnTo>
                    <a:lnTo>
                      <a:pt x="2114" y="1413"/>
                    </a:lnTo>
                    <a:lnTo>
                      <a:pt x="2120" y="1413"/>
                    </a:lnTo>
                    <a:lnTo>
                      <a:pt x="2126" y="1413"/>
                    </a:lnTo>
                    <a:lnTo>
                      <a:pt x="2132" y="1413"/>
                    </a:lnTo>
                    <a:lnTo>
                      <a:pt x="2138" y="1413"/>
                    </a:lnTo>
                    <a:lnTo>
                      <a:pt x="2144" y="1413"/>
                    </a:lnTo>
                    <a:lnTo>
                      <a:pt x="2150" y="1413"/>
                    </a:lnTo>
                    <a:lnTo>
                      <a:pt x="2156" y="1413"/>
                    </a:lnTo>
                    <a:lnTo>
                      <a:pt x="2162" y="1413"/>
                    </a:lnTo>
                    <a:lnTo>
                      <a:pt x="2168" y="1413"/>
                    </a:lnTo>
                    <a:lnTo>
                      <a:pt x="2174" y="1413"/>
                    </a:lnTo>
                    <a:lnTo>
                      <a:pt x="2180" y="1413"/>
                    </a:lnTo>
                    <a:lnTo>
                      <a:pt x="2187" y="1413"/>
                    </a:lnTo>
                    <a:lnTo>
                      <a:pt x="2193" y="1413"/>
                    </a:lnTo>
                    <a:lnTo>
                      <a:pt x="2199" y="1413"/>
                    </a:lnTo>
                    <a:lnTo>
                      <a:pt x="2205" y="1413"/>
                    </a:lnTo>
                    <a:lnTo>
                      <a:pt x="2211" y="1413"/>
                    </a:lnTo>
                    <a:lnTo>
                      <a:pt x="2211" y="1407"/>
                    </a:lnTo>
                    <a:lnTo>
                      <a:pt x="2217" y="1407"/>
                    </a:lnTo>
                    <a:lnTo>
                      <a:pt x="2223" y="1407"/>
                    </a:lnTo>
                    <a:lnTo>
                      <a:pt x="2229" y="1407"/>
                    </a:lnTo>
                    <a:lnTo>
                      <a:pt x="2235" y="1407"/>
                    </a:lnTo>
                    <a:lnTo>
                      <a:pt x="2241" y="1407"/>
                    </a:lnTo>
                    <a:lnTo>
                      <a:pt x="2247" y="1407"/>
                    </a:lnTo>
                    <a:lnTo>
                      <a:pt x="2253" y="1407"/>
                    </a:lnTo>
                    <a:lnTo>
                      <a:pt x="2259" y="1407"/>
                    </a:lnTo>
                    <a:lnTo>
                      <a:pt x="2265" y="1407"/>
                    </a:lnTo>
                    <a:lnTo>
                      <a:pt x="2271" y="1407"/>
                    </a:lnTo>
                    <a:lnTo>
                      <a:pt x="2277" y="1407"/>
                    </a:lnTo>
                    <a:lnTo>
                      <a:pt x="2283" y="1407"/>
                    </a:lnTo>
                    <a:lnTo>
                      <a:pt x="2289" y="1400"/>
                    </a:lnTo>
                    <a:lnTo>
                      <a:pt x="2296" y="1400"/>
                    </a:lnTo>
                    <a:lnTo>
                      <a:pt x="2302" y="1400"/>
                    </a:lnTo>
                    <a:lnTo>
                      <a:pt x="2308" y="1400"/>
                    </a:lnTo>
                    <a:lnTo>
                      <a:pt x="2314" y="1400"/>
                    </a:lnTo>
                    <a:lnTo>
                      <a:pt x="2320" y="1400"/>
                    </a:lnTo>
                    <a:lnTo>
                      <a:pt x="2326" y="1400"/>
                    </a:lnTo>
                    <a:lnTo>
                      <a:pt x="2332" y="1393"/>
                    </a:lnTo>
                    <a:lnTo>
                      <a:pt x="2338" y="1393"/>
                    </a:lnTo>
                    <a:lnTo>
                      <a:pt x="2344" y="1393"/>
                    </a:lnTo>
                    <a:lnTo>
                      <a:pt x="2350" y="1393"/>
                    </a:lnTo>
                    <a:lnTo>
                      <a:pt x="2356" y="1387"/>
                    </a:lnTo>
                    <a:lnTo>
                      <a:pt x="2362" y="1387"/>
                    </a:lnTo>
                    <a:lnTo>
                      <a:pt x="2368" y="1387"/>
                    </a:lnTo>
                    <a:lnTo>
                      <a:pt x="2374" y="1380"/>
                    </a:lnTo>
                    <a:lnTo>
                      <a:pt x="2380" y="1380"/>
                    </a:lnTo>
                    <a:lnTo>
                      <a:pt x="2386" y="1380"/>
                    </a:lnTo>
                    <a:lnTo>
                      <a:pt x="2392" y="1380"/>
                    </a:lnTo>
                    <a:lnTo>
                      <a:pt x="2392" y="1373"/>
                    </a:lnTo>
                    <a:lnTo>
                      <a:pt x="2399" y="1373"/>
                    </a:lnTo>
                    <a:lnTo>
                      <a:pt x="2405" y="1373"/>
                    </a:lnTo>
                    <a:lnTo>
                      <a:pt x="2405" y="1366"/>
                    </a:lnTo>
                    <a:lnTo>
                      <a:pt x="2411" y="1366"/>
                    </a:lnTo>
                    <a:lnTo>
                      <a:pt x="2417" y="1360"/>
                    </a:lnTo>
                    <a:lnTo>
                      <a:pt x="2423" y="1353"/>
                    </a:lnTo>
                    <a:lnTo>
                      <a:pt x="2429" y="1353"/>
                    </a:lnTo>
                    <a:lnTo>
                      <a:pt x="2435" y="1346"/>
                    </a:lnTo>
                    <a:lnTo>
                      <a:pt x="2441" y="1339"/>
                    </a:lnTo>
                    <a:lnTo>
                      <a:pt x="2447" y="1333"/>
                    </a:lnTo>
                    <a:lnTo>
                      <a:pt x="2453" y="1326"/>
                    </a:lnTo>
                    <a:lnTo>
                      <a:pt x="2459" y="1319"/>
                    </a:lnTo>
                    <a:lnTo>
                      <a:pt x="2459" y="1313"/>
                    </a:lnTo>
                    <a:lnTo>
                      <a:pt x="2465" y="1306"/>
                    </a:lnTo>
                    <a:lnTo>
                      <a:pt x="2471" y="1299"/>
                    </a:lnTo>
                    <a:lnTo>
                      <a:pt x="2477" y="1292"/>
                    </a:lnTo>
                    <a:lnTo>
                      <a:pt x="2477" y="1286"/>
                    </a:lnTo>
                    <a:lnTo>
                      <a:pt x="2483" y="1279"/>
                    </a:lnTo>
                    <a:lnTo>
                      <a:pt x="2489" y="1272"/>
                    </a:lnTo>
                    <a:lnTo>
                      <a:pt x="2489" y="1259"/>
                    </a:lnTo>
                    <a:lnTo>
                      <a:pt x="2495" y="1252"/>
                    </a:lnTo>
                    <a:lnTo>
                      <a:pt x="2501" y="1239"/>
                    </a:lnTo>
                    <a:lnTo>
                      <a:pt x="2501" y="1232"/>
                    </a:lnTo>
                    <a:lnTo>
                      <a:pt x="2508" y="1225"/>
                    </a:lnTo>
                    <a:lnTo>
                      <a:pt x="2514" y="1218"/>
                    </a:lnTo>
                    <a:lnTo>
                      <a:pt x="2520" y="1205"/>
                    </a:lnTo>
                    <a:lnTo>
                      <a:pt x="2520" y="1191"/>
                    </a:lnTo>
                    <a:lnTo>
                      <a:pt x="2526" y="1178"/>
                    </a:lnTo>
                    <a:lnTo>
                      <a:pt x="2532" y="1165"/>
                    </a:lnTo>
                    <a:lnTo>
                      <a:pt x="2532" y="1151"/>
                    </a:lnTo>
                    <a:lnTo>
                      <a:pt x="2538" y="1131"/>
                    </a:lnTo>
                    <a:lnTo>
                      <a:pt x="2544" y="1111"/>
                    </a:lnTo>
                    <a:lnTo>
                      <a:pt x="2544" y="1097"/>
                    </a:lnTo>
                    <a:lnTo>
                      <a:pt x="2550" y="1077"/>
                    </a:lnTo>
                    <a:lnTo>
                      <a:pt x="2556" y="1057"/>
                    </a:lnTo>
                    <a:lnTo>
                      <a:pt x="2562" y="1037"/>
                    </a:lnTo>
                    <a:lnTo>
                      <a:pt x="2562" y="1016"/>
                    </a:lnTo>
                    <a:lnTo>
                      <a:pt x="2568" y="990"/>
                    </a:lnTo>
                    <a:lnTo>
                      <a:pt x="2574" y="969"/>
                    </a:lnTo>
                    <a:lnTo>
                      <a:pt x="2574" y="942"/>
                    </a:lnTo>
                    <a:lnTo>
                      <a:pt x="2580" y="916"/>
                    </a:lnTo>
                    <a:lnTo>
                      <a:pt x="2586" y="895"/>
                    </a:lnTo>
                    <a:lnTo>
                      <a:pt x="2586" y="868"/>
                    </a:lnTo>
                    <a:lnTo>
                      <a:pt x="2592" y="842"/>
                    </a:lnTo>
                    <a:lnTo>
                      <a:pt x="2598" y="815"/>
                    </a:lnTo>
                    <a:lnTo>
                      <a:pt x="2604" y="781"/>
                    </a:lnTo>
                    <a:lnTo>
                      <a:pt x="2604" y="754"/>
                    </a:lnTo>
                    <a:lnTo>
                      <a:pt x="2611" y="727"/>
                    </a:lnTo>
                    <a:lnTo>
                      <a:pt x="2617" y="693"/>
                    </a:lnTo>
                    <a:lnTo>
                      <a:pt x="2617" y="660"/>
                    </a:lnTo>
                    <a:lnTo>
                      <a:pt x="2623" y="633"/>
                    </a:lnTo>
                    <a:lnTo>
                      <a:pt x="2629" y="606"/>
                    </a:lnTo>
                    <a:lnTo>
                      <a:pt x="2629" y="579"/>
                    </a:lnTo>
                    <a:lnTo>
                      <a:pt x="2635" y="545"/>
                    </a:lnTo>
                    <a:lnTo>
                      <a:pt x="2641" y="525"/>
                    </a:lnTo>
                    <a:lnTo>
                      <a:pt x="2647" y="505"/>
                    </a:lnTo>
                    <a:lnTo>
                      <a:pt x="2647" y="471"/>
                    </a:lnTo>
                    <a:lnTo>
                      <a:pt x="2653" y="445"/>
                    </a:lnTo>
                    <a:lnTo>
                      <a:pt x="2659" y="418"/>
                    </a:lnTo>
                    <a:lnTo>
                      <a:pt x="2659" y="391"/>
                    </a:lnTo>
                    <a:lnTo>
                      <a:pt x="2665" y="364"/>
                    </a:lnTo>
                    <a:lnTo>
                      <a:pt x="2671" y="337"/>
                    </a:lnTo>
                    <a:lnTo>
                      <a:pt x="2671" y="310"/>
                    </a:lnTo>
                    <a:lnTo>
                      <a:pt x="2677" y="276"/>
                    </a:lnTo>
                    <a:lnTo>
                      <a:pt x="2683" y="249"/>
                    </a:lnTo>
                    <a:lnTo>
                      <a:pt x="2683" y="222"/>
                    </a:lnTo>
                    <a:lnTo>
                      <a:pt x="2689" y="202"/>
                    </a:lnTo>
                    <a:lnTo>
                      <a:pt x="2695" y="175"/>
                    </a:lnTo>
                    <a:lnTo>
                      <a:pt x="2701" y="155"/>
                    </a:lnTo>
                    <a:lnTo>
                      <a:pt x="2701" y="142"/>
                    </a:lnTo>
                    <a:lnTo>
                      <a:pt x="2707" y="122"/>
                    </a:lnTo>
                    <a:lnTo>
                      <a:pt x="2713" y="108"/>
                    </a:lnTo>
                    <a:lnTo>
                      <a:pt x="2713" y="88"/>
                    </a:lnTo>
                    <a:lnTo>
                      <a:pt x="2720" y="68"/>
                    </a:lnTo>
                    <a:lnTo>
                      <a:pt x="2726" y="54"/>
                    </a:lnTo>
                    <a:lnTo>
                      <a:pt x="2726" y="41"/>
                    </a:lnTo>
                    <a:lnTo>
                      <a:pt x="2732" y="34"/>
                    </a:lnTo>
                    <a:lnTo>
                      <a:pt x="2738" y="27"/>
                    </a:lnTo>
                    <a:lnTo>
                      <a:pt x="2744" y="21"/>
                    </a:lnTo>
                    <a:lnTo>
                      <a:pt x="2750" y="14"/>
                    </a:lnTo>
                    <a:lnTo>
                      <a:pt x="2756" y="7"/>
                    </a:lnTo>
                    <a:lnTo>
                      <a:pt x="2756" y="0"/>
                    </a:lnTo>
                    <a:lnTo>
                      <a:pt x="2762" y="0"/>
                    </a:lnTo>
                    <a:lnTo>
                      <a:pt x="2768" y="0"/>
                    </a:lnTo>
                    <a:lnTo>
                      <a:pt x="2774" y="7"/>
                    </a:lnTo>
                    <a:lnTo>
                      <a:pt x="2780" y="14"/>
                    </a:lnTo>
                    <a:lnTo>
                      <a:pt x="2786" y="21"/>
                    </a:lnTo>
                    <a:lnTo>
                      <a:pt x="2786" y="27"/>
                    </a:lnTo>
                    <a:lnTo>
                      <a:pt x="2792" y="34"/>
                    </a:lnTo>
                    <a:lnTo>
                      <a:pt x="2798" y="41"/>
                    </a:lnTo>
                    <a:lnTo>
                      <a:pt x="2798" y="48"/>
                    </a:lnTo>
                    <a:lnTo>
                      <a:pt x="2804" y="54"/>
                    </a:lnTo>
                    <a:lnTo>
                      <a:pt x="2810" y="68"/>
                    </a:lnTo>
                    <a:lnTo>
                      <a:pt x="2810" y="81"/>
                    </a:lnTo>
                    <a:lnTo>
                      <a:pt x="2816" y="95"/>
                    </a:lnTo>
                    <a:lnTo>
                      <a:pt x="2822" y="108"/>
                    </a:lnTo>
                    <a:lnTo>
                      <a:pt x="2829" y="122"/>
                    </a:lnTo>
                    <a:lnTo>
                      <a:pt x="2829" y="135"/>
                    </a:lnTo>
                    <a:lnTo>
                      <a:pt x="2835" y="148"/>
                    </a:lnTo>
                    <a:lnTo>
                      <a:pt x="2841" y="162"/>
                    </a:lnTo>
                    <a:lnTo>
                      <a:pt x="2841" y="182"/>
                    </a:lnTo>
                  </a:path>
                </a:pathLst>
              </a:custGeom>
              <a:noFill/>
              <a:ln w="28575" cap="flat">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52" name="Freeform 46"/>
              <p:cNvSpPr>
                <a:spLocks/>
              </p:cNvSpPr>
              <p:nvPr/>
            </p:nvSpPr>
            <p:spPr bwMode="auto">
              <a:xfrm>
                <a:off x="3156" y="2382"/>
                <a:ext cx="2786" cy="1238"/>
              </a:xfrm>
              <a:custGeom>
                <a:avLst/>
                <a:gdLst>
                  <a:gd name="T0" fmla="*/ 30 w 2786"/>
                  <a:gd name="T1" fmla="*/ 128 h 1238"/>
                  <a:gd name="T2" fmla="*/ 66 w 2786"/>
                  <a:gd name="T3" fmla="*/ 269 h 1238"/>
                  <a:gd name="T4" fmla="*/ 97 w 2786"/>
                  <a:gd name="T5" fmla="*/ 404 h 1238"/>
                  <a:gd name="T6" fmla="*/ 133 w 2786"/>
                  <a:gd name="T7" fmla="*/ 538 h 1238"/>
                  <a:gd name="T8" fmla="*/ 169 w 2786"/>
                  <a:gd name="T9" fmla="*/ 646 h 1238"/>
                  <a:gd name="T10" fmla="*/ 200 w 2786"/>
                  <a:gd name="T11" fmla="*/ 727 h 1238"/>
                  <a:gd name="T12" fmla="*/ 236 w 2786"/>
                  <a:gd name="T13" fmla="*/ 794 h 1238"/>
                  <a:gd name="T14" fmla="*/ 266 w 2786"/>
                  <a:gd name="T15" fmla="*/ 855 h 1238"/>
                  <a:gd name="T16" fmla="*/ 303 w 2786"/>
                  <a:gd name="T17" fmla="*/ 895 h 1238"/>
                  <a:gd name="T18" fmla="*/ 345 w 2786"/>
                  <a:gd name="T19" fmla="*/ 929 h 1238"/>
                  <a:gd name="T20" fmla="*/ 387 w 2786"/>
                  <a:gd name="T21" fmla="*/ 949 h 1238"/>
                  <a:gd name="T22" fmla="*/ 424 w 2786"/>
                  <a:gd name="T23" fmla="*/ 969 h 1238"/>
                  <a:gd name="T24" fmla="*/ 460 w 2786"/>
                  <a:gd name="T25" fmla="*/ 996 h 1238"/>
                  <a:gd name="T26" fmla="*/ 502 w 2786"/>
                  <a:gd name="T27" fmla="*/ 1023 h 1238"/>
                  <a:gd name="T28" fmla="*/ 545 w 2786"/>
                  <a:gd name="T29" fmla="*/ 1057 h 1238"/>
                  <a:gd name="T30" fmla="*/ 587 w 2786"/>
                  <a:gd name="T31" fmla="*/ 1083 h 1238"/>
                  <a:gd name="T32" fmla="*/ 636 w 2786"/>
                  <a:gd name="T33" fmla="*/ 1110 h 1238"/>
                  <a:gd name="T34" fmla="*/ 678 w 2786"/>
                  <a:gd name="T35" fmla="*/ 1131 h 1238"/>
                  <a:gd name="T36" fmla="*/ 726 w 2786"/>
                  <a:gd name="T37" fmla="*/ 1144 h 1238"/>
                  <a:gd name="T38" fmla="*/ 769 w 2786"/>
                  <a:gd name="T39" fmla="*/ 1157 h 1238"/>
                  <a:gd name="T40" fmla="*/ 811 w 2786"/>
                  <a:gd name="T41" fmla="*/ 1171 h 1238"/>
                  <a:gd name="T42" fmla="*/ 854 w 2786"/>
                  <a:gd name="T43" fmla="*/ 1178 h 1238"/>
                  <a:gd name="T44" fmla="*/ 902 w 2786"/>
                  <a:gd name="T45" fmla="*/ 1184 h 1238"/>
                  <a:gd name="T46" fmla="*/ 945 w 2786"/>
                  <a:gd name="T47" fmla="*/ 1191 h 1238"/>
                  <a:gd name="T48" fmla="*/ 993 w 2786"/>
                  <a:gd name="T49" fmla="*/ 1191 h 1238"/>
                  <a:gd name="T50" fmla="*/ 1035 w 2786"/>
                  <a:gd name="T51" fmla="*/ 1198 h 1238"/>
                  <a:gd name="T52" fmla="*/ 1084 w 2786"/>
                  <a:gd name="T53" fmla="*/ 1198 h 1238"/>
                  <a:gd name="T54" fmla="*/ 1132 w 2786"/>
                  <a:gd name="T55" fmla="*/ 1198 h 1238"/>
                  <a:gd name="T56" fmla="*/ 1181 w 2786"/>
                  <a:gd name="T57" fmla="*/ 1205 h 1238"/>
                  <a:gd name="T58" fmla="*/ 1223 w 2786"/>
                  <a:gd name="T59" fmla="*/ 1211 h 1238"/>
                  <a:gd name="T60" fmla="*/ 1272 w 2786"/>
                  <a:gd name="T61" fmla="*/ 1211 h 1238"/>
                  <a:gd name="T62" fmla="*/ 1320 w 2786"/>
                  <a:gd name="T63" fmla="*/ 1211 h 1238"/>
                  <a:gd name="T64" fmla="*/ 1362 w 2786"/>
                  <a:gd name="T65" fmla="*/ 1218 h 1238"/>
                  <a:gd name="T66" fmla="*/ 1411 w 2786"/>
                  <a:gd name="T67" fmla="*/ 1218 h 1238"/>
                  <a:gd name="T68" fmla="*/ 1459 w 2786"/>
                  <a:gd name="T69" fmla="*/ 1225 h 1238"/>
                  <a:gd name="T70" fmla="*/ 1508 w 2786"/>
                  <a:gd name="T71" fmla="*/ 1225 h 1238"/>
                  <a:gd name="T72" fmla="*/ 1556 w 2786"/>
                  <a:gd name="T73" fmla="*/ 1225 h 1238"/>
                  <a:gd name="T74" fmla="*/ 1605 w 2786"/>
                  <a:gd name="T75" fmla="*/ 1225 h 1238"/>
                  <a:gd name="T76" fmla="*/ 1653 w 2786"/>
                  <a:gd name="T77" fmla="*/ 1231 h 1238"/>
                  <a:gd name="T78" fmla="*/ 1702 w 2786"/>
                  <a:gd name="T79" fmla="*/ 1231 h 1238"/>
                  <a:gd name="T80" fmla="*/ 1750 w 2786"/>
                  <a:gd name="T81" fmla="*/ 1231 h 1238"/>
                  <a:gd name="T82" fmla="*/ 1799 w 2786"/>
                  <a:gd name="T83" fmla="*/ 1231 h 1238"/>
                  <a:gd name="T84" fmla="*/ 1847 w 2786"/>
                  <a:gd name="T85" fmla="*/ 1231 h 1238"/>
                  <a:gd name="T86" fmla="*/ 1895 w 2786"/>
                  <a:gd name="T87" fmla="*/ 1231 h 1238"/>
                  <a:gd name="T88" fmla="*/ 1944 w 2786"/>
                  <a:gd name="T89" fmla="*/ 1231 h 1238"/>
                  <a:gd name="T90" fmla="*/ 1992 w 2786"/>
                  <a:gd name="T91" fmla="*/ 1231 h 1238"/>
                  <a:gd name="T92" fmla="*/ 2041 w 2786"/>
                  <a:gd name="T93" fmla="*/ 1231 h 1238"/>
                  <a:gd name="T94" fmla="*/ 2089 w 2786"/>
                  <a:gd name="T95" fmla="*/ 1231 h 1238"/>
                  <a:gd name="T96" fmla="*/ 2132 w 2786"/>
                  <a:gd name="T97" fmla="*/ 1238 h 1238"/>
                  <a:gd name="T98" fmla="*/ 2180 w 2786"/>
                  <a:gd name="T99" fmla="*/ 1238 h 1238"/>
                  <a:gd name="T100" fmla="*/ 2229 w 2786"/>
                  <a:gd name="T101" fmla="*/ 1238 h 1238"/>
                  <a:gd name="T102" fmla="*/ 2277 w 2786"/>
                  <a:gd name="T103" fmla="*/ 1238 h 1238"/>
                  <a:gd name="T104" fmla="*/ 2326 w 2786"/>
                  <a:gd name="T105" fmla="*/ 1238 h 1238"/>
                  <a:gd name="T106" fmla="*/ 2374 w 2786"/>
                  <a:gd name="T107" fmla="*/ 1238 h 1238"/>
                  <a:gd name="T108" fmla="*/ 2422 w 2786"/>
                  <a:gd name="T109" fmla="*/ 1238 h 1238"/>
                  <a:gd name="T110" fmla="*/ 2471 w 2786"/>
                  <a:gd name="T111" fmla="*/ 1238 h 1238"/>
                  <a:gd name="T112" fmla="*/ 2519 w 2786"/>
                  <a:gd name="T113" fmla="*/ 1238 h 1238"/>
                  <a:gd name="T114" fmla="*/ 2568 w 2786"/>
                  <a:gd name="T115" fmla="*/ 1238 h 1238"/>
                  <a:gd name="T116" fmla="*/ 2616 w 2786"/>
                  <a:gd name="T117" fmla="*/ 1238 h 1238"/>
                  <a:gd name="T118" fmla="*/ 2665 w 2786"/>
                  <a:gd name="T119" fmla="*/ 1238 h 1238"/>
                  <a:gd name="T120" fmla="*/ 2713 w 2786"/>
                  <a:gd name="T121" fmla="*/ 1238 h 1238"/>
                  <a:gd name="T122" fmla="*/ 2762 w 2786"/>
                  <a:gd name="T123" fmla="*/ 123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86" h="1238">
                    <a:moveTo>
                      <a:pt x="0" y="0"/>
                    </a:moveTo>
                    <a:lnTo>
                      <a:pt x="6" y="20"/>
                    </a:lnTo>
                    <a:lnTo>
                      <a:pt x="12" y="34"/>
                    </a:lnTo>
                    <a:lnTo>
                      <a:pt x="12" y="54"/>
                    </a:lnTo>
                    <a:lnTo>
                      <a:pt x="18" y="74"/>
                    </a:lnTo>
                    <a:lnTo>
                      <a:pt x="24" y="94"/>
                    </a:lnTo>
                    <a:lnTo>
                      <a:pt x="30" y="108"/>
                    </a:lnTo>
                    <a:lnTo>
                      <a:pt x="30" y="128"/>
                    </a:lnTo>
                    <a:lnTo>
                      <a:pt x="36" y="141"/>
                    </a:lnTo>
                    <a:lnTo>
                      <a:pt x="42" y="162"/>
                    </a:lnTo>
                    <a:lnTo>
                      <a:pt x="42" y="182"/>
                    </a:lnTo>
                    <a:lnTo>
                      <a:pt x="48" y="202"/>
                    </a:lnTo>
                    <a:lnTo>
                      <a:pt x="54" y="222"/>
                    </a:lnTo>
                    <a:lnTo>
                      <a:pt x="54" y="242"/>
                    </a:lnTo>
                    <a:lnTo>
                      <a:pt x="60" y="256"/>
                    </a:lnTo>
                    <a:lnTo>
                      <a:pt x="66" y="269"/>
                    </a:lnTo>
                    <a:lnTo>
                      <a:pt x="72" y="283"/>
                    </a:lnTo>
                    <a:lnTo>
                      <a:pt x="72" y="296"/>
                    </a:lnTo>
                    <a:lnTo>
                      <a:pt x="78" y="316"/>
                    </a:lnTo>
                    <a:lnTo>
                      <a:pt x="84" y="330"/>
                    </a:lnTo>
                    <a:lnTo>
                      <a:pt x="84" y="350"/>
                    </a:lnTo>
                    <a:lnTo>
                      <a:pt x="91" y="370"/>
                    </a:lnTo>
                    <a:lnTo>
                      <a:pt x="97" y="390"/>
                    </a:lnTo>
                    <a:lnTo>
                      <a:pt x="97" y="404"/>
                    </a:lnTo>
                    <a:lnTo>
                      <a:pt x="103" y="424"/>
                    </a:lnTo>
                    <a:lnTo>
                      <a:pt x="109" y="437"/>
                    </a:lnTo>
                    <a:lnTo>
                      <a:pt x="109" y="458"/>
                    </a:lnTo>
                    <a:lnTo>
                      <a:pt x="115" y="471"/>
                    </a:lnTo>
                    <a:lnTo>
                      <a:pt x="121" y="485"/>
                    </a:lnTo>
                    <a:lnTo>
                      <a:pt x="127" y="505"/>
                    </a:lnTo>
                    <a:lnTo>
                      <a:pt x="127" y="518"/>
                    </a:lnTo>
                    <a:lnTo>
                      <a:pt x="133" y="538"/>
                    </a:lnTo>
                    <a:lnTo>
                      <a:pt x="139" y="552"/>
                    </a:lnTo>
                    <a:lnTo>
                      <a:pt x="139" y="565"/>
                    </a:lnTo>
                    <a:lnTo>
                      <a:pt x="145" y="579"/>
                    </a:lnTo>
                    <a:lnTo>
                      <a:pt x="151" y="592"/>
                    </a:lnTo>
                    <a:lnTo>
                      <a:pt x="151" y="606"/>
                    </a:lnTo>
                    <a:lnTo>
                      <a:pt x="157" y="619"/>
                    </a:lnTo>
                    <a:lnTo>
                      <a:pt x="163" y="633"/>
                    </a:lnTo>
                    <a:lnTo>
                      <a:pt x="169" y="646"/>
                    </a:lnTo>
                    <a:lnTo>
                      <a:pt x="169" y="660"/>
                    </a:lnTo>
                    <a:lnTo>
                      <a:pt x="175" y="673"/>
                    </a:lnTo>
                    <a:lnTo>
                      <a:pt x="181" y="680"/>
                    </a:lnTo>
                    <a:lnTo>
                      <a:pt x="181" y="693"/>
                    </a:lnTo>
                    <a:lnTo>
                      <a:pt x="187" y="700"/>
                    </a:lnTo>
                    <a:lnTo>
                      <a:pt x="193" y="707"/>
                    </a:lnTo>
                    <a:lnTo>
                      <a:pt x="193" y="713"/>
                    </a:lnTo>
                    <a:lnTo>
                      <a:pt x="200" y="727"/>
                    </a:lnTo>
                    <a:lnTo>
                      <a:pt x="206" y="734"/>
                    </a:lnTo>
                    <a:lnTo>
                      <a:pt x="212" y="747"/>
                    </a:lnTo>
                    <a:lnTo>
                      <a:pt x="212" y="754"/>
                    </a:lnTo>
                    <a:lnTo>
                      <a:pt x="218" y="767"/>
                    </a:lnTo>
                    <a:lnTo>
                      <a:pt x="224" y="774"/>
                    </a:lnTo>
                    <a:lnTo>
                      <a:pt x="224" y="781"/>
                    </a:lnTo>
                    <a:lnTo>
                      <a:pt x="230" y="787"/>
                    </a:lnTo>
                    <a:lnTo>
                      <a:pt x="236" y="794"/>
                    </a:lnTo>
                    <a:lnTo>
                      <a:pt x="236" y="808"/>
                    </a:lnTo>
                    <a:lnTo>
                      <a:pt x="242" y="814"/>
                    </a:lnTo>
                    <a:lnTo>
                      <a:pt x="248" y="821"/>
                    </a:lnTo>
                    <a:lnTo>
                      <a:pt x="254" y="828"/>
                    </a:lnTo>
                    <a:lnTo>
                      <a:pt x="254" y="834"/>
                    </a:lnTo>
                    <a:lnTo>
                      <a:pt x="260" y="841"/>
                    </a:lnTo>
                    <a:lnTo>
                      <a:pt x="266" y="848"/>
                    </a:lnTo>
                    <a:lnTo>
                      <a:pt x="266" y="855"/>
                    </a:lnTo>
                    <a:lnTo>
                      <a:pt x="272" y="861"/>
                    </a:lnTo>
                    <a:lnTo>
                      <a:pt x="278" y="868"/>
                    </a:lnTo>
                    <a:lnTo>
                      <a:pt x="278" y="875"/>
                    </a:lnTo>
                    <a:lnTo>
                      <a:pt x="284" y="875"/>
                    </a:lnTo>
                    <a:lnTo>
                      <a:pt x="290" y="882"/>
                    </a:lnTo>
                    <a:lnTo>
                      <a:pt x="296" y="888"/>
                    </a:lnTo>
                    <a:lnTo>
                      <a:pt x="296" y="895"/>
                    </a:lnTo>
                    <a:lnTo>
                      <a:pt x="303" y="895"/>
                    </a:lnTo>
                    <a:lnTo>
                      <a:pt x="309" y="902"/>
                    </a:lnTo>
                    <a:lnTo>
                      <a:pt x="315" y="908"/>
                    </a:lnTo>
                    <a:lnTo>
                      <a:pt x="321" y="908"/>
                    </a:lnTo>
                    <a:lnTo>
                      <a:pt x="321" y="915"/>
                    </a:lnTo>
                    <a:lnTo>
                      <a:pt x="327" y="915"/>
                    </a:lnTo>
                    <a:lnTo>
                      <a:pt x="333" y="922"/>
                    </a:lnTo>
                    <a:lnTo>
                      <a:pt x="339" y="922"/>
                    </a:lnTo>
                    <a:lnTo>
                      <a:pt x="345" y="929"/>
                    </a:lnTo>
                    <a:lnTo>
                      <a:pt x="351" y="929"/>
                    </a:lnTo>
                    <a:lnTo>
                      <a:pt x="357" y="935"/>
                    </a:lnTo>
                    <a:lnTo>
                      <a:pt x="363" y="935"/>
                    </a:lnTo>
                    <a:lnTo>
                      <a:pt x="369" y="942"/>
                    </a:lnTo>
                    <a:lnTo>
                      <a:pt x="375" y="942"/>
                    </a:lnTo>
                    <a:lnTo>
                      <a:pt x="375" y="949"/>
                    </a:lnTo>
                    <a:lnTo>
                      <a:pt x="381" y="949"/>
                    </a:lnTo>
                    <a:lnTo>
                      <a:pt x="387" y="949"/>
                    </a:lnTo>
                    <a:lnTo>
                      <a:pt x="393" y="949"/>
                    </a:lnTo>
                    <a:lnTo>
                      <a:pt x="393" y="956"/>
                    </a:lnTo>
                    <a:lnTo>
                      <a:pt x="399" y="956"/>
                    </a:lnTo>
                    <a:lnTo>
                      <a:pt x="405" y="956"/>
                    </a:lnTo>
                    <a:lnTo>
                      <a:pt x="405" y="962"/>
                    </a:lnTo>
                    <a:lnTo>
                      <a:pt x="412" y="962"/>
                    </a:lnTo>
                    <a:lnTo>
                      <a:pt x="418" y="969"/>
                    </a:lnTo>
                    <a:lnTo>
                      <a:pt x="424" y="969"/>
                    </a:lnTo>
                    <a:lnTo>
                      <a:pt x="430" y="969"/>
                    </a:lnTo>
                    <a:lnTo>
                      <a:pt x="436" y="976"/>
                    </a:lnTo>
                    <a:lnTo>
                      <a:pt x="442" y="983"/>
                    </a:lnTo>
                    <a:lnTo>
                      <a:pt x="448" y="983"/>
                    </a:lnTo>
                    <a:lnTo>
                      <a:pt x="448" y="989"/>
                    </a:lnTo>
                    <a:lnTo>
                      <a:pt x="454" y="989"/>
                    </a:lnTo>
                    <a:lnTo>
                      <a:pt x="460" y="989"/>
                    </a:lnTo>
                    <a:lnTo>
                      <a:pt x="460" y="996"/>
                    </a:lnTo>
                    <a:lnTo>
                      <a:pt x="466" y="996"/>
                    </a:lnTo>
                    <a:lnTo>
                      <a:pt x="472" y="996"/>
                    </a:lnTo>
                    <a:lnTo>
                      <a:pt x="478" y="1003"/>
                    </a:lnTo>
                    <a:lnTo>
                      <a:pt x="484" y="1009"/>
                    </a:lnTo>
                    <a:lnTo>
                      <a:pt x="490" y="1009"/>
                    </a:lnTo>
                    <a:lnTo>
                      <a:pt x="490" y="1016"/>
                    </a:lnTo>
                    <a:lnTo>
                      <a:pt x="496" y="1016"/>
                    </a:lnTo>
                    <a:lnTo>
                      <a:pt x="502" y="1023"/>
                    </a:lnTo>
                    <a:lnTo>
                      <a:pt x="508" y="1030"/>
                    </a:lnTo>
                    <a:lnTo>
                      <a:pt x="515" y="1030"/>
                    </a:lnTo>
                    <a:lnTo>
                      <a:pt x="521" y="1036"/>
                    </a:lnTo>
                    <a:lnTo>
                      <a:pt x="527" y="1043"/>
                    </a:lnTo>
                    <a:lnTo>
                      <a:pt x="533" y="1043"/>
                    </a:lnTo>
                    <a:lnTo>
                      <a:pt x="533" y="1050"/>
                    </a:lnTo>
                    <a:lnTo>
                      <a:pt x="539" y="1050"/>
                    </a:lnTo>
                    <a:lnTo>
                      <a:pt x="545" y="1057"/>
                    </a:lnTo>
                    <a:lnTo>
                      <a:pt x="551" y="1057"/>
                    </a:lnTo>
                    <a:lnTo>
                      <a:pt x="557" y="1063"/>
                    </a:lnTo>
                    <a:lnTo>
                      <a:pt x="563" y="1063"/>
                    </a:lnTo>
                    <a:lnTo>
                      <a:pt x="563" y="1070"/>
                    </a:lnTo>
                    <a:lnTo>
                      <a:pt x="569" y="1070"/>
                    </a:lnTo>
                    <a:lnTo>
                      <a:pt x="575" y="1077"/>
                    </a:lnTo>
                    <a:lnTo>
                      <a:pt x="581" y="1077"/>
                    </a:lnTo>
                    <a:lnTo>
                      <a:pt x="587" y="1083"/>
                    </a:lnTo>
                    <a:lnTo>
                      <a:pt x="593" y="1083"/>
                    </a:lnTo>
                    <a:lnTo>
                      <a:pt x="599" y="1090"/>
                    </a:lnTo>
                    <a:lnTo>
                      <a:pt x="605" y="1090"/>
                    </a:lnTo>
                    <a:lnTo>
                      <a:pt x="611" y="1097"/>
                    </a:lnTo>
                    <a:lnTo>
                      <a:pt x="617" y="1097"/>
                    </a:lnTo>
                    <a:lnTo>
                      <a:pt x="624" y="1104"/>
                    </a:lnTo>
                    <a:lnTo>
                      <a:pt x="630" y="1104"/>
                    </a:lnTo>
                    <a:lnTo>
                      <a:pt x="636" y="1110"/>
                    </a:lnTo>
                    <a:lnTo>
                      <a:pt x="642" y="1110"/>
                    </a:lnTo>
                    <a:lnTo>
                      <a:pt x="648" y="1110"/>
                    </a:lnTo>
                    <a:lnTo>
                      <a:pt x="648" y="1117"/>
                    </a:lnTo>
                    <a:lnTo>
                      <a:pt x="654" y="1117"/>
                    </a:lnTo>
                    <a:lnTo>
                      <a:pt x="660" y="1117"/>
                    </a:lnTo>
                    <a:lnTo>
                      <a:pt x="666" y="1124"/>
                    </a:lnTo>
                    <a:lnTo>
                      <a:pt x="672" y="1124"/>
                    </a:lnTo>
                    <a:lnTo>
                      <a:pt x="678" y="1131"/>
                    </a:lnTo>
                    <a:lnTo>
                      <a:pt x="684" y="1131"/>
                    </a:lnTo>
                    <a:lnTo>
                      <a:pt x="690" y="1131"/>
                    </a:lnTo>
                    <a:lnTo>
                      <a:pt x="696" y="1137"/>
                    </a:lnTo>
                    <a:lnTo>
                      <a:pt x="702" y="1137"/>
                    </a:lnTo>
                    <a:lnTo>
                      <a:pt x="708" y="1137"/>
                    </a:lnTo>
                    <a:lnTo>
                      <a:pt x="714" y="1144"/>
                    </a:lnTo>
                    <a:lnTo>
                      <a:pt x="720" y="1144"/>
                    </a:lnTo>
                    <a:lnTo>
                      <a:pt x="726" y="1144"/>
                    </a:lnTo>
                    <a:lnTo>
                      <a:pt x="733" y="1144"/>
                    </a:lnTo>
                    <a:lnTo>
                      <a:pt x="739" y="1151"/>
                    </a:lnTo>
                    <a:lnTo>
                      <a:pt x="745" y="1151"/>
                    </a:lnTo>
                    <a:lnTo>
                      <a:pt x="751" y="1151"/>
                    </a:lnTo>
                    <a:lnTo>
                      <a:pt x="757" y="1151"/>
                    </a:lnTo>
                    <a:lnTo>
                      <a:pt x="757" y="1157"/>
                    </a:lnTo>
                    <a:lnTo>
                      <a:pt x="763" y="1157"/>
                    </a:lnTo>
                    <a:lnTo>
                      <a:pt x="769" y="1157"/>
                    </a:lnTo>
                    <a:lnTo>
                      <a:pt x="775" y="1157"/>
                    </a:lnTo>
                    <a:lnTo>
                      <a:pt x="781" y="1157"/>
                    </a:lnTo>
                    <a:lnTo>
                      <a:pt x="787" y="1164"/>
                    </a:lnTo>
                    <a:lnTo>
                      <a:pt x="793" y="1164"/>
                    </a:lnTo>
                    <a:lnTo>
                      <a:pt x="799" y="1164"/>
                    </a:lnTo>
                    <a:lnTo>
                      <a:pt x="805" y="1164"/>
                    </a:lnTo>
                    <a:lnTo>
                      <a:pt x="811" y="1164"/>
                    </a:lnTo>
                    <a:lnTo>
                      <a:pt x="811" y="1171"/>
                    </a:lnTo>
                    <a:lnTo>
                      <a:pt x="817" y="1171"/>
                    </a:lnTo>
                    <a:lnTo>
                      <a:pt x="823" y="1171"/>
                    </a:lnTo>
                    <a:lnTo>
                      <a:pt x="829" y="1171"/>
                    </a:lnTo>
                    <a:lnTo>
                      <a:pt x="836" y="1171"/>
                    </a:lnTo>
                    <a:lnTo>
                      <a:pt x="842" y="1171"/>
                    </a:lnTo>
                    <a:lnTo>
                      <a:pt x="842" y="1178"/>
                    </a:lnTo>
                    <a:lnTo>
                      <a:pt x="848" y="1178"/>
                    </a:lnTo>
                    <a:lnTo>
                      <a:pt x="854" y="1178"/>
                    </a:lnTo>
                    <a:lnTo>
                      <a:pt x="860" y="1178"/>
                    </a:lnTo>
                    <a:lnTo>
                      <a:pt x="866" y="1178"/>
                    </a:lnTo>
                    <a:lnTo>
                      <a:pt x="872" y="1178"/>
                    </a:lnTo>
                    <a:lnTo>
                      <a:pt x="878" y="1178"/>
                    </a:lnTo>
                    <a:lnTo>
                      <a:pt x="884" y="1184"/>
                    </a:lnTo>
                    <a:lnTo>
                      <a:pt x="890" y="1184"/>
                    </a:lnTo>
                    <a:lnTo>
                      <a:pt x="896" y="1184"/>
                    </a:lnTo>
                    <a:lnTo>
                      <a:pt x="902" y="1184"/>
                    </a:lnTo>
                    <a:lnTo>
                      <a:pt x="908" y="1184"/>
                    </a:lnTo>
                    <a:lnTo>
                      <a:pt x="914" y="1184"/>
                    </a:lnTo>
                    <a:lnTo>
                      <a:pt x="920" y="1184"/>
                    </a:lnTo>
                    <a:lnTo>
                      <a:pt x="926" y="1184"/>
                    </a:lnTo>
                    <a:lnTo>
                      <a:pt x="926" y="1191"/>
                    </a:lnTo>
                    <a:lnTo>
                      <a:pt x="932" y="1191"/>
                    </a:lnTo>
                    <a:lnTo>
                      <a:pt x="938" y="1191"/>
                    </a:lnTo>
                    <a:lnTo>
                      <a:pt x="945" y="1191"/>
                    </a:lnTo>
                    <a:lnTo>
                      <a:pt x="951" y="1191"/>
                    </a:lnTo>
                    <a:lnTo>
                      <a:pt x="957" y="1191"/>
                    </a:lnTo>
                    <a:lnTo>
                      <a:pt x="963" y="1191"/>
                    </a:lnTo>
                    <a:lnTo>
                      <a:pt x="969" y="1191"/>
                    </a:lnTo>
                    <a:lnTo>
                      <a:pt x="975" y="1191"/>
                    </a:lnTo>
                    <a:lnTo>
                      <a:pt x="981" y="1191"/>
                    </a:lnTo>
                    <a:lnTo>
                      <a:pt x="987" y="1191"/>
                    </a:lnTo>
                    <a:lnTo>
                      <a:pt x="993" y="1191"/>
                    </a:lnTo>
                    <a:lnTo>
                      <a:pt x="993" y="1198"/>
                    </a:lnTo>
                    <a:lnTo>
                      <a:pt x="999" y="1198"/>
                    </a:lnTo>
                    <a:lnTo>
                      <a:pt x="1005" y="1198"/>
                    </a:lnTo>
                    <a:lnTo>
                      <a:pt x="1011" y="1198"/>
                    </a:lnTo>
                    <a:lnTo>
                      <a:pt x="1017" y="1198"/>
                    </a:lnTo>
                    <a:lnTo>
                      <a:pt x="1023" y="1198"/>
                    </a:lnTo>
                    <a:lnTo>
                      <a:pt x="1029" y="1198"/>
                    </a:lnTo>
                    <a:lnTo>
                      <a:pt x="1035" y="1198"/>
                    </a:lnTo>
                    <a:lnTo>
                      <a:pt x="1041" y="1198"/>
                    </a:lnTo>
                    <a:lnTo>
                      <a:pt x="1048" y="1198"/>
                    </a:lnTo>
                    <a:lnTo>
                      <a:pt x="1054" y="1198"/>
                    </a:lnTo>
                    <a:lnTo>
                      <a:pt x="1060" y="1198"/>
                    </a:lnTo>
                    <a:lnTo>
                      <a:pt x="1066" y="1198"/>
                    </a:lnTo>
                    <a:lnTo>
                      <a:pt x="1072" y="1198"/>
                    </a:lnTo>
                    <a:lnTo>
                      <a:pt x="1078" y="1198"/>
                    </a:lnTo>
                    <a:lnTo>
                      <a:pt x="1084" y="1198"/>
                    </a:lnTo>
                    <a:lnTo>
                      <a:pt x="1090" y="1198"/>
                    </a:lnTo>
                    <a:lnTo>
                      <a:pt x="1096" y="1198"/>
                    </a:lnTo>
                    <a:lnTo>
                      <a:pt x="1102" y="1198"/>
                    </a:lnTo>
                    <a:lnTo>
                      <a:pt x="1108" y="1198"/>
                    </a:lnTo>
                    <a:lnTo>
                      <a:pt x="1114" y="1198"/>
                    </a:lnTo>
                    <a:lnTo>
                      <a:pt x="1120" y="1198"/>
                    </a:lnTo>
                    <a:lnTo>
                      <a:pt x="1126" y="1198"/>
                    </a:lnTo>
                    <a:lnTo>
                      <a:pt x="1132" y="1198"/>
                    </a:lnTo>
                    <a:lnTo>
                      <a:pt x="1138" y="1198"/>
                    </a:lnTo>
                    <a:lnTo>
                      <a:pt x="1144" y="1205"/>
                    </a:lnTo>
                    <a:lnTo>
                      <a:pt x="1150" y="1205"/>
                    </a:lnTo>
                    <a:lnTo>
                      <a:pt x="1157" y="1205"/>
                    </a:lnTo>
                    <a:lnTo>
                      <a:pt x="1163" y="1205"/>
                    </a:lnTo>
                    <a:lnTo>
                      <a:pt x="1169" y="1205"/>
                    </a:lnTo>
                    <a:lnTo>
                      <a:pt x="1175" y="1205"/>
                    </a:lnTo>
                    <a:lnTo>
                      <a:pt x="1181" y="1205"/>
                    </a:lnTo>
                    <a:lnTo>
                      <a:pt x="1181" y="1211"/>
                    </a:lnTo>
                    <a:lnTo>
                      <a:pt x="1187" y="1211"/>
                    </a:lnTo>
                    <a:lnTo>
                      <a:pt x="1193" y="1211"/>
                    </a:lnTo>
                    <a:lnTo>
                      <a:pt x="1199" y="1211"/>
                    </a:lnTo>
                    <a:lnTo>
                      <a:pt x="1205" y="1211"/>
                    </a:lnTo>
                    <a:lnTo>
                      <a:pt x="1211" y="1211"/>
                    </a:lnTo>
                    <a:lnTo>
                      <a:pt x="1217" y="1211"/>
                    </a:lnTo>
                    <a:lnTo>
                      <a:pt x="1223" y="1211"/>
                    </a:lnTo>
                    <a:lnTo>
                      <a:pt x="1229" y="1211"/>
                    </a:lnTo>
                    <a:lnTo>
                      <a:pt x="1235" y="1211"/>
                    </a:lnTo>
                    <a:lnTo>
                      <a:pt x="1241" y="1211"/>
                    </a:lnTo>
                    <a:lnTo>
                      <a:pt x="1247" y="1211"/>
                    </a:lnTo>
                    <a:lnTo>
                      <a:pt x="1253" y="1211"/>
                    </a:lnTo>
                    <a:lnTo>
                      <a:pt x="1260" y="1211"/>
                    </a:lnTo>
                    <a:lnTo>
                      <a:pt x="1266" y="1211"/>
                    </a:lnTo>
                    <a:lnTo>
                      <a:pt x="1272" y="1211"/>
                    </a:lnTo>
                    <a:lnTo>
                      <a:pt x="1278" y="1211"/>
                    </a:lnTo>
                    <a:lnTo>
                      <a:pt x="1284" y="1211"/>
                    </a:lnTo>
                    <a:lnTo>
                      <a:pt x="1290" y="1211"/>
                    </a:lnTo>
                    <a:lnTo>
                      <a:pt x="1296" y="1211"/>
                    </a:lnTo>
                    <a:lnTo>
                      <a:pt x="1302" y="1211"/>
                    </a:lnTo>
                    <a:lnTo>
                      <a:pt x="1308" y="1211"/>
                    </a:lnTo>
                    <a:lnTo>
                      <a:pt x="1314" y="1211"/>
                    </a:lnTo>
                    <a:lnTo>
                      <a:pt x="1320" y="1211"/>
                    </a:lnTo>
                    <a:lnTo>
                      <a:pt x="1326" y="1211"/>
                    </a:lnTo>
                    <a:lnTo>
                      <a:pt x="1332" y="1211"/>
                    </a:lnTo>
                    <a:lnTo>
                      <a:pt x="1338" y="1211"/>
                    </a:lnTo>
                    <a:lnTo>
                      <a:pt x="1344" y="1211"/>
                    </a:lnTo>
                    <a:lnTo>
                      <a:pt x="1344" y="1218"/>
                    </a:lnTo>
                    <a:lnTo>
                      <a:pt x="1350" y="1218"/>
                    </a:lnTo>
                    <a:lnTo>
                      <a:pt x="1356" y="1218"/>
                    </a:lnTo>
                    <a:lnTo>
                      <a:pt x="1362" y="1218"/>
                    </a:lnTo>
                    <a:lnTo>
                      <a:pt x="1369" y="1218"/>
                    </a:lnTo>
                    <a:lnTo>
                      <a:pt x="1375" y="1218"/>
                    </a:lnTo>
                    <a:lnTo>
                      <a:pt x="1381" y="1218"/>
                    </a:lnTo>
                    <a:lnTo>
                      <a:pt x="1387" y="1218"/>
                    </a:lnTo>
                    <a:lnTo>
                      <a:pt x="1393" y="1218"/>
                    </a:lnTo>
                    <a:lnTo>
                      <a:pt x="1399" y="1218"/>
                    </a:lnTo>
                    <a:lnTo>
                      <a:pt x="1405" y="1218"/>
                    </a:lnTo>
                    <a:lnTo>
                      <a:pt x="1411" y="1218"/>
                    </a:lnTo>
                    <a:lnTo>
                      <a:pt x="1417" y="1225"/>
                    </a:lnTo>
                    <a:lnTo>
                      <a:pt x="1423" y="1225"/>
                    </a:lnTo>
                    <a:lnTo>
                      <a:pt x="1429" y="1225"/>
                    </a:lnTo>
                    <a:lnTo>
                      <a:pt x="1435" y="1225"/>
                    </a:lnTo>
                    <a:lnTo>
                      <a:pt x="1441" y="1225"/>
                    </a:lnTo>
                    <a:lnTo>
                      <a:pt x="1447" y="1225"/>
                    </a:lnTo>
                    <a:lnTo>
                      <a:pt x="1453" y="1225"/>
                    </a:lnTo>
                    <a:lnTo>
                      <a:pt x="1459" y="1225"/>
                    </a:lnTo>
                    <a:lnTo>
                      <a:pt x="1465" y="1225"/>
                    </a:lnTo>
                    <a:lnTo>
                      <a:pt x="1471" y="1225"/>
                    </a:lnTo>
                    <a:lnTo>
                      <a:pt x="1478" y="1225"/>
                    </a:lnTo>
                    <a:lnTo>
                      <a:pt x="1484" y="1225"/>
                    </a:lnTo>
                    <a:lnTo>
                      <a:pt x="1490" y="1225"/>
                    </a:lnTo>
                    <a:lnTo>
                      <a:pt x="1496" y="1225"/>
                    </a:lnTo>
                    <a:lnTo>
                      <a:pt x="1502" y="1225"/>
                    </a:lnTo>
                    <a:lnTo>
                      <a:pt x="1508" y="1225"/>
                    </a:lnTo>
                    <a:lnTo>
                      <a:pt x="1514" y="1225"/>
                    </a:lnTo>
                    <a:lnTo>
                      <a:pt x="1520" y="1225"/>
                    </a:lnTo>
                    <a:lnTo>
                      <a:pt x="1526" y="1225"/>
                    </a:lnTo>
                    <a:lnTo>
                      <a:pt x="1532" y="1225"/>
                    </a:lnTo>
                    <a:lnTo>
                      <a:pt x="1538" y="1225"/>
                    </a:lnTo>
                    <a:lnTo>
                      <a:pt x="1544" y="1225"/>
                    </a:lnTo>
                    <a:lnTo>
                      <a:pt x="1550" y="1225"/>
                    </a:lnTo>
                    <a:lnTo>
                      <a:pt x="1556" y="1225"/>
                    </a:lnTo>
                    <a:lnTo>
                      <a:pt x="1562" y="1225"/>
                    </a:lnTo>
                    <a:lnTo>
                      <a:pt x="1568" y="1225"/>
                    </a:lnTo>
                    <a:lnTo>
                      <a:pt x="1574" y="1225"/>
                    </a:lnTo>
                    <a:lnTo>
                      <a:pt x="1581" y="1225"/>
                    </a:lnTo>
                    <a:lnTo>
                      <a:pt x="1587" y="1225"/>
                    </a:lnTo>
                    <a:lnTo>
                      <a:pt x="1593" y="1225"/>
                    </a:lnTo>
                    <a:lnTo>
                      <a:pt x="1599" y="1225"/>
                    </a:lnTo>
                    <a:lnTo>
                      <a:pt x="1605" y="1225"/>
                    </a:lnTo>
                    <a:lnTo>
                      <a:pt x="1611" y="1225"/>
                    </a:lnTo>
                    <a:lnTo>
                      <a:pt x="1617" y="1225"/>
                    </a:lnTo>
                    <a:lnTo>
                      <a:pt x="1623" y="1225"/>
                    </a:lnTo>
                    <a:lnTo>
                      <a:pt x="1629" y="1225"/>
                    </a:lnTo>
                    <a:lnTo>
                      <a:pt x="1635" y="1225"/>
                    </a:lnTo>
                    <a:lnTo>
                      <a:pt x="1641" y="1231"/>
                    </a:lnTo>
                    <a:lnTo>
                      <a:pt x="1647" y="1231"/>
                    </a:lnTo>
                    <a:lnTo>
                      <a:pt x="1653" y="1231"/>
                    </a:lnTo>
                    <a:lnTo>
                      <a:pt x="1659" y="1231"/>
                    </a:lnTo>
                    <a:lnTo>
                      <a:pt x="1665" y="1231"/>
                    </a:lnTo>
                    <a:lnTo>
                      <a:pt x="1671" y="1231"/>
                    </a:lnTo>
                    <a:lnTo>
                      <a:pt x="1677" y="1231"/>
                    </a:lnTo>
                    <a:lnTo>
                      <a:pt x="1683" y="1231"/>
                    </a:lnTo>
                    <a:lnTo>
                      <a:pt x="1690" y="1231"/>
                    </a:lnTo>
                    <a:lnTo>
                      <a:pt x="1696" y="1231"/>
                    </a:lnTo>
                    <a:lnTo>
                      <a:pt x="1702" y="1231"/>
                    </a:lnTo>
                    <a:lnTo>
                      <a:pt x="1708" y="1231"/>
                    </a:lnTo>
                    <a:lnTo>
                      <a:pt x="1714" y="1231"/>
                    </a:lnTo>
                    <a:lnTo>
                      <a:pt x="1720" y="1231"/>
                    </a:lnTo>
                    <a:lnTo>
                      <a:pt x="1726" y="1231"/>
                    </a:lnTo>
                    <a:lnTo>
                      <a:pt x="1732" y="1231"/>
                    </a:lnTo>
                    <a:lnTo>
                      <a:pt x="1738" y="1231"/>
                    </a:lnTo>
                    <a:lnTo>
                      <a:pt x="1744" y="1231"/>
                    </a:lnTo>
                    <a:lnTo>
                      <a:pt x="1750" y="1231"/>
                    </a:lnTo>
                    <a:lnTo>
                      <a:pt x="1756" y="1231"/>
                    </a:lnTo>
                    <a:lnTo>
                      <a:pt x="1762" y="1231"/>
                    </a:lnTo>
                    <a:lnTo>
                      <a:pt x="1768" y="1231"/>
                    </a:lnTo>
                    <a:lnTo>
                      <a:pt x="1774" y="1231"/>
                    </a:lnTo>
                    <a:lnTo>
                      <a:pt x="1780" y="1231"/>
                    </a:lnTo>
                    <a:lnTo>
                      <a:pt x="1786" y="1231"/>
                    </a:lnTo>
                    <a:lnTo>
                      <a:pt x="1793" y="1231"/>
                    </a:lnTo>
                    <a:lnTo>
                      <a:pt x="1799" y="1231"/>
                    </a:lnTo>
                    <a:lnTo>
                      <a:pt x="1805" y="1231"/>
                    </a:lnTo>
                    <a:lnTo>
                      <a:pt x="1811" y="1231"/>
                    </a:lnTo>
                    <a:lnTo>
                      <a:pt x="1817" y="1231"/>
                    </a:lnTo>
                    <a:lnTo>
                      <a:pt x="1823" y="1231"/>
                    </a:lnTo>
                    <a:lnTo>
                      <a:pt x="1829" y="1231"/>
                    </a:lnTo>
                    <a:lnTo>
                      <a:pt x="1835" y="1231"/>
                    </a:lnTo>
                    <a:lnTo>
                      <a:pt x="1841" y="1231"/>
                    </a:lnTo>
                    <a:lnTo>
                      <a:pt x="1847" y="1231"/>
                    </a:lnTo>
                    <a:lnTo>
                      <a:pt x="1853" y="1231"/>
                    </a:lnTo>
                    <a:lnTo>
                      <a:pt x="1859" y="1231"/>
                    </a:lnTo>
                    <a:lnTo>
                      <a:pt x="1865" y="1231"/>
                    </a:lnTo>
                    <a:lnTo>
                      <a:pt x="1871" y="1231"/>
                    </a:lnTo>
                    <a:lnTo>
                      <a:pt x="1877" y="1231"/>
                    </a:lnTo>
                    <a:lnTo>
                      <a:pt x="1883" y="1231"/>
                    </a:lnTo>
                    <a:lnTo>
                      <a:pt x="1889" y="1231"/>
                    </a:lnTo>
                    <a:lnTo>
                      <a:pt x="1895" y="1231"/>
                    </a:lnTo>
                    <a:lnTo>
                      <a:pt x="1902" y="1231"/>
                    </a:lnTo>
                    <a:lnTo>
                      <a:pt x="1908" y="1231"/>
                    </a:lnTo>
                    <a:lnTo>
                      <a:pt x="1914" y="1231"/>
                    </a:lnTo>
                    <a:lnTo>
                      <a:pt x="1920" y="1231"/>
                    </a:lnTo>
                    <a:lnTo>
                      <a:pt x="1926" y="1231"/>
                    </a:lnTo>
                    <a:lnTo>
                      <a:pt x="1932" y="1231"/>
                    </a:lnTo>
                    <a:lnTo>
                      <a:pt x="1938" y="1231"/>
                    </a:lnTo>
                    <a:lnTo>
                      <a:pt x="1944" y="1231"/>
                    </a:lnTo>
                    <a:lnTo>
                      <a:pt x="1950" y="1231"/>
                    </a:lnTo>
                    <a:lnTo>
                      <a:pt x="1956" y="1231"/>
                    </a:lnTo>
                    <a:lnTo>
                      <a:pt x="1962" y="1231"/>
                    </a:lnTo>
                    <a:lnTo>
                      <a:pt x="1968" y="1231"/>
                    </a:lnTo>
                    <a:lnTo>
                      <a:pt x="1974" y="1231"/>
                    </a:lnTo>
                    <a:lnTo>
                      <a:pt x="1980" y="1231"/>
                    </a:lnTo>
                    <a:lnTo>
                      <a:pt x="1986" y="1231"/>
                    </a:lnTo>
                    <a:lnTo>
                      <a:pt x="1992" y="1231"/>
                    </a:lnTo>
                    <a:lnTo>
                      <a:pt x="1998" y="1231"/>
                    </a:lnTo>
                    <a:lnTo>
                      <a:pt x="2005" y="1231"/>
                    </a:lnTo>
                    <a:lnTo>
                      <a:pt x="2011" y="1231"/>
                    </a:lnTo>
                    <a:lnTo>
                      <a:pt x="2017" y="1231"/>
                    </a:lnTo>
                    <a:lnTo>
                      <a:pt x="2023" y="1231"/>
                    </a:lnTo>
                    <a:lnTo>
                      <a:pt x="2029" y="1231"/>
                    </a:lnTo>
                    <a:lnTo>
                      <a:pt x="2035" y="1231"/>
                    </a:lnTo>
                    <a:lnTo>
                      <a:pt x="2041" y="1231"/>
                    </a:lnTo>
                    <a:lnTo>
                      <a:pt x="2047" y="1231"/>
                    </a:lnTo>
                    <a:lnTo>
                      <a:pt x="2053" y="1231"/>
                    </a:lnTo>
                    <a:lnTo>
                      <a:pt x="2059" y="1231"/>
                    </a:lnTo>
                    <a:lnTo>
                      <a:pt x="2065" y="1231"/>
                    </a:lnTo>
                    <a:lnTo>
                      <a:pt x="2071" y="1231"/>
                    </a:lnTo>
                    <a:lnTo>
                      <a:pt x="2077" y="1231"/>
                    </a:lnTo>
                    <a:lnTo>
                      <a:pt x="2083" y="1231"/>
                    </a:lnTo>
                    <a:lnTo>
                      <a:pt x="2089" y="1231"/>
                    </a:lnTo>
                    <a:lnTo>
                      <a:pt x="2095" y="1231"/>
                    </a:lnTo>
                    <a:lnTo>
                      <a:pt x="2101" y="1231"/>
                    </a:lnTo>
                    <a:lnTo>
                      <a:pt x="2107" y="1231"/>
                    </a:lnTo>
                    <a:lnTo>
                      <a:pt x="2114" y="1231"/>
                    </a:lnTo>
                    <a:lnTo>
                      <a:pt x="2120" y="1231"/>
                    </a:lnTo>
                    <a:lnTo>
                      <a:pt x="2126" y="1231"/>
                    </a:lnTo>
                    <a:lnTo>
                      <a:pt x="2132" y="1231"/>
                    </a:lnTo>
                    <a:lnTo>
                      <a:pt x="2132" y="1238"/>
                    </a:lnTo>
                    <a:lnTo>
                      <a:pt x="2138" y="1238"/>
                    </a:lnTo>
                    <a:lnTo>
                      <a:pt x="2144" y="1238"/>
                    </a:lnTo>
                    <a:lnTo>
                      <a:pt x="2150" y="1238"/>
                    </a:lnTo>
                    <a:lnTo>
                      <a:pt x="2156" y="1238"/>
                    </a:lnTo>
                    <a:lnTo>
                      <a:pt x="2162" y="1238"/>
                    </a:lnTo>
                    <a:lnTo>
                      <a:pt x="2168" y="1238"/>
                    </a:lnTo>
                    <a:lnTo>
                      <a:pt x="2174" y="1238"/>
                    </a:lnTo>
                    <a:lnTo>
                      <a:pt x="2180" y="1238"/>
                    </a:lnTo>
                    <a:lnTo>
                      <a:pt x="2186" y="1238"/>
                    </a:lnTo>
                    <a:lnTo>
                      <a:pt x="2192" y="1238"/>
                    </a:lnTo>
                    <a:lnTo>
                      <a:pt x="2198" y="1238"/>
                    </a:lnTo>
                    <a:lnTo>
                      <a:pt x="2204" y="1238"/>
                    </a:lnTo>
                    <a:lnTo>
                      <a:pt x="2210" y="1238"/>
                    </a:lnTo>
                    <a:lnTo>
                      <a:pt x="2216" y="1238"/>
                    </a:lnTo>
                    <a:lnTo>
                      <a:pt x="2223" y="1238"/>
                    </a:lnTo>
                    <a:lnTo>
                      <a:pt x="2229" y="1238"/>
                    </a:lnTo>
                    <a:lnTo>
                      <a:pt x="2235" y="1238"/>
                    </a:lnTo>
                    <a:lnTo>
                      <a:pt x="2241" y="1238"/>
                    </a:lnTo>
                    <a:lnTo>
                      <a:pt x="2247" y="1238"/>
                    </a:lnTo>
                    <a:lnTo>
                      <a:pt x="2253" y="1238"/>
                    </a:lnTo>
                    <a:lnTo>
                      <a:pt x="2259" y="1238"/>
                    </a:lnTo>
                    <a:lnTo>
                      <a:pt x="2265" y="1238"/>
                    </a:lnTo>
                    <a:lnTo>
                      <a:pt x="2271" y="1238"/>
                    </a:lnTo>
                    <a:lnTo>
                      <a:pt x="2277" y="1238"/>
                    </a:lnTo>
                    <a:lnTo>
                      <a:pt x="2283" y="1238"/>
                    </a:lnTo>
                    <a:lnTo>
                      <a:pt x="2289" y="1238"/>
                    </a:lnTo>
                    <a:lnTo>
                      <a:pt x="2295" y="1238"/>
                    </a:lnTo>
                    <a:lnTo>
                      <a:pt x="2301" y="1238"/>
                    </a:lnTo>
                    <a:lnTo>
                      <a:pt x="2307" y="1238"/>
                    </a:lnTo>
                    <a:lnTo>
                      <a:pt x="2313" y="1238"/>
                    </a:lnTo>
                    <a:lnTo>
                      <a:pt x="2319" y="1238"/>
                    </a:lnTo>
                    <a:lnTo>
                      <a:pt x="2326" y="1238"/>
                    </a:lnTo>
                    <a:lnTo>
                      <a:pt x="2332" y="1238"/>
                    </a:lnTo>
                    <a:lnTo>
                      <a:pt x="2338" y="1238"/>
                    </a:lnTo>
                    <a:lnTo>
                      <a:pt x="2344" y="1238"/>
                    </a:lnTo>
                    <a:lnTo>
                      <a:pt x="2350" y="1238"/>
                    </a:lnTo>
                    <a:lnTo>
                      <a:pt x="2356" y="1238"/>
                    </a:lnTo>
                    <a:lnTo>
                      <a:pt x="2362" y="1238"/>
                    </a:lnTo>
                    <a:lnTo>
                      <a:pt x="2368" y="1238"/>
                    </a:lnTo>
                    <a:lnTo>
                      <a:pt x="2374" y="1238"/>
                    </a:lnTo>
                    <a:lnTo>
                      <a:pt x="2380" y="1238"/>
                    </a:lnTo>
                    <a:lnTo>
                      <a:pt x="2386" y="1238"/>
                    </a:lnTo>
                    <a:lnTo>
                      <a:pt x="2392" y="1238"/>
                    </a:lnTo>
                    <a:lnTo>
                      <a:pt x="2398" y="1238"/>
                    </a:lnTo>
                    <a:lnTo>
                      <a:pt x="2404" y="1238"/>
                    </a:lnTo>
                    <a:lnTo>
                      <a:pt x="2410" y="1238"/>
                    </a:lnTo>
                    <a:lnTo>
                      <a:pt x="2416" y="1238"/>
                    </a:lnTo>
                    <a:lnTo>
                      <a:pt x="2422" y="1238"/>
                    </a:lnTo>
                    <a:lnTo>
                      <a:pt x="2428" y="1238"/>
                    </a:lnTo>
                    <a:lnTo>
                      <a:pt x="2435" y="1238"/>
                    </a:lnTo>
                    <a:lnTo>
                      <a:pt x="2441" y="1238"/>
                    </a:lnTo>
                    <a:lnTo>
                      <a:pt x="2447" y="1238"/>
                    </a:lnTo>
                    <a:lnTo>
                      <a:pt x="2453" y="1238"/>
                    </a:lnTo>
                    <a:lnTo>
                      <a:pt x="2459" y="1238"/>
                    </a:lnTo>
                    <a:lnTo>
                      <a:pt x="2465" y="1238"/>
                    </a:lnTo>
                    <a:lnTo>
                      <a:pt x="2471" y="1238"/>
                    </a:lnTo>
                    <a:lnTo>
                      <a:pt x="2477" y="1238"/>
                    </a:lnTo>
                    <a:lnTo>
                      <a:pt x="2483" y="1238"/>
                    </a:lnTo>
                    <a:lnTo>
                      <a:pt x="2489" y="1238"/>
                    </a:lnTo>
                    <a:lnTo>
                      <a:pt x="2495" y="1238"/>
                    </a:lnTo>
                    <a:lnTo>
                      <a:pt x="2501" y="1238"/>
                    </a:lnTo>
                    <a:lnTo>
                      <a:pt x="2507" y="1238"/>
                    </a:lnTo>
                    <a:lnTo>
                      <a:pt x="2513" y="1238"/>
                    </a:lnTo>
                    <a:lnTo>
                      <a:pt x="2519" y="1238"/>
                    </a:lnTo>
                    <a:lnTo>
                      <a:pt x="2525" y="1238"/>
                    </a:lnTo>
                    <a:lnTo>
                      <a:pt x="2531" y="1238"/>
                    </a:lnTo>
                    <a:lnTo>
                      <a:pt x="2538" y="1238"/>
                    </a:lnTo>
                    <a:lnTo>
                      <a:pt x="2544" y="1238"/>
                    </a:lnTo>
                    <a:lnTo>
                      <a:pt x="2550" y="1238"/>
                    </a:lnTo>
                    <a:lnTo>
                      <a:pt x="2556" y="1238"/>
                    </a:lnTo>
                    <a:lnTo>
                      <a:pt x="2562" y="1238"/>
                    </a:lnTo>
                    <a:lnTo>
                      <a:pt x="2568" y="1238"/>
                    </a:lnTo>
                    <a:lnTo>
                      <a:pt x="2574" y="1238"/>
                    </a:lnTo>
                    <a:lnTo>
                      <a:pt x="2580" y="1238"/>
                    </a:lnTo>
                    <a:lnTo>
                      <a:pt x="2586" y="1238"/>
                    </a:lnTo>
                    <a:lnTo>
                      <a:pt x="2592" y="1238"/>
                    </a:lnTo>
                    <a:lnTo>
                      <a:pt x="2598" y="1238"/>
                    </a:lnTo>
                    <a:lnTo>
                      <a:pt x="2604" y="1238"/>
                    </a:lnTo>
                    <a:lnTo>
                      <a:pt x="2610" y="1238"/>
                    </a:lnTo>
                    <a:lnTo>
                      <a:pt x="2616" y="1238"/>
                    </a:lnTo>
                    <a:lnTo>
                      <a:pt x="2622" y="1238"/>
                    </a:lnTo>
                    <a:lnTo>
                      <a:pt x="2628" y="1238"/>
                    </a:lnTo>
                    <a:lnTo>
                      <a:pt x="2634" y="1238"/>
                    </a:lnTo>
                    <a:lnTo>
                      <a:pt x="2640" y="1238"/>
                    </a:lnTo>
                    <a:lnTo>
                      <a:pt x="2647" y="1238"/>
                    </a:lnTo>
                    <a:lnTo>
                      <a:pt x="2653" y="1238"/>
                    </a:lnTo>
                    <a:lnTo>
                      <a:pt x="2659" y="1238"/>
                    </a:lnTo>
                    <a:lnTo>
                      <a:pt x="2665" y="1238"/>
                    </a:lnTo>
                    <a:lnTo>
                      <a:pt x="2671" y="1238"/>
                    </a:lnTo>
                    <a:lnTo>
                      <a:pt x="2677" y="1238"/>
                    </a:lnTo>
                    <a:lnTo>
                      <a:pt x="2683" y="1238"/>
                    </a:lnTo>
                    <a:lnTo>
                      <a:pt x="2689" y="1238"/>
                    </a:lnTo>
                    <a:lnTo>
                      <a:pt x="2695" y="1238"/>
                    </a:lnTo>
                    <a:lnTo>
                      <a:pt x="2701" y="1238"/>
                    </a:lnTo>
                    <a:lnTo>
                      <a:pt x="2707" y="1238"/>
                    </a:lnTo>
                    <a:lnTo>
                      <a:pt x="2713" y="1238"/>
                    </a:lnTo>
                    <a:lnTo>
                      <a:pt x="2719" y="1238"/>
                    </a:lnTo>
                    <a:lnTo>
                      <a:pt x="2725" y="1238"/>
                    </a:lnTo>
                    <a:lnTo>
                      <a:pt x="2731" y="1238"/>
                    </a:lnTo>
                    <a:lnTo>
                      <a:pt x="2737" y="1238"/>
                    </a:lnTo>
                    <a:lnTo>
                      <a:pt x="2743" y="1238"/>
                    </a:lnTo>
                    <a:lnTo>
                      <a:pt x="2749" y="1238"/>
                    </a:lnTo>
                    <a:lnTo>
                      <a:pt x="2756" y="1238"/>
                    </a:lnTo>
                    <a:lnTo>
                      <a:pt x="2762" y="1238"/>
                    </a:lnTo>
                    <a:lnTo>
                      <a:pt x="2768" y="1238"/>
                    </a:lnTo>
                    <a:lnTo>
                      <a:pt x="2774" y="1238"/>
                    </a:lnTo>
                    <a:lnTo>
                      <a:pt x="2780" y="1238"/>
                    </a:lnTo>
                    <a:lnTo>
                      <a:pt x="2786" y="1238"/>
                    </a:lnTo>
                  </a:path>
                </a:pathLst>
              </a:custGeom>
              <a:noFill/>
              <a:ln w="28575" cap="flat">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53" name="Freeform 47"/>
              <p:cNvSpPr>
                <a:spLocks/>
              </p:cNvSpPr>
              <p:nvPr/>
            </p:nvSpPr>
            <p:spPr bwMode="auto">
              <a:xfrm>
                <a:off x="5942" y="3620"/>
                <a:ext cx="848" cy="7"/>
              </a:xfrm>
              <a:custGeom>
                <a:avLst/>
                <a:gdLst>
                  <a:gd name="T0" fmla="*/ 12 w 848"/>
                  <a:gd name="T1" fmla="*/ 0 h 7"/>
                  <a:gd name="T2" fmla="*/ 30 w 848"/>
                  <a:gd name="T3" fmla="*/ 0 h 7"/>
                  <a:gd name="T4" fmla="*/ 48 w 848"/>
                  <a:gd name="T5" fmla="*/ 0 h 7"/>
                  <a:gd name="T6" fmla="*/ 66 w 848"/>
                  <a:gd name="T7" fmla="*/ 0 h 7"/>
                  <a:gd name="T8" fmla="*/ 85 w 848"/>
                  <a:gd name="T9" fmla="*/ 0 h 7"/>
                  <a:gd name="T10" fmla="*/ 103 w 848"/>
                  <a:gd name="T11" fmla="*/ 0 h 7"/>
                  <a:gd name="T12" fmla="*/ 121 w 848"/>
                  <a:gd name="T13" fmla="*/ 0 h 7"/>
                  <a:gd name="T14" fmla="*/ 139 w 848"/>
                  <a:gd name="T15" fmla="*/ 0 h 7"/>
                  <a:gd name="T16" fmla="*/ 157 w 848"/>
                  <a:gd name="T17" fmla="*/ 0 h 7"/>
                  <a:gd name="T18" fmla="*/ 175 w 848"/>
                  <a:gd name="T19" fmla="*/ 0 h 7"/>
                  <a:gd name="T20" fmla="*/ 194 w 848"/>
                  <a:gd name="T21" fmla="*/ 0 h 7"/>
                  <a:gd name="T22" fmla="*/ 212 w 848"/>
                  <a:gd name="T23" fmla="*/ 0 h 7"/>
                  <a:gd name="T24" fmla="*/ 230 w 848"/>
                  <a:gd name="T25" fmla="*/ 0 h 7"/>
                  <a:gd name="T26" fmla="*/ 248 w 848"/>
                  <a:gd name="T27" fmla="*/ 0 h 7"/>
                  <a:gd name="T28" fmla="*/ 266 w 848"/>
                  <a:gd name="T29" fmla="*/ 0 h 7"/>
                  <a:gd name="T30" fmla="*/ 285 w 848"/>
                  <a:gd name="T31" fmla="*/ 0 h 7"/>
                  <a:gd name="T32" fmla="*/ 303 w 848"/>
                  <a:gd name="T33" fmla="*/ 0 h 7"/>
                  <a:gd name="T34" fmla="*/ 321 w 848"/>
                  <a:gd name="T35" fmla="*/ 0 h 7"/>
                  <a:gd name="T36" fmla="*/ 339 w 848"/>
                  <a:gd name="T37" fmla="*/ 0 h 7"/>
                  <a:gd name="T38" fmla="*/ 357 w 848"/>
                  <a:gd name="T39" fmla="*/ 0 h 7"/>
                  <a:gd name="T40" fmla="*/ 375 w 848"/>
                  <a:gd name="T41" fmla="*/ 7 h 7"/>
                  <a:gd name="T42" fmla="*/ 394 w 848"/>
                  <a:gd name="T43" fmla="*/ 0 h 7"/>
                  <a:gd name="T44" fmla="*/ 412 w 848"/>
                  <a:gd name="T45" fmla="*/ 7 h 7"/>
                  <a:gd name="T46" fmla="*/ 430 w 848"/>
                  <a:gd name="T47" fmla="*/ 7 h 7"/>
                  <a:gd name="T48" fmla="*/ 448 w 848"/>
                  <a:gd name="T49" fmla="*/ 7 h 7"/>
                  <a:gd name="T50" fmla="*/ 466 w 848"/>
                  <a:gd name="T51" fmla="*/ 7 h 7"/>
                  <a:gd name="T52" fmla="*/ 484 w 848"/>
                  <a:gd name="T53" fmla="*/ 7 h 7"/>
                  <a:gd name="T54" fmla="*/ 503 w 848"/>
                  <a:gd name="T55" fmla="*/ 7 h 7"/>
                  <a:gd name="T56" fmla="*/ 521 w 848"/>
                  <a:gd name="T57" fmla="*/ 7 h 7"/>
                  <a:gd name="T58" fmla="*/ 539 w 848"/>
                  <a:gd name="T59" fmla="*/ 7 h 7"/>
                  <a:gd name="T60" fmla="*/ 557 w 848"/>
                  <a:gd name="T61" fmla="*/ 7 h 7"/>
                  <a:gd name="T62" fmla="*/ 575 w 848"/>
                  <a:gd name="T63" fmla="*/ 7 h 7"/>
                  <a:gd name="T64" fmla="*/ 593 w 848"/>
                  <a:gd name="T65" fmla="*/ 7 h 7"/>
                  <a:gd name="T66" fmla="*/ 612 w 848"/>
                  <a:gd name="T67" fmla="*/ 7 h 7"/>
                  <a:gd name="T68" fmla="*/ 630 w 848"/>
                  <a:gd name="T69" fmla="*/ 7 h 7"/>
                  <a:gd name="T70" fmla="*/ 648 w 848"/>
                  <a:gd name="T71" fmla="*/ 7 h 7"/>
                  <a:gd name="T72" fmla="*/ 666 w 848"/>
                  <a:gd name="T73" fmla="*/ 7 h 7"/>
                  <a:gd name="T74" fmla="*/ 684 w 848"/>
                  <a:gd name="T75" fmla="*/ 7 h 7"/>
                  <a:gd name="T76" fmla="*/ 702 w 848"/>
                  <a:gd name="T77" fmla="*/ 7 h 7"/>
                  <a:gd name="T78" fmla="*/ 721 w 848"/>
                  <a:gd name="T79" fmla="*/ 7 h 7"/>
                  <a:gd name="T80" fmla="*/ 739 w 848"/>
                  <a:gd name="T81" fmla="*/ 7 h 7"/>
                  <a:gd name="T82" fmla="*/ 757 w 848"/>
                  <a:gd name="T83" fmla="*/ 7 h 7"/>
                  <a:gd name="T84" fmla="*/ 775 w 848"/>
                  <a:gd name="T85" fmla="*/ 7 h 7"/>
                  <a:gd name="T86" fmla="*/ 793 w 848"/>
                  <a:gd name="T87" fmla="*/ 7 h 7"/>
                  <a:gd name="T88" fmla="*/ 811 w 848"/>
                  <a:gd name="T89" fmla="*/ 7 h 7"/>
                  <a:gd name="T90" fmla="*/ 830 w 848"/>
                  <a:gd name="T91" fmla="*/ 7 h 7"/>
                  <a:gd name="T92" fmla="*/ 848 w 848"/>
                  <a:gd name="T9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8" h="7">
                    <a:moveTo>
                      <a:pt x="0" y="0"/>
                    </a:moveTo>
                    <a:lnTo>
                      <a:pt x="6" y="0"/>
                    </a:lnTo>
                    <a:lnTo>
                      <a:pt x="12" y="0"/>
                    </a:lnTo>
                    <a:lnTo>
                      <a:pt x="18" y="0"/>
                    </a:lnTo>
                    <a:lnTo>
                      <a:pt x="24" y="0"/>
                    </a:lnTo>
                    <a:lnTo>
                      <a:pt x="30" y="0"/>
                    </a:lnTo>
                    <a:lnTo>
                      <a:pt x="36" y="0"/>
                    </a:lnTo>
                    <a:lnTo>
                      <a:pt x="42" y="0"/>
                    </a:lnTo>
                    <a:lnTo>
                      <a:pt x="48" y="0"/>
                    </a:lnTo>
                    <a:lnTo>
                      <a:pt x="54" y="0"/>
                    </a:lnTo>
                    <a:lnTo>
                      <a:pt x="60" y="0"/>
                    </a:lnTo>
                    <a:lnTo>
                      <a:pt x="66" y="0"/>
                    </a:lnTo>
                    <a:lnTo>
                      <a:pt x="73" y="0"/>
                    </a:lnTo>
                    <a:lnTo>
                      <a:pt x="79" y="0"/>
                    </a:lnTo>
                    <a:lnTo>
                      <a:pt x="85" y="0"/>
                    </a:lnTo>
                    <a:lnTo>
                      <a:pt x="91" y="0"/>
                    </a:lnTo>
                    <a:lnTo>
                      <a:pt x="97" y="0"/>
                    </a:lnTo>
                    <a:lnTo>
                      <a:pt x="103" y="0"/>
                    </a:lnTo>
                    <a:lnTo>
                      <a:pt x="109" y="0"/>
                    </a:lnTo>
                    <a:lnTo>
                      <a:pt x="115" y="0"/>
                    </a:lnTo>
                    <a:lnTo>
                      <a:pt x="121" y="0"/>
                    </a:lnTo>
                    <a:lnTo>
                      <a:pt x="127" y="0"/>
                    </a:lnTo>
                    <a:lnTo>
                      <a:pt x="133" y="0"/>
                    </a:lnTo>
                    <a:lnTo>
                      <a:pt x="139" y="0"/>
                    </a:lnTo>
                    <a:lnTo>
                      <a:pt x="145" y="0"/>
                    </a:lnTo>
                    <a:lnTo>
                      <a:pt x="151" y="0"/>
                    </a:lnTo>
                    <a:lnTo>
                      <a:pt x="157" y="0"/>
                    </a:lnTo>
                    <a:lnTo>
                      <a:pt x="163" y="0"/>
                    </a:lnTo>
                    <a:lnTo>
                      <a:pt x="169" y="0"/>
                    </a:lnTo>
                    <a:lnTo>
                      <a:pt x="175" y="0"/>
                    </a:lnTo>
                    <a:lnTo>
                      <a:pt x="182" y="0"/>
                    </a:lnTo>
                    <a:lnTo>
                      <a:pt x="188" y="0"/>
                    </a:lnTo>
                    <a:lnTo>
                      <a:pt x="194" y="0"/>
                    </a:lnTo>
                    <a:lnTo>
                      <a:pt x="200" y="0"/>
                    </a:lnTo>
                    <a:lnTo>
                      <a:pt x="206" y="0"/>
                    </a:lnTo>
                    <a:lnTo>
                      <a:pt x="212" y="0"/>
                    </a:lnTo>
                    <a:lnTo>
                      <a:pt x="218" y="0"/>
                    </a:lnTo>
                    <a:lnTo>
                      <a:pt x="224" y="0"/>
                    </a:lnTo>
                    <a:lnTo>
                      <a:pt x="230" y="0"/>
                    </a:lnTo>
                    <a:lnTo>
                      <a:pt x="236" y="0"/>
                    </a:lnTo>
                    <a:lnTo>
                      <a:pt x="242" y="0"/>
                    </a:lnTo>
                    <a:lnTo>
                      <a:pt x="248" y="0"/>
                    </a:lnTo>
                    <a:lnTo>
                      <a:pt x="254" y="0"/>
                    </a:lnTo>
                    <a:lnTo>
                      <a:pt x="260" y="0"/>
                    </a:lnTo>
                    <a:lnTo>
                      <a:pt x="266" y="0"/>
                    </a:lnTo>
                    <a:lnTo>
                      <a:pt x="272" y="0"/>
                    </a:lnTo>
                    <a:lnTo>
                      <a:pt x="278" y="0"/>
                    </a:lnTo>
                    <a:lnTo>
                      <a:pt x="285" y="0"/>
                    </a:lnTo>
                    <a:lnTo>
                      <a:pt x="291" y="0"/>
                    </a:lnTo>
                    <a:lnTo>
                      <a:pt x="297" y="0"/>
                    </a:lnTo>
                    <a:lnTo>
                      <a:pt x="303" y="0"/>
                    </a:lnTo>
                    <a:lnTo>
                      <a:pt x="309" y="0"/>
                    </a:lnTo>
                    <a:lnTo>
                      <a:pt x="315" y="0"/>
                    </a:lnTo>
                    <a:lnTo>
                      <a:pt x="321" y="0"/>
                    </a:lnTo>
                    <a:lnTo>
                      <a:pt x="327" y="0"/>
                    </a:lnTo>
                    <a:lnTo>
                      <a:pt x="333" y="0"/>
                    </a:lnTo>
                    <a:lnTo>
                      <a:pt x="339" y="0"/>
                    </a:lnTo>
                    <a:lnTo>
                      <a:pt x="345" y="0"/>
                    </a:lnTo>
                    <a:lnTo>
                      <a:pt x="351" y="0"/>
                    </a:lnTo>
                    <a:lnTo>
                      <a:pt x="357" y="0"/>
                    </a:lnTo>
                    <a:lnTo>
                      <a:pt x="363" y="0"/>
                    </a:lnTo>
                    <a:lnTo>
                      <a:pt x="369" y="0"/>
                    </a:lnTo>
                    <a:lnTo>
                      <a:pt x="375" y="7"/>
                    </a:lnTo>
                    <a:lnTo>
                      <a:pt x="381" y="0"/>
                    </a:lnTo>
                    <a:lnTo>
                      <a:pt x="387" y="0"/>
                    </a:lnTo>
                    <a:lnTo>
                      <a:pt x="394" y="0"/>
                    </a:lnTo>
                    <a:lnTo>
                      <a:pt x="400" y="7"/>
                    </a:lnTo>
                    <a:lnTo>
                      <a:pt x="406" y="7"/>
                    </a:lnTo>
                    <a:lnTo>
                      <a:pt x="412" y="7"/>
                    </a:lnTo>
                    <a:lnTo>
                      <a:pt x="418" y="7"/>
                    </a:lnTo>
                    <a:lnTo>
                      <a:pt x="424" y="7"/>
                    </a:lnTo>
                    <a:lnTo>
                      <a:pt x="430" y="7"/>
                    </a:lnTo>
                    <a:lnTo>
                      <a:pt x="436" y="7"/>
                    </a:lnTo>
                    <a:lnTo>
                      <a:pt x="442" y="7"/>
                    </a:lnTo>
                    <a:lnTo>
                      <a:pt x="448" y="7"/>
                    </a:lnTo>
                    <a:lnTo>
                      <a:pt x="454" y="7"/>
                    </a:lnTo>
                    <a:lnTo>
                      <a:pt x="460" y="7"/>
                    </a:lnTo>
                    <a:lnTo>
                      <a:pt x="466" y="7"/>
                    </a:lnTo>
                    <a:lnTo>
                      <a:pt x="472" y="7"/>
                    </a:lnTo>
                    <a:lnTo>
                      <a:pt x="478" y="7"/>
                    </a:lnTo>
                    <a:lnTo>
                      <a:pt x="484" y="7"/>
                    </a:lnTo>
                    <a:lnTo>
                      <a:pt x="490" y="7"/>
                    </a:lnTo>
                    <a:lnTo>
                      <a:pt x="497" y="7"/>
                    </a:lnTo>
                    <a:lnTo>
                      <a:pt x="503" y="7"/>
                    </a:lnTo>
                    <a:lnTo>
                      <a:pt x="509" y="7"/>
                    </a:lnTo>
                    <a:lnTo>
                      <a:pt x="515" y="7"/>
                    </a:lnTo>
                    <a:lnTo>
                      <a:pt x="521" y="7"/>
                    </a:lnTo>
                    <a:lnTo>
                      <a:pt x="527" y="7"/>
                    </a:lnTo>
                    <a:lnTo>
                      <a:pt x="533" y="7"/>
                    </a:lnTo>
                    <a:lnTo>
                      <a:pt x="539" y="7"/>
                    </a:lnTo>
                    <a:lnTo>
                      <a:pt x="545" y="7"/>
                    </a:lnTo>
                    <a:lnTo>
                      <a:pt x="551" y="7"/>
                    </a:lnTo>
                    <a:lnTo>
                      <a:pt x="557" y="7"/>
                    </a:lnTo>
                    <a:lnTo>
                      <a:pt x="563" y="7"/>
                    </a:lnTo>
                    <a:lnTo>
                      <a:pt x="569" y="7"/>
                    </a:lnTo>
                    <a:lnTo>
                      <a:pt x="575" y="7"/>
                    </a:lnTo>
                    <a:lnTo>
                      <a:pt x="581" y="7"/>
                    </a:lnTo>
                    <a:lnTo>
                      <a:pt x="587" y="7"/>
                    </a:lnTo>
                    <a:lnTo>
                      <a:pt x="593" y="7"/>
                    </a:lnTo>
                    <a:lnTo>
                      <a:pt x="599" y="7"/>
                    </a:lnTo>
                    <a:lnTo>
                      <a:pt x="606" y="7"/>
                    </a:lnTo>
                    <a:lnTo>
                      <a:pt x="612" y="7"/>
                    </a:lnTo>
                    <a:lnTo>
                      <a:pt x="618" y="7"/>
                    </a:lnTo>
                    <a:lnTo>
                      <a:pt x="624" y="7"/>
                    </a:lnTo>
                    <a:lnTo>
                      <a:pt x="630" y="7"/>
                    </a:lnTo>
                    <a:lnTo>
                      <a:pt x="636" y="7"/>
                    </a:lnTo>
                    <a:lnTo>
                      <a:pt x="642" y="7"/>
                    </a:lnTo>
                    <a:lnTo>
                      <a:pt x="648" y="7"/>
                    </a:lnTo>
                    <a:lnTo>
                      <a:pt x="654" y="7"/>
                    </a:lnTo>
                    <a:lnTo>
                      <a:pt x="660" y="7"/>
                    </a:lnTo>
                    <a:lnTo>
                      <a:pt x="666" y="7"/>
                    </a:lnTo>
                    <a:lnTo>
                      <a:pt x="672" y="7"/>
                    </a:lnTo>
                    <a:lnTo>
                      <a:pt x="678" y="7"/>
                    </a:lnTo>
                    <a:lnTo>
                      <a:pt x="684" y="7"/>
                    </a:lnTo>
                    <a:lnTo>
                      <a:pt x="690" y="7"/>
                    </a:lnTo>
                    <a:lnTo>
                      <a:pt x="696" y="7"/>
                    </a:lnTo>
                    <a:lnTo>
                      <a:pt x="702" y="7"/>
                    </a:lnTo>
                    <a:lnTo>
                      <a:pt x="708" y="7"/>
                    </a:lnTo>
                    <a:lnTo>
                      <a:pt x="715" y="7"/>
                    </a:lnTo>
                    <a:lnTo>
                      <a:pt x="721" y="7"/>
                    </a:lnTo>
                    <a:lnTo>
                      <a:pt x="727" y="7"/>
                    </a:lnTo>
                    <a:lnTo>
                      <a:pt x="733" y="7"/>
                    </a:lnTo>
                    <a:lnTo>
                      <a:pt x="739" y="7"/>
                    </a:lnTo>
                    <a:lnTo>
                      <a:pt x="745" y="7"/>
                    </a:lnTo>
                    <a:lnTo>
                      <a:pt x="751" y="7"/>
                    </a:lnTo>
                    <a:lnTo>
                      <a:pt x="757" y="7"/>
                    </a:lnTo>
                    <a:lnTo>
                      <a:pt x="763" y="7"/>
                    </a:lnTo>
                    <a:lnTo>
                      <a:pt x="769" y="7"/>
                    </a:lnTo>
                    <a:lnTo>
                      <a:pt x="775" y="7"/>
                    </a:lnTo>
                    <a:lnTo>
                      <a:pt x="781" y="7"/>
                    </a:lnTo>
                    <a:lnTo>
                      <a:pt x="787" y="7"/>
                    </a:lnTo>
                    <a:lnTo>
                      <a:pt x="793" y="7"/>
                    </a:lnTo>
                    <a:lnTo>
                      <a:pt x="799" y="7"/>
                    </a:lnTo>
                    <a:lnTo>
                      <a:pt x="805" y="7"/>
                    </a:lnTo>
                    <a:lnTo>
                      <a:pt x="811" y="7"/>
                    </a:lnTo>
                    <a:lnTo>
                      <a:pt x="818" y="7"/>
                    </a:lnTo>
                    <a:lnTo>
                      <a:pt x="824" y="7"/>
                    </a:lnTo>
                    <a:lnTo>
                      <a:pt x="830" y="7"/>
                    </a:lnTo>
                    <a:lnTo>
                      <a:pt x="836" y="7"/>
                    </a:lnTo>
                    <a:lnTo>
                      <a:pt x="842" y="7"/>
                    </a:lnTo>
                    <a:lnTo>
                      <a:pt x="848" y="7"/>
                    </a:lnTo>
                  </a:path>
                </a:pathLst>
              </a:custGeom>
              <a:noFill/>
              <a:ln w="28575" cap="flat">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54" name="Freeform 48"/>
              <p:cNvSpPr>
                <a:spLocks/>
              </p:cNvSpPr>
              <p:nvPr/>
            </p:nvSpPr>
            <p:spPr bwMode="auto">
              <a:xfrm>
                <a:off x="315" y="3290"/>
                <a:ext cx="2925" cy="256"/>
              </a:xfrm>
              <a:custGeom>
                <a:avLst/>
                <a:gdLst>
                  <a:gd name="T0" fmla="*/ 42 w 2925"/>
                  <a:gd name="T1" fmla="*/ 256 h 256"/>
                  <a:gd name="T2" fmla="*/ 91 w 2925"/>
                  <a:gd name="T3" fmla="*/ 249 h 256"/>
                  <a:gd name="T4" fmla="*/ 139 w 2925"/>
                  <a:gd name="T5" fmla="*/ 249 h 256"/>
                  <a:gd name="T6" fmla="*/ 188 w 2925"/>
                  <a:gd name="T7" fmla="*/ 249 h 256"/>
                  <a:gd name="T8" fmla="*/ 236 w 2925"/>
                  <a:gd name="T9" fmla="*/ 243 h 256"/>
                  <a:gd name="T10" fmla="*/ 285 w 2925"/>
                  <a:gd name="T11" fmla="*/ 243 h 256"/>
                  <a:gd name="T12" fmla="*/ 333 w 2925"/>
                  <a:gd name="T13" fmla="*/ 236 h 256"/>
                  <a:gd name="T14" fmla="*/ 382 w 2925"/>
                  <a:gd name="T15" fmla="*/ 236 h 256"/>
                  <a:gd name="T16" fmla="*/ 430 w 2925"/>
                  <a:gd name="T17" fmla="*/ 236 h 256"/>
                  <a:gd name="T18" fmla="*/ 472 w 2925"/>
                  <a:gd name="T19" fmla="*/ 229 h 256"/>
                  <a:gd name="T20" fmla="*/ 521 w 2925"/>
                  <a:gd name="T21" fmla="*/ 229 h 256"/>
                  <a:gd name="T22" fmla="*/ 569 w 2925"/>
                  <a:gd name="T23" fmla="*/ 223 h 256"/>
                  <a:gd name="T24" fmla="*/ 618 w 2925"/>
                  <a:gd name="T25" fmla="*/ 223 h 256"/>
                  <a:gd name="T26" fmla="*/ 666 w 2925"/>
                  <a:gd name="T27" fmla="*/ 216 h 256"/>
                  <a:gd name="T28" fmla="*/ 715 w 2925"/>
                  <a:gd name="T29" fmla="*/ 216 h 256"/>
                  <a:gd name="T30" fmla="*/ 763 w 2925"/>
                  <a:gd name="T31" fmla="*/ 216 h 256"/>
                  <a:gd name="T32" fmla="*/ 806 w 2925"/>
                  <a:gd name="T33" fmla="*/ 209 h 256"/>
                  <a:gd name="T34" fmla="*/ 854 w 2925"/>
                  <a:gd name="T35" fmla="*/ 209 h 256"/>
                  <a:gd name="T36" fmla="*/ 902 w 2925"/>
                  <a:gd name="T37" fmla="*/ 209 h 256"/>
                  <a:gd name="T38" fmla="*/ 945 w 2925"/>
                  <a:gd name="T39" fmla="*/ 202 h 256"/>
                  <a:gd name="T40" fmla="*/ 993 w 2925"/>
                  <a:gd name="T41" fmla="*/ 202 h 256"/>
                  <a:gd name="T42" fmla="*/ 1042 w 2925"/>
                  <a:gd name="T43" fmla="*/ 202 h 256"/>
                  <a:gd name="T44" fmla="*/ 1090 w 2925"/>
                  <a:gd name="T45" fmla="*/ 196 h 256"/>
                  <a:gd name="T46" fmla="*/ 1139 w 2925"/>
                  <a:gd name="T47" fmla="*/ 196 h 256"/>
                  <a:gd name="T48" fmla="*/ 1187 w 2925"/>
                  <a:gd name="T49" fmla="*/ 196 h 256"/>
                  <a:gd name="T50" fmla="*/ 1236 w 2925"/>
                  <a:gd name="T51" fmla="*/ 196 h 256"/>
                  <a:gd name="T52" fmla="*/ 1284 w 2925"/>
                  <a:gd name="T53" fmla="*/ 196 h 256"/>
                  <a:gd name="T54" fmla="*/ 1333 w 2925"/>
                  <a:gd name="T55" fmla="*/ 196 h 256"/>
                  <a:gd name="T56" fmla="*/ 1381 w 2925"/>
                  <a:gd name="T57" fmla="*/ 196 h 256"/>
                  <a:gd name="T58" fmla="*/ 1429 w 2925"/>
                  <a:gd name="T59" fmla="*/ 196 h 256"/>
                  <a:gd name="T60" fmla="*/ 1478 w 2925"/>
                  <a:gd name="T61" fmla="*/ 196 h 256"/>
                  <a:gd name="T62" fmla="*/ 1526 w 2925"/>
                  <a:gd name="T63" fmla="*/ 196 h 256"/>
                  <a:gd name="T64" fmla="*/ 1575 w 2925"/>
                  <a:gd name="T65" fmla="*/ 196 h 256"/>
                  <a:gd name="T66" fmla="*/ 1623 w 2925"/>
                  <a:gd name="T67" fmla="*/ 189 h 256"/>
                  <a:gd name="T68" fmla="*/ 1672 w 2925"/>
                  <a:gd name="T69" fmla="*/ 189 h 256"/>
                  <a:gd name="T70" fmla="*/ 1714 w 2925"/>
                  <a:gd name="T71" fmla="*/ 182 h 256"/>
                  <a:gd name="T72" fmla="*/ 1763 w 2925"/>
                  <a:gd name="T73" fmla="*/ 182 h 256"/>
                  <a:gd name="T74" fmla="*/ 1811 w 2925"/>
                  <a:gd name="T75" fmla="*/ 182 h 256"/>
                  <a:gd name="T76" fmla="*/ 1859 w 2925"/>
                  <a:gd name="T77" fmla="*/ 182 h 256"/>
                  <a:gd name="T78" fmla="*/ 1902 w 2925"/>
                  <a:gd name="T79" fmla="*/ 189 h 256"/>
                  <a:gd name="T80" fmla="*/ 1950 w 2925"/>
                  <a:gd name="T81" fmla="*/ 189 h 256"/>
                  <a:gd name="T82" fmla="*/ 1999 w 2925"/>
                  <a:gd name="T83" fmla="*/ 189 h 256"/>
                  <a:gd name="T84" fmla="*/ 2047 w 2925"/>
                  <a:gd name="T85" fmla="*/ 189 h 256"/>
                  <a:gd name="T86" fmla="*/ 2096 w 2925"/>
                  <a:gd name="T87" fmla="*/ 189 h 256"/>
                  <a:gd name="T88" fmla="*/ 2144 w 2925"/>
                  <a:gd name="T89" fmla="*/ 189 h 256"/>
                  <a:gd name="T90" fmla="*/ 2193 w 2925"/>
                  <a:gd name="T91" fmla="*/ 189 h 256"/>
                  <a:gd name="T92" fmla="*/ 2241 w 2925"/>
                  <a:gd name="T93" fmla="*/ 182 h 256"/>
                  <a:gd name="T94" fmla="*/ 2289 w 2925"/>
                  <a:gd name="T95" fmla="*/ 182 h 256"/>
                  <a:gd name="T96" fmla="*/ 2338 w 2925"/>
                  <a:gd name="T97" fmla="*/ 182 h 256"/>
                  <a:gd name="T98" fmla="*/ 2386 w 2925"/>
                  <a:gd name="T99" fmla="*/ 182 h 256"/>
                  <a:gd name="T100" fmla="*/ 2435 w 2925"/>
                  <a:gd name="T101" fmla="*/ 175 h 256"/>
                  <a:gd name="T102" fmla="*/ 2483 w 2925"/>
                  <a:gd name="T103" fmla="*/ 162 h 256"/>
                  <a:gd name="T104" fmla="*/ 2532 w 2925"/>
                  <a:gd name="T105" fmla="*/ 142 h 256"/>
                  <a:gd name="T106" fmla="*/ 2568 w 2925"/>
                  <a:gd name="T107" fmla="*/ 115 h 256"/>
                  <a:gd name="T108" fmla="*/ 2604 w 2925"/>
                  <a:gd name="T109" fmla="*/ 75 h 256"/>
                  <a:gd name="T110" fmla="*/ 2641 w 2925"/>
                  <a:gd name="T111" fmla="*/ 41 h 256"/>
                  <a:gd name="T112" fmla="*/ 2683 w 2925"/>
                  <a:gd name="T113" fmla="*/ 14 h 256"/>
                  <a:gd name="T114" fmla="*/ 2726 w 2925"/>
                  <a:gd name="T115" fmla="*/ 0 h 256"/>
                  <a:gd name="T116" fmla="*/ 2768 w 2925"/>
                  <a:gd name="T117" fmla="*/ 7 h 256"/>
                  <a:gd name="T118" fmla="*/ 2816 w 2925"/>
                  <a:gd name="T119" fmla="*/ 27 h 256"/>
                  <a:gd name="T120" fmla="*/ 2865 w 2925"/>
                  <a:gd name="T121" fmla="*/ 34 h 256"/>
                  <a:gd name="T122" fmla="*/ 2901 w 2925"/>
                  <a:gd name="T123" fmla="*/ 2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25" h="256">
                    <a:moveTo>
                      <a:pt x="0" y="256"/>
                    </a:moveTo>
                    <a:lnTo>
                      <a:pt x="6" y="256"/>
                    </a:lnTo>
                    <a:lnTo>
                      <a:pt x="12" y="256"/>
                    </a:lnTo>
                    <a:lnTo>
                      <a:pt x="18" y="256"/>
                    </a:lnTo>
                    <a:lnTo>
                      <a:pt x="24" y="256"/>
                    </a:lnTo>
                    <a:lnTo>
                      <a:pt x="30" y="256"/>
                    </a:lnTo>
                    <a:lnTo>
                      <a:pt x="36" y="256"/>
                    </a:lnTo>
                    <a:lnTo>
                      <a:pt x="42" y="256"/>
                    </a:lnTo>
                    <a:lnTo>
                      <a:pt x="48" y="256"/>
                    </a:lnTo>
                    <a:lnTo>
                      <a:pt x="55" y="256"/>
                    </a:lnTo>
                    <a:lnTo>
                      <a:pt x="61" y="256"/>
                    </a:lnTo>
                    <a:lnTo>
                      <a:pt x="67" y="256"/>
                    </a:lnTo>
                    <a:lnTo>
                      <a:pt x="73" y="249"/>
                    </a:lnTo>
                    <a:lnTo>
                      <a:pt x="79" y="249"/>
                    </a:lnTo>
                    <a:lnTo>
                      <a:pt x="85" y="249"/>
                    </a:lnTo>
                    <a:lnTo>
                      <a:pt x="91" y="249"/>
                    </a:lnTo>
                    <a:lnTo>
                      <a:pt x="97" y="249"/>
                    </a:lnTo>
                    <a:lnTo>
                      <a:pt x="103" y="249"/>
                    </a:lnTo>
                    <a:lnTo>
                      <a:pt x="109" y="249"/>
                    </a:lnTo>
                    <a:lnTo>
                      <a:pt x="115" y="249"/>
                    </a:lnTo>
                    <a:lnTo>
                      <a:pt x="121" y="249"/>
                    </a:lnTo>
                    <a:lnTo>
                      <a:pt x="127" y="249"/>
                    </a:lnTo>
                    <a:lnTo>
                      <a:pt x="133" y="249"/>
                    </a:lnTo>
                    <a:lnTo>
                      <a:pt x="139" y="249"/>
                    </a:lnTo>
                    <a:lnTo>
                      <a:pt x="145" y="249"/>
                    </a:lnTo>
                    <a:lnTo>
                      <a:pt x="151" y="249"/>
                    </a:lnTo>
                    <a:lnTo>
                      <a:pt x="157" y="249"/>
                    </a:lnTo>
                    <a:lnTo>
                      <a:pt x="164" y="249"/>
                    </a:lnTo>
                    <a:lnTo>
                      <a:pt x="170" y="249"/>
                    </a:lnTo>
                    <a:lnTo>
                      <a:pt x="176" y="249"/>
                    </a:lnTo>
                    <a:lnTo>
                      <a:pt x="182" y="249"/>
                    </a:lnTo>
                    <a:lnTo>
                      <a:pt x="188" y="249"/>
                    </a:lnTo>
                    <a:lnTo>
                      <a:pt x="194" y="249"/>
                    </a:lnTo>
                    <a:lnTo>
                      <a:pt x="200" y="249"/>
                    </a:lnTo>
                    <a:lnTo>
                      <a:pt x="206" y="243"/>
                    </a:lnTo>
                    <a:lnTo>
                      <a:pt x="212" y="243"/>
                    </a:lnTo>
                    <a:lnTo>
                      <a:pt x="218" y="243"/>
                    </a:lnTo>
                    <a:lnTo>
                      <a:pt x="224" y="243"/>
                    </a:lnTo>
                    <a:lnTo>
                      <a:pt x="230" y="243"/>
                    </a:lnTo>
                    <a:lnTo>
                      <a:pt x="236" y="243"/>
                    </a:lnTo>
                    <a:lnTo>
                      <a:pt x="242" y="243"/>
                    </a:lnTo>
                    <a:lnTo>
                      <a:pt x="248" y="243"/>
                    </a:lnTo>
                    <a:lnTo>
                      <a:pt x="254" y="243"/>
                    </a:lnTo>
                    <a:lnTo>
                      <a:pt x="260" y="243"/>
                    </a:lnTo>
                    <a:lnTo>
                      <a:pt x="266" y="243"/>
                    </a:lnTo>
                    <a:lnTo>
                      <a:pt x="273" y="243"/>
                    </a:lnTo>
                    <a:lnTo>
                      <a:pt x="279" y="243"/>
                    </a:lnTo>
                    <a:lnTo>
                      <a:pt x="285" y="243"/>
                    </a:lnTo>
                    <a:lnTo>
                      <a:pt x="291" y="243"/>
                    </a:lnTo>
                    <a:lnTo>
                      <a:pt x="297" y="243"/>
                    </a:lnTo>
                    <a:lnTo>
                      <a:pt x="303" y="243"/>
                    </a:lnTo>
                    <a:lnTo>
                      <a:pt x="309" y="243"/>
                    </a:lnTo>
                    <a:lnTo>
                      <a:pt x="315" y="243"/>
                    </a:lnTo>
                    <a:lnTo>
                      <a:pt x="321" y="243"/>
                    </a:lnTo>
                    <a:lnTo>
                      <a:pt x="327" y="243"/>
                    </a:lnTo>
                    <a:lnTo>
                      <a:pt x="333" y="236"/>
                    </a:lnTo>
                    <a:lnTo>
                      <a:pt x="339" y="236"/>
                    </a:lnTo>
                    <a:lnTo>
                      <a:pt x="345" y="236"/>
                    </a:lnTo>
                    <a:lnTo>
                      <a:pt x="351" y="236"/>
                    </a:lnTo>
                    <a:lnTo>
                      <a:pt x="357" y="236"/>
                    </a:lnTo>
                    <a:lnTo>
                      <a:pt x="363" y="236"/>
                    </a:lnTo>
                    <a:lnTo>
                      <a:pt x="369" y="236"/>
                    </a:lnTo>
                    <a:lnTo>
                      <a:pt x="376" y="236"/>
                    </a:lnTo>
                    <a:lnTo>
                      <a:pt x="382" y="236"/>
                    </a:lnTo>
                    <a:lnTo>
                      <a:pt x="388" y="236"/>
                    </a:lnTo>
                    <a:lnTo>
                      <a:pt x="394" y="236"/>
                    </a:lnTo>
                    <a:lnTo>
                      <a:pt x="400" y="236"/>
                    </a:lnTo>
                    <a:lnTo>
                      <a:pt x="406" y="236"/>
                    </a:lnTo>
                    <a:lnTo>
                      <a:pt x="412" y="236"/>
                    </a:lnTo>
                    <a:lnTo>
                      <a:pt x="418" y="236"/>
                    </a:lnTo>
                    <a:lnTo>
                      <a:pt x="424" y="236"/>
                    </a:lnTo>
                    <a:lnTo>
                      <a:pt x="430" y="236"/>
                    </a:lnTo>
                    <a:lnTo>
                      <a:pt x="436" y="236"/>
                    </a:lnTo>
                    <a:lnTo>
                      <a:pt x="442" y="236"/>
                    </a:lnTo>
                    <a:lnTo>
                      <a:pt x="442" y="229"/>
                    </a:lnTo>
                    <a:lnTo>
                      <a:pt x="448" y="229"/>
                    </a:lnTo>
                    <a:lnTo>
                      <a:pt x="454" y="229"/>
                    </a:lnTo>
                    <a:lnTo>
                      <a:pt x="460" y="229"/>
                    </a:lnTo>
                    <a:lnTo>
                      <a:pt x="466" y="229"/>
                    </a:lnTo>
                    <a:lnTo>
                      <a:pt x="472" y="229"/>
                    </a:lnTo>
                    <a:lnTo>
                      <a:pt x="478" y="229"/>
                    </a:lnTo>
                    <a:lnTo>
                      <a:pt x="485" y="229"/>
                    </a:lnTo>
                    <a:lnTo>
                      <a:pt x="491" y="229"/>
                    </a:lnTo>
                    <a:lnTo>
                      <a:pt x="497" y="229"/>
                    </a:lnTo>
                    <a:lnTo>
                      <a:pt x="503" y="229"/>
                    </a:lnTo>
                    <a:lnTo>
                      <a:pt x="509" y="229"/>
                    </a:lnTo>
                    <a:lnTo>
                      <a:pt x="515" y="229"/>
                    </a:lnTo>
                    <a:lnTo>
                      <a:pt x="521" y="229"/>
                    </a:lnTo>
                    <a:lnTo>
                      <a:pt x="527" y="229"/>
                    </a:lnTo>
                    <a:lnTo>
                      <a:pt x="533" y="229"/>
                    </a:lnTo>
                    <a:lnTo>
                      <a:pt x="539" y="229"/>
                    </a:lnTo>
                    <a:lnTo>
                      <a:pt x="545" y="223"/>
                    </a:lnTo>
                    <a:lnTo>
                      <a:pt x="551" y="223"/>
                    </a:lnTo>
                    <a:lnTo>
                      <a:pt x="557" y="223"/>
                    </a:lnTo>
                    <a:lnTo>
                      <a:pt x="563" y="223"/>
                    </a:lnTo>
                    <a:lnTo>
                      <a:pt x="569" y="223"/>
                    </a:lnTo>
                    <a:lnTo>
                      <a:pt x="575" y="223"/>
                    </a:lnTo>
                    <a:lnTo>
                      <a:pt x="581" y="223"/>
                    </a:lnTo>
                    <a:lnTo>
                      <a:pt x="588" y="223"/>
                    </a:lnTo>
                    <a:lnTo>
                      <a:pt x="594" y="223"/>
                    </a:lnTo>
                    <a:lnTo>
                      <a:pt x="600" y="223"/>
                    </a:lnTo>
                    <a:lnTo>
                      <a:pt x="606" y="223"/>
                    </a:lnTo>
                    <a:lnTo>
                      <a:pt x="612" y="223"/>
                    </a:lnTo>
                    <a:lnTo>
                      <a:pt x="618" y="223"/>
                    </a:lnTo>
                    <a:lnTo>
                      <a:pt x="624" y="223"/>
                    </a:lnTo>
                    <a:lnTo>
                      <a:pt x="630" y="223"/>
                    </a:lnTo>
                    <a:lnTo>
                      <a:pt x="636" y="223"/>
                    </a:lnTo>
                    <a:lnTo>
                      <a:pt x="642" y="223"/>
                    </a:lnTo>
                    <a:lnTo>
                      <a:pt x="648" y="216"/>
                    </a:lnTo>
                    <a:lnTo>
                      <a:pt x="654" y="216"/>
                    </a:lnTo>
                    <a:lnTo>
                      <a:pt x="660" y="216"/>
                    </a:lnTo>
                    <a:lnTo>
                      <a:pt x="666" y="216"/>
                    </a:lnTo>
                    <a:lnTo>
                      <a:pt x="672" y="216"/>
                    </a:lnTo>
                    <a:lnTo>
                      <a:pt x="678" y="216"/>
                    </a:lnTo>
                    <a:lnTo>
                      <a:pt x="684" y="216"/>
                    </a:lnTo>
                    <a:lnTo>
                      <a:pt x="690" y="216"/>
                    </a:lnTo>
                    <a:lnTo>
                      <a:pt x="697" y="216"/>
                    </a:lnTo>
                    <a:lnTo>
                      <a:pt x="703" y="216"/>
                    </a:lnTo>
                    <a:lnTo>
                      <a:pt x="709" y="216"/>
                    </a:lnTo>
                    <a:lnTo>
                      <a:pt x="715" y="216"/>
                    </a:lnTo>
                    <a:lnTo>
                      <a:pt x="721" y="216"/>
                    </a:lnTo>
                    <a:lnTo>
                      <a:pt x="727" y="216"/>
                    </a:lnTo>
                    <a:lnTo>
                      <a:pt x="733" y="216"/>
                    </a:lnTo>
                    <a:lnTo>
                      <a:pt x="739" y="216"/>
                    </a:lnTo>
                    <a:lnTo>
                      <a:pt x="745" y="216"/>
                    </a:lnTo>
                    <a:lnTo>
                      <a:pt x="751" y="216"/>
                    </a:lnTo>
                    <a:lnTo>
                      <a:pt x="757" y="216"/>
                    </a:lnTo>
                    <a:lnTo>
                      <a:pt x="763" y="216"/>
                    </a:lnTo>
                    <a:lnTo>
                      <a:pt x="763" y="209"/>
                    </a:lnTo>
                    <a:lnTo>
                      <a:pt x="769" y="209"/>
                    </a:lnTo>
                    <a:lnTo>
                      <a:pt x="775" y="209"/>
                    </a:lnTo>
                    <a:lnTo>
                      <a:pt x="781" y="209"/>
                    </a:lnTo>
                    <a:lnTo>
                      <a:pt x="787" y="209"/>
                    </a:lnTo>
                    <a:lnTo>
                      <a:pt x="793" y="209"/>
                    </a:lnTo>
                    <a:lnTo>
                      <a:pt x="799" y="209"/>
                    </a:lnTo>
                    <a:lnTo>
                      <a:pt x="806" y="209"/>
                    </a:lnTo>
                    <a:lnTo>
                      <a:pt x="812" y="209"/>
                    </a:lnTo>
                    <a:lnTo>
                      <a:pt x="818" y="209"/>
                    </a:lnTo>
                    <a:lnTo>
                      <a:pt x="824" y="209"/>
                    </a:lnTo>
                    <a:lnTo>
                      <a:pt x="830" y="209"/>
                    </a:lnTo>
                    <a:lnTo>
                      <a:pt x="836" y="209"/>
                    </a:lnTo>
                    <a:lnTo>
                      <a:pt x="842" y="209"/>
                    </a:lnTo>
                    <a:lnTo>
                      <a:pt x="848" y="209"/>
                    </a:lnTo>
                    <a:lnTo>
                      <a:pt x="854" y="209"/>
                    </a:lnTo>
                    <a:lnTo>
                      <a:pt x="860" y="209"/>
                    </a:lnTo>
                    <a:lnTo>
                      <a:pt x="866" y="209"/>
                    </a:lnTo>
                    <a:lnTo>
                      <a:pt x="872" y="209"/>
                    </a:lnTo>
                    <a:lnTo>
                      <a:pt x="878" y="209"/>
                    </a:lnTo>
                    <a:lnTo>
                      <a:pt x="884" y="209"/>
                    </a:lnTo>
                    <a:lnTo>
                      <a:pt x="890" y="209"/>
                    </a:lnTo>
                    <a:lnTo>
                      <a:pt x="896" y="209"/>
                    </a:lnTo>
                    <a:lnTo>
                      <a:pt x="902" y="209"/>
                    </a:lnTo>
                    <a:lnTo>
                      <a:pt x="902" y="202"/>
                    </a:lnTo>
                    <a:lnTo>
                      <a:pt x="909" y="202"/>
                    </a:lnTo>
                    <a:lnTo>
                      <a:pt x="915" y="202"/>
                    </a:lnTo>
                    <a:lnTo>
                      <a:pt x="921" y="202"/>
                    </a:lnTo>
                    <a:lnTo>
                      <a:pt x="927" y="202"/>
                    </a:lnTo>
                    <a:lnTo>
                      <a:pt x="933" y="202"/>
                    </a:lnTo>
                    <a:lnTo>
                      <a:pt x="939" y="202"/>
                    </a:lnTo>
                    <a:lnTo>
                      <a:pt x="945" y="202"/>
                    </a:lnTo>
                    <a:lnTo>
                      <a:pt x="951" y="202"/>
                    </a:lnTo>
                    <a:lnTo>
                      <a:pt x="957" y="202"/>
                    </a:lnTo>
                    <a:lnTo>
                      <a:pt x="963" y="202"/>
                    </a:lnTo>
                    <a:lnTo>
                      <a:pt x="969" y="202"/>
                    </a:lnTo>
                    <a:lnTo>
                      <a:pt x="975" y="202"/>
                    </a:lnTo>
                    <a:lnTo>
                      <a:pt x="981" y="202"/>
                    </a:lnTo>
                    <a:lnTo>
                      <a:pt x="987" y="202"/>
                    </a:lnTo>
                    <a:lnTo>
                      <a:pt x="993" y="202"/>
                    </a:lnTo>
                    <a:lnTo>
                      <a:pt x="999" y="202"/>
                    </a:lnTo>
                    <a:lnTo>
                      <a:pt x="1005" y="202"/>
                    </a:lnTo>
                    <a:lnTo>
                      <a:pt x="1011" y="202"/>
                    </a:lnTo>
                    <a:lnTo>
                      <a:pt x="1018" y="202"/>
                    </a:lnTo>
                    <a:lnTo>
                      <a:pt x="1024" y="202"/>
                    </a:lnTo>
                    <a:lnTo>
                      <a:pt x="1030" y="202"/>
                    </a:lnTo>
                    <a:lnTo>
                      <a:pt x="1036" y="202"/>
                    </a:lnTo>
                    <a:lnTo>
                      <a:pt x="1042" y="202"/>
                    </a:lnTo>
                    <a:lnTo>
                      <a:pt x="1048" y="202"/>
                    </a:lnTo>
                    <a:lnTo>
                      <a:pt x="1054" y="202"/>
                    </a:lnTo>
                    <a:lnTo>
                      <a:pt x="1060" y="202"/>
                    </a:lnTo>
                    <a:lnTo>
                      <a:pt x="1066" y="202"/>
                    </a:lnTo>
                    <a:lnTo>
                      <a:pt x="1072" y="202"/>
                    </a:lnTo>
                    <a:lnTo>
                      <a:pt x="1078" y="202"/>
                    </a:lnTo>
                    <a:lnTo>
                      <a:pt x="1084" y="202"/>
                    </a:lnTo>
                    <a:lnTo>
                      <a:pt x="1090" y="196"/>
                    </a:lnTo>
                    <a:lnTo>
                      <a:pt x="1096" y="196"/>
                    </a:lnTo>
                    <a:lnTo>
                      <a:pt x="1102" y="196"/>
                    </a:lnTo>
                    <a:lnTo>
                      <a:pt x="1108" y="196"/>
                    </a:lnTo>
                    <a:lnTo>
                      <a:pt x="1114" y="196"/>
                    </a:lnTo>
                    <a:lnTo>
                      <a:pt x="1121" y="196"/>
                    </a:lnTo>
                    <a:lnTo>
                      <a:pt x="1127" y="196"/>
                    </a:lnTo>
                    <a:lnTo>
                      <a:pt x="1133" y="196"/>
                    </a:lnTo>
                    <a:lnTo>
                      <a:pt x="1139" y="196"/>
                    </a:lnTo>
                    <a:lnTo>
                      <a:pt x="1145" y="196"/>
                    </a:lnTo>
                    <a:lnTo>
                      <a:pt x="1151" y="196"/>
                    </a:lnTo>
                    <a:lnTo>
                      <a:pt x="1157" y="196"/>
                    </a:lnTo>
                    <a:lnTo>
                      <a:pt x="1163" y="196"/>
                    </a:lnTo>
                    <a:lnTo>
                      <a:pt x="1169" y="196"/>
                    </a:lnTo>
                    <a:lnTo>
                      <a:pt x="1175" y="196"/>
                    </a:lnTo>
                    <a:lnTo>
                      <a:pt x="1181" y="196"/>
                    </a:lnTo>
                    <a:lnTo>
                      <a:pt x="1187" y="196"/>
                    </a:lnTo>
                    <a:lnTo>
                      <a:pt x="1193" y="196"/>
                    </a:lnTo>
                    <a:lnTo>
                      <a:pt x="1199" y="196"/>
                    </a:lnTo>
                    <a:lnTo>
                      <a:pt x="1205" y="196"/>
                    </a:lnTo>
                    <a:lnTo>
                      <a:pt x="1211" y="196"/>
                    </a:lnTo>
                    <a:lnTo>
                      <a:pt x="1217" y="196"/>
                    </a:lnTo>
                    <a:lnTo>
                      <a:pt x="1223" y="196"/>
                    </a:lnTo>
                    <a:lnTo>
                      <a:pt x="1230" y="196"/>
                    </a:lnTo>
                    <a:lnTo>
                      <a:pt x="1236" y="196"/>
                    </a:lnTo>
                    <a:lnTo>
                      <a:pt x="1242" y="196"/>
                    </a:lnTo>
                    <a:lnTo>
                      <a:pt x="1248" y="196"/>
                    </a:lnTo>
                    <a:lnTo>
                      <a:pt x="1254" y="196"/>
                    </a:lnTo>
                    <a:lnTo>
                      <a:pt x="1260" y="196"/>
                    </a:lnTo>
                    <a:lnTo>
                      <a:pt x="1266" y="196"/>
                    </a:lnTo>
                    <a:lnTo>
                      <a:pt x="1272" y="196"/>
                    </a:lnTo>
                    <a:lnTo>
                      <a:pt x="1278" y="196"/>
                    </a:lnTo>
                    <a:lnTo>
                      <a:pt x="1284" y="196"/>
                    </a:lnTo>
                    <a:lnTo>
                      <a:pt x="1290" y="196"/>
                    </a:lnTo>
                    <a:lnTo>
                      <a:pt x="1296" y="196"/>
                    </a:lnTo>
                    <a:lnTo>
                      <a:pt x="1302" y="196"/>
                    </a:lnTo>
                    <a:lnTo>
                      <a:pt x="1308" y="196"/>
                    </a:lnTo>
                    <a:lnTo>
                      <a:pt x="1314" y="196"/>
                    </a:lnTo>
                    <a:lnTo>
                      <a:pt x="1320" y="196"/>
                    </a:lnTo>
                    <a:lnTo>
                      <a:pt x="1326" y="196"/>
                    </a:lnTo>
                    <a:lnTo>
                      <a:pt x="1333" y="196"/>
                    </a:lnTo>
                    <a:lnTo>
                      <a:pt x="1339" y="196"/>
                    </a:lnTo>
                    <a:lnTo>
                      <a:pt x="1345" y="196"/>
                    </a:lnTo>
                    <a:lnTo>
                      <a:pt x="1351" y="196"/>
                    </a:lnTo>
                    <a:lnTo>
                      <a:pt x="1357" y="196"/>
                    </a:lnTo>
                    <a:lnTo>
                      <a:pt x="1363" y="196"/>
                    </a:lnTo>
                    <a:lnTo>
                      <a:pt x="1369" y="196"/>
                    </a:lnTo>
                    <a:lnTo>
                      <a:pt x="1375" y="196"/>
                    </a:lnTo>
                    <a:lnTo>
                      <a:pt x="1381" y="196"/>
                    </a:lnTo>
                    <a:lnTo>
                      <a:pt x="1387" y="196"/>
                    </a:lnTo>
                    <a:lnTo>
                      <a:pt x="1393" y="196"/>
                    </a:lnTo>
                    <a:lnTo>
                      <a:pt x="1399" y="196"/>
                    </a:lnTo>
                    <a:lnTo>
                      <a:pt x="1405" y="196"/>
                    </a:lnTo>
                    <a:lnTo>
                      <a:pt x="1411" y="196"/>
                    </a:lnTo>
                    <a:lnTo>
                      <a:pt x="1417" y="196"/>
                    </a:lnTo>
                    <a:lnTo>
                      <a:pt x="1423" y="196"/>
                    </a:lnTo>
                    <a:lnTo>
                      <a:pt x="1429" y="196"/>
                    </a:lnTo>
                    <a:lnTo>
                      <a:pt x="1435" y="196"/>
                    </a:lnTo>
                    <a:lnTo>
                      <a:pt x="1442" y="196"/>
                    </a:lnTo>
                    <a:lnTo>
                      <a:pt x="1448" y="196"/>
                    </a:lnTo>
                    <a:lnTo>
                      <a:pt x="1454" y="196"/>
                    </a:lnTo>
                    <a:lnTo>
                      <a:pt x="1460" y="196"/>
                    </a:lnTo>
                    <a:lnTo>
                      <a:pt x="1466" y="196"/>
                    </a:lnTo>
                    <a:lnTo>
                      <a:pt x="1472" y="196"/>
                    </a:lnTo>
                    <a:lnTo>
                      <a:pt x="1478" y="196"/>
                    </a:lnTo>
                    <a:lnTo>
                      <a:pt x="1484" y="196"/>
                    </a:lnTo>
                    <a:lnTo>
                      <a:pt x="1490" y="196"/>
                    </a:lnTo>
                    <a:lnTo>
                      <a:pt x="1496" y="196"/>
                    </a:lnTo>
                    <a:lnTo>
                      <a:pt x="1502" y="196"/>
                    </a:lnTo>
                    <a:lnTo>
                      <a:pt x="1508" y="196"/>
                    </a:lnTo>
                    <a:lnTo>
                      <a:pt x="1514" y="196"/>
                    </a:lnTo>
                    <a:lnTo>
                      <a:pt x="1520" y="196"/>
                    </a:lnTo>
                    <a:lnTo>
                      <a:pt x="1526" y="196"/>
                    </a:lnTo>
                    <a:lnTo>
                      <a:pt x="1532" y="196"/>
                    </a:lnTo>
                    <a:lnTo>
                      <a:pt x="1538" y="196"/>
                    </a:lnTo>
                    <a:lnTo>
                      <a:pt x="1544" y="196"/>
                    </a:lnTo>
                    <a:lnTo>
                      <a:pt x="1551" y="196"/>
                    </a:lnTo>
                    <a:lnTo>
                      <a:pt x="1557" y="196"/>
                    </a:lnTo>
                    <a:lnTo>
                      <a:pt x="1563" y="196"/>
                    </a:lnTo>
                    <a:lnTo>
                      <a:pt x="1569" y="196"/>
                    </a:lnTo>
                    <a:lnTo>
                      <a:pt x="1575" y="196"/>
                    </a:lnTo>
                    <a:lnTo>
                      <a:pt x="1581" y="196"/>
                    </a:lnTo>
                    <a:lnTo>
                      <a:pt x="1587" y="196"/>
                    </a:lnTo>
                    <a:lnTo>
                      <a:pt x="1593" y="196"/>
                    </a:lnTo>
                    <a:lnTo>
                      <a:pt x="1599" y="189"/>
                    </a:lnTo>
                    <a:lnTo>
                      <a:pt x="1605" y="189"/>
                    </a:lnTo>
                    <a:lnTo>
                      <a:pt x="1611" y="189"/>
                    </a:lnTo>
                    <a:lnTo>
                      <a:pt x="1617" y="189"/>
                    </a:lnTo>
                    <a:lnTo>
                      <a:pt x="1623" y="189"/>
                    </a:lnTo>
                    <a:lnTo>
                      <a:pt x="1629" y="189"/>
                    </a:lnTo>
                    <a:lnTo>
                      <a:pt x="1635" y="189"/>
                    </a:lnTo>
                    <a:lnTo>
                      <a:pt x="1641" y="189"/>
                    </a:lnTo>
                    <a:lnTo>
                      <a:pt x="1647" y="189"/>
                    </a:lnTo>
                    <a:lnTo>
                      <a:pt x="1654" y="189"/>
                    </a:lnTo>
                    <a:lnTo>
                      <a:pt x="1660" y="189"/>
                    </a:lnTo>
                    <a:lnTo>
                      <a:pt x="1666" y="189"/>
                    </a:lnTo>
                    <a:lnTo>
                      <a:pt x="1672" y="189"/>
                    </a:lnTo>
                    <a:lnTo>
                      <a:pt x="1678" y="189"/>
                    </a:lnTo>
                    <a:lnTo>
                      <a:pt x="1684" y="189"/>
                    </a:lnTo>
                    <a:lnTo>
                      <a:pt x="1690" y="189"/>
                    </a:lnTo>
                    <a:lnTo>
                      <a:pt x="1690" y="182"/>
                    </a:lnTo>
                    <a:lnTo>
                      <a:pt x="1696" y="182"/>
                    </a:lnTo>
                    <a:lnTo>
                      <a:pt x="1702" y="182"/>
                    </a:lnTo>
                    <a:lnTo>
                      <a:pt x="1708" y="182"/>
                    </a:lnTo>
                    <a:lnTo>
                      <a:pt x="1714" y="182"/>
                    </a:lnTo>
                    <a:lnTo>
                      <a:pt x="1720" y="182"/>
                    </a:lnTo>
                    <a:lnTo>
                      <a:pt x="1726" y="182"/>
                    </a:lnTo>
                    <a:lnTo>
                      <a:pt x="1732" y="182"/>
                    </a:lnTo>
                    <a:lnTo>
                      <a:pt x="1738" y="182"/>
                    </a:lnTo>
                    <a:lnTo>
                      <a:pt x="1744" y="182"/>
                    </a:lnTo>
                    <a:lnTo>
                      <a:pt x="1750" y="182"/>
                    </a:lnTo>
                    <a:lnTo>
                      <a:pt x="1756" y="182"/>
                    </a:lnTo>
                    <a:lnTo>
                      <a:pt x="1763" y="182"/>
                    </a:lnTo>
                    <a:lnTo>
                      <a:pt x="1769" y="182"/>
                    </a:lnTo>
                    <a:lnTo>
                      <a:pt x="1775" y="182"/>
                    </a:lnTo>
                    <a:lnTo>
                      <a:pt x="1781" y="182"/>
                    </a:lnTo>
                    <a:lnTo>
                      <a:pt x="1787" y="182"/>
                    </a:lnTo>
                    <a:lnTo>
                      <a:pt x="1793" y="182"/>
                    </a:lnTo>
                    <a:lnTo>
                      <a:pt x="1799" y="182"/>
                    </a:lnTo>
                    <a:lnTo>
                      <a:pt x="1805" y="182"/>
                    </a:lnTo>
                    <a:lnTo>
                      <a:pt x="1811" y="182"/>
                    </a:lnTo>
                    <a:lnTo>
                      <a:pt x="1817" y="182"/>
                    </a:lnTo>
                    <a:lnTo>
                      <a:pt x="1823" y="182"/>
                    </a:lnTo>
                    <a:lnTo>
                      <a:pt x="1829" y="182"/>
                    </a:lnTo>
                    <a:lnTo>
                      <a:pt x="1835" y="182"/>
                    </a:lnTo>
                    <a:lnTo>
                      <a:pt x="1841" y="182"/>
                    </a:lnTo>
                    <a:lnTo>
                      <a:pt x="1847" y="182"/>
                    </a:lnTo>
                    <a:lnTo>
                      <a:pt x="1853" y="182"/>
                    </a:lnTo>
                    <a:lnTo>
                      <a:pt x="1859" y="182"/>
                    </a:lnTo>
                    <a:lnTo>
                      <a:pt x="1866" y="182"/>
                    </a:lnTo>
                    <a:lnTo>
                      <a:pt x="1872" y="182"/>
                    </a:lnTo>
                    <a:lnTo>
                      <a:pt x="1878" y="182"/>
                    </a:lnTo>
                    <a:lnTo>
                      <a:pt x="1884" y="182"/>
                    </a:lnTo>
                    <a:lnTo>
                      <a:pt x="1884" y="189"/>
                    </a:lnTo>
                    <a:lnTo>
                      <a:pt x="1890" y="189"/>
                    </a:lnTo>
                    <a:lnTo>
                      <a:pt x="1896" y="189"/>
                    </a:lnTo>
                    <a:lnTo>
                      <a:pt x="1902" y="189"/>
                    </a:lnTo>
                    <a:lnTo>
                      <a:pt x="1908" y="189"/>
                    </a:lnTo>
                    <a:lnTo>
                      <a:pt x="1914" y="189"/>
                    </a:lnTo>
                    <a:lnTo>
                      <a:pt x="1920" y="189"/>
                    </a:lnTo>
                    <a:lnTo>
                      <a:pt x="1926" y="189"/>
                    </a:lnTo>
                    <a:lnTo>
                      <a:pt x="1932" y="189"/>
                    </a:lnTo>
                    <a:lnTo>
                      <a:pt x="1938" y="189"/>
                    </a:lnTo>
                    <a:lnTo>
                      <a:pt x="1944" y="189"/>
                    </a:lnTo>
                    <a:lnTo>
                      <a:pt x="1950" y="189"/>
                    </a:lnTo>
                    <a:lnTo>
                      <a:pt x="1956" y="189"/>
                    </a:lnTo>
                    <a:lnTo>
                      <a:pt x="1962" y="189"/>
                    </a:lnTo>
                    <a:lnTo>
                      <a:pt x="1968" y="189"/>
                    </a:lnTo>
                    <a:lnTo>
                      <a:pt x="1975" y="189"/>
                    </a:lnTo>
                    <a:lnTo>
                      <a:pt x="1981" y="189"/>
                    </a:lnTo>
                    <a:lnTo>
                      <a:pt x="1987" y="189"/>
                    </a:lnTo>
                    <a:lnTo>
                      <a:pt x="1993" y="189"/>
                    </a:lnTo>
                    <a:lnTo>
                      <a:pt x="1999" y="189"/>
                    </a:lnTo>
                    <a:lnTo>
                      <a:pt x="2005" y="189"/>
                    </a:lnTo>
                    <a:lnTo>
                      <a:pt x="2011" y="189"/>
                    </a:lnTo>
                    <a:lnTo>
                      <a:pt x="2017" y="189"/>
                    </a:lnTo>
                    <a:lnTo>
                      <a:pt x="2023" y="189"/>
                    </a:lnTo>
                    <a:lnTo>
                      <a:pt x="2029" y="189"/>
                    </a:lnTo>
                    <a:lnTo>
                      <a:pt x="2035" y="189"/>
                    </a:lnTo>
                    <a:lnTo>
                      <a:pt x="2041" y="189"/>
                    </a:lnTo>
                    <a:lnTo>
                      <a:pt x="2047" y="189"/>
                    </a:lnTo>
                    <a:lnTo>
                      <a:pt x="2053" y="189"/>
                    </a:lnTo>
                    <a:lnTo>
                      <a:pt x="2059" y="189"/>
                    </a:lnTo>
                    <a:lnTo>
                      <a:pt x="2065" y="189"/>
                    </a:lnTo>
                    <a:lnTo>
                      <a:pt x="2071" y="189"/>
                    </a:lnTo>
                    <a:lnTo>
                      <a:pt x="2078" y="189"/>
                    </a:lnTo>
                    <a:lnTo>
                      <a:pt x="2084" y="189"/>
                    </a:lnTo>
                    <a:lnTo>
                      <a:pt x="2090" y="189"/>
                    </a:lnTo>
                    <a:lnTo>
                      <a:pt x="2096" y="189"/>
                    </a:lnTo>
                    <a:lnTo>
                      <a:pt x="2102" y="189"/>
                    </a:lnTo>
                    <a:lnTo>
                      <a:pt x="2108" y="189"/>
                    </a:lnTo>
                    <a:lnTo>
                      <a:pt x="2114" y="189"/>
                    </a:lnTo>
                    <a:lnTo>
                      <a:pt x="2120" y="189"/>
                    </a:lnTo>
                    <a:lnTo>
                      <a:pt x="2126" y="189"/>
                    </a:lnTo>
                    <a:lnTo>
                      <a:pt x="2132" y="189"/>
                    </a:lnTo>
                    <a:lnTo>
                      <a:pt x="2138" y="189"/>
                    </a:lnTo>
                    <a:lnTo>
                      <a:pt x="2144" y="189"/>
                    </a:lnTo>
                    <a:lnTo>
                      <a:pt x="2150" y="189"/>
                    </a:lnTo>
                    <a:lnTo>
                      <a:pt x="2156" y="189"/>
                    </a:lnTo>
                    <a:lnTo>
                      <a:pt x="2162" y="189"/>
                    </a:lnTo>
                    <a:lnTo>
                      <a:pt x="2168" y="189"/>
                    </a:lnTo>
                    <a:lnTo>
                      <a:pt x="2174" y="189"/>
                    </a:lnTo>
                    <a:lnTo>
                      <a:pt x="2180" y="189"/>
                    </a:lnTo>
                    <a:lnTo>
                      <a:pt x="2187" y="189"/>
                    </a:lnTo>
                    <a:lnTo>
                      <a:pt x="2193" y="189"/>
                    </a:lnTo>
                    <a:lnTo>
                      <a:pt x="2199" y="189"/>
                    </a:lnTo>
                    <a:lnTo>
                      <a:pt x="2205" y="189"/>
                    </a:lnTo>
                    <a:lnTo>
                      <a:pt x="2211" y="182"/>
                    </a:lnTo>
                    <a:lnTo>
                      <a:pt x="2217" y="182"/>
                    </a:lnTo>
                    <a:lnTo>
                      <a:pt x="2223" y="182"/>
                    </a:lnTo>
                    <a:lnTo>
                      <a:pt x="2229" y="182"/>
                    </a:lnTo>
                    <a:lnTo>
                      <a:pt x="2235" y="182"/>
                    </a:lnTo>
                    <a:lnTo>
                      <a:pt x="2241" y="182"/>
                    </a:lnTo>
                    <a:lnTo>
                      <a:pt x="2247" y="182"/>
                    </a:lnTo>
                    <a:lnTo>
                      <a:pt x="2253" y="182"/>
                    </a:lnTo>
                    <a:lnTo>
                      <a:pt x="2259" y="182"/>
                    </a:lnTo>
                    <a:lnTo>
                      <a:pt x="2265" y="182"/>
                    </a:lnTo>
                    <a:lnTo>
                      <a:pt x="2271" y="182"/>
                    </a:lnTo>
                    <a:lnTo>
                      <a:pt x="2277" y="182"/>
                    </a:lnTo>
                    <a:lnTo>
                      <a:pt x="2283" y="182"/>
                    </a:lnTo>
                    <a:lnTo>
                      <a:pt x="2289" y="182"/>
                    </a:lnTo>
                    <a:lnTo>
                      <a:pt x="2296" y="182"/>
                    </a:lnTo>
                    <a:lnTo>
                      <a:pt x="2302" y="182"/>
                    </a:lnTo>
                    <a:lnTo>
                      <a:pt x="2308" y="182"/>
                    </a:lnTo>
                    <a:lnTo>
                      <a:pt x="2314" y="182"/>
                    </a:lnTo>
                    <a:lnTo>
                      <a:pt x="2320" y="182"/>
                    </a:lnTo>
                    <a:lnTo>
                      <a:pt x="2326" y="182"/>
                    </a:lnTo>
                    <a:lnTo>
                      <a:pt x="2332" y="182"/>
                    </a:lnTo>
                    <a:lnTo>
                      <a:pt x="2338" y="182"/>
                    </a:lnTo>
                    <a:lnTo>
                      <a:pt x="2344" y="182"/>
                    </a:lnTo>
                    <a:lnTo>
                      <a:pt x="2350" y="182"/>
                    </a:lnTo>
                    <a:lnTo>
                      <a:pt x="2356" y="182"/>
                    </a:lnTo>
                    <a:lnTo>
                      <a:pt x="2362" y="182"/>
                    </a:lnTo>
                    <a:lnTo>
                      <a:pt x="2368" y="182"/>
                    </a:lnTo>
                    <a:lnTo>
                      <a:pt x="2374" y="182"/>
                    </a:lnTo>
                    <a:lnTo>
                      <a:pt x="2380" y="182"/>
                    </a:lnTo>
                    <a:lnTo>
                      <a:pt x="2386" y="182"/>
                    </a:lnTo>
                    <a:lnTo>
                      <a:pt x="2392" y="182"/>
                    </a:lnTo>
                    <a:lnTo>
                      <a:pt x="2399" y="175"/>
                    </a:lnTo>
                    <a:lnTo>
                      <a:pt x="2405" y="175"/>
                    </a:lnTo>
                    <a:lnTo>
                      <a:pt x="2411" y="175"/>
                    </a:lnTo>
                    <a:lnTo>
                      <a:pt x="2417" y="175"/>
                    </a:lnTo>
                    <a:lnTo>
                      <a:pt x="2423" y="175"/>
                    </a:lnTo>
                    <a:lnTo>
                      <a:pt x="2429" y="175"/>
                    </a:lnTo>
                    <a:lnTo>
                      <a:pt x="2435" y="175"/>
                    </a:lnTo>
                    <a:lnTo>
                      <a:pt x="2441" y="175"/>
                    </a:lnTo>
                    <a:lnTo>
                      <a:pt x="2447" y="175"/>
                    </a:lnTo>
                    <a:lnTo>
                      <a:pt x="2453" y="169"/>
                    </a:lnTo>
                    <a:lnTo>
                      <a:pt x="2459" y="169"/>
                    </a:lnTo>
                    <a:lnTo>
                      <a:pt x="2465" y="169"/>
                    </a:lnTo>
                    <a:lnTo>
                      <a:pt x="2471" y="169"/>
                    </a:lnTo>
                    <a:lnTo>
                      <a:pt x="2477" y="169"/>
                    </a:lnTo>
                    <a:lnTo>
                      <a:pt x="2483" y="162"/>
                    </a:lnTo>
                    <a:lnTo>
                      <a:pt x="2489" y="162"/>
                    </a:lnTo>
                    <a:lnTo>
                      <a:pt x="2495" y="162"/>
                    </a:lnTo>
                    <a:lnTo>
                      <a:pt x="2501" y="155"/>
                    </a:lnTo>
                    <a:lnTo>
                      <a:pt x="2508" y="155"/>
                    </a:lnTo>
                    <a:lnTo>
                      <a:pt x="2514" y="155"/>
                    </a:lnTo>
                    <a:lnTo>
                      <a:pt x="2520" y="149"/>
                    </a:lnTo>
                    <a:lnTo>
                      <a:pt x="2526" y="142"/>
                    </a:lnTo>
                    <a:lnTo>
                      <a:pt x="2532" y="142"/>
                    </a:lnTo>
                    <a:lnTo>
                      <a:pt x="2538" y="135"/>
                    </a:lnTo>
                    <a:lnTo>
                      <a:pt x="2544" y="135"/>
                    </a:lnTo>
                    <a:lnTo>
                      <a:pt x="2544" y="128"/>
                    </a:lnTo>
                    <a:lnTo>
                      <a:pt x="2550" y="128"/>
                    </a:lnTo>
                    <a:lnTo>
                      <a:pt x="2556" y="122"/>
                    </a:lnTo>
                    <a:lnTo>
                      <a:pt x="2562" y="122"/>
                    </a:lnTo>
                    <a:lnTo>
                      <a:pt x="2562" y="115"/>
                    </a:lnTo>
                    <a:lnTo>
                      <a:pt x="2568" y="115"/>
                    </a:lnTo>
                    <a:lnTo>
                      <a:pt x="2574" y="108"/>
                    </a:lnTo>
                    <a:lnTo>
                      <a:pt x="2574" y="101"/>
                    </a:lnTo>
                    <a:lnTo>
                      <a:pt x="2580" y="101"/>
                    </a:lnTo>
                    <a:lnTo>
                      <a:pt x="2586" y="95"/>
                    </a:lnTo>
                    <a:lnTo>
                      <a:pt x="2592" y="88"/>
                    </a:lnTo>
                    <a:lnTo>
                      <a:pt x="2598" y="81"/>
                    </a:lnTo>
                    <a:lnTo>
                      <a:pt x="2604" y="81"/>
                    </a:lnTo>
                    <a:lnTo>
                      <a:pt x="2604" y="75"/>
                    </a:lnTo>
                    <a:lnTo>
                      <a:pt x="2611" y="68"/>
                    </a:lnTo>
                    <a:lnTo>
                      <a:pt x="2617" y="68"/>
                    </a:lnTo>
                    <a:lnTo>
                      <a:pt x="2617" y="61"/>
                    </a:lnTo>
                    <a:lnTo>
                      <a:pt x="2623" y="54"/>
                    </a:lnTo>
                    <a:lnTo>
                      <a:pt x="2629" y="54"/>
                    </a:lnTo>
                    <a:lnTo>
                      <a:pt x="2629" y="48"/>
                    </a:lnTo>
                    <a:lnTo>
                      <a:pt x="2635" y="48"/>
                    </a:lnTo>
                    <a:lnTo>
                      <a:pt x="2641" y="41"/>
                    </a:lnTo>
                    <a:lnTo>
                      <a:pt x="2647" y="41"/>
                    </a:lnTo>
                    <a:lnTo>
                      <a:pt x="2647" y="34"/>
                    </a:lnTo>
                    <a:lnTo>
                      <a:pt x="2653" y="34"/>
                    </a:lnTo>
                    <a:lnTo>
                      <a:pt x="2659" y="27"/>
                    </a:lnTo>
                    <a:lnTo>
                      <a:pt x="2665" y="21"/>
                    </a:lnTo>
                    <a:lnTo>
                      <a:pt x="2671" y="21"/>
                    </a:lnTo>
                    <a:lnTo>
                      <a:pt x="2677" y="14"/>
                    </a:lnTo>
                    <a:lnTo>
                      <a:pt x="2683" y="14"/>
                    </a:lnTo>
                    <a:lnTo>
                      <a:pt x="2689" y="7"/>
                    </a:lnTo>
                    <a:lnTo>
                      <a:pt x="2695" y="7"/>
                    </a:lnTo>
                    <a:lnTo>
                      <a:pt x="2701" y="7"/>
                    </a:lnTo>
                    <a:lnTo>
                      <a:pt x="2707" y="7"/>
                    </a:lnTo>
                    <a:lnTo>
                      <a:pt x="2713" y="7"/>
                    </a:lnTo>
                    <a:lnTo>
                      <a:pt x="2713" y="0"/>
                    </a:lnTo>
                    <a:lnTo>
                      <a:pt x="2720" y="0"/>
                    </a:lnTo>
                    <a:lnTo>
                      <a:pt x="2726" y="0"/>
                    </a:lnTo>
                    <a:lnTo>
                      <a:pt x="2732" y="0"/>
                    </a:lnTo>
                    <a:lnTo>
                      <a:pt x="2738" y="0"/>
                    </a:lnTo>
                    <a:lnTo>
                      <a:pt x="2744" y="0"/>
                    </a:lnTo>
                    <a:lnTo>
                      <a:pt x="2744" y="7"/>
                    </a:lnTo>
                    <a:lnTo>
                      <a:pt x="2750" y="7"/>
                    </a:lnTo>
                    <a:lnTo>
                      <a:pt x="2756" y="7"/>
                    </a:lnTo>
                    <a:lnTo>
                      <a:pt x="2762" y="7"/>
                    </a:lnTo>
                    <a:lnTo>
                      <a:pt x="2768" y="7"/>
                    </a:lnTo>
                    <a:lnTo>
                      <a:pt x="2774" y="14"/>
                    </a:lnTo>
                    <a:lnTo>
                      <a:pt x="2780" y="14"/>
                    </a:lnTo>
                    <a:lnTo>
                      <a:pt x="2786" y="14"/>
                    </a:lnTo>
                    <a:lnTo>
                      <a:pt x="2792" y="14"/>
                    </a:lnTo>
                    <a:lnTo>
                      <a:pt x="2798" y="21"/>
                    </a:lnTo>
                    <a:lnTo>
                      <a:pt x="2804" y="21"/>
                    </a:lnTo>
                    <a:lnTo>
                      <a:pt x="2810" y="21"/>
                    </a:lnTo>
                    <a:lnTo>
                      <a:pt x="2816" y="27"/>
                    </a:lnTo>
                    <a:lnTo>
                      <a:pt x="2822" y="27"/>
                    </a:lnTo>
                    <a:lnTo>
                      <a:pt x="2829" y="27"/>
                    </a:lnTo>
                    <a:lnTo>
                      <a:pt x="2835" y="27"/>
                    </a:lnTo>
                    <a:lnTo>
                      <a:pt x="2841" y="27"/>
                    </a:lnTo>
                    <a:lnTo>
                      <a:pt x="2847" y="34"/>
                    </a:lnTo>
                    <a:lnTo>
                      <a:pt x="2853" y="34"/>
                    </a:lnTo>
                    <a:lnTo>
                      <a:pt x="2859" y="34"/>
                    </a:lnTo>
                    <a:lnTo>
                      <a:pt x="2865" y="34"/>
                    </a:lnTo>
                    <a:lnTo>
                      <a:pt x="2871" y="34"/>
                    </a:lnTo>
                    <a:lnTo>
                      <a:pt x="2871" y="27"/>
                    </a:lnTo>
                    <a:lnTo>
                      <a:pt x="2877" y="27"/>
                    </a:lnTo>
                    <a:lnTo>
                      <a:pt x="2883" y="27"/>
                    </a:lnTo>
                    <a:lnTo>
                      <a:pt x="2889" y="27"/>
                    </a:lnTo>
                    <a:lnTo>
                      <a:pt x="2895" y="27"/>
                    </a:lnTo>
                    <a:lnTo>
                      <a:pt x="2895" y="21"/>
                    </a:lnTo>
                    <a:lnTo>
                      <a:pt x="2901" y="21"/>
                    </a:lnTo>
                    <a:lnTo>
                      <a:pt x="2907" y="21"/>
                    </a:lnTo>
                    <a:lnTo>
                      <a:pt x="2913" y="14"/>
                    </a:lnTo>
                    <a:lnTo>
                      <a:pt x="2919" y="14"/>
                    </a:lnTo>
                    <a:lnTo>
                      <a:pt x="2925" y="7"/>
                    </a:lnTo>
                  </a:path>
                </a:pathLst>
              </a:custGeom>
              <a:noFill/>
              <a:ln w="285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55" name="Freeform 49"/>
              <p:cNvSpPr>
                <a:spLocks/>
              </p:cNvSpPr>
              <p:nvPr/>
            </p:nvSpPr>
            <p:spPr bwMode="auto">
              <a:xfrm>
                <a:off x="3240" y="182"/>
                <a:ext cx="334" cy="3115"/>
              </a:xfrm>
              <a:custGeom>
                <a:avLst/>
                <a:gdLst>
                  <a:gd name="T0" fmla="*/ 0 w 334"/>
                  <a:gd name="T1" fmla="*/ 3108 h 3115"/>
                  <a:gd name="T2" fmla="*/ 13 w 334"/>
                  <a:gd name="T3" fmla="*/ 3102 h 3115"/>
                  <a:gd name="T4" fmla="*/ 19 w 334"/>
                  <a:gd name="T5" fmla="*/ 3095 h 3115"/>
                  <a:gd name="T6" fmla="*/ 25 w 334"/>
                  <a:gd name="T7" fmla="*/ 3082 h 3115"/>
                  <a:gd name="T8" fmla="*/ 37 w 334"/>
                  <a:gd name="T9" fmla="*/ 3068 h 3115"/>
                  <a:gd name="T10" fmla="*/ 43 w 334"/>
                  <a:gd name="T11" fmla="*/ 3048 h 3115"/>
                  <a:gd name="T12" fmla="*/ 55 w 334"/>
                  <a:gd name="T13" fmla="*/ 3034 h 3115"/>
                  <a:gd name="T14" fmla="*/ 61 w 334"/>
                  <a:gd name="T15" fmla="*/ 3014 h 3115"/>
                  <a:gd name="T16" fmla="*/ 67 w 334"/>
                  <a:gd name="T17" fmla="*/ 2987 h 3115"/>
                  <a:gd name="T18" fmla="*/ 79 w 334"/>
                  <a:gd name="T19" fmla="*/ 2967 h 3115"/>
                  <a:gd name="T20" fmla="*/ 85 w 334"/>
                  <a:gd name="T21" fmla="*/ 2940 h 3115"/>
                  <a:gd name="T22" fmla="*/ 97 w 334"/>
                  <a:gd name="T23" fmla="*/ 2913 h 3115"/>
                  <a:gd name="T24" fmla="*/ 103 w 334"/>
                  <a:gd name="T25" fmla="*/ 2886 h 3115"/>
                  <a:gd name="T26" fmla="*/ 109 w 334"/>
                  <a:gd name="T27" fmla="*/ 2853 h 3115"/>
                  <a:gd name="T28" fmla="*/ 122 w 334"/>
                  <a:gd name="T29" fmla="*/ 2819 h 3115"/>
                  <a:gd name="T30" fmla="*/ 128 w 334"/>
                  <a:gd name="T31" fmla="*/ 2779 h 3115"/>
                  <a:gd name="T32" fmla="*/ 140 w 334"/>
                  <a:gd name="T33" fmla="*/ 2738 h 3115"/>
                  <a:gd name="T34" fmla="*/ 146 w 334"/>
                  <a:gd name="T35" fmla="*/ 2691 h 3115"/>
                  <a:gd name="T36" fmla="*/ 152 w 334"/>
                  <a:gd name="T37" fmla="*/ 2637 h 3115"/>
                  <a:gd name="T38" fmla="*/ 164 w 334"/>
                  <a:gd name="T39" fmla="*/ 2570 h 3115"/>
                  <a:gd name="T40" fmla="*/ 170 w 334"/>
                  <a:gd name="T41" fmla="*/ 2496 h 3115"/>
                  <a:gd name="T42" fmla="*/ 182 w 334"/>
                  <a:gd name="T43" fmla="*/ 2415 h 3115"/>
                  <a:gd name="T44" fmla="*/ 188 w 334"/>
                  <a:gd name="T45" fmla="*/ 2348 h 3115"/>
                  <a:gd name="T46" fmla="*/ 194 w 334"/>
                  <a:gd name="T47" fmla="*/ 2267 h 3115"/>
                  <a:gd name="T48" fmla="*/ 206 w 334"/>
                  <a:gd name="T49" fmla="*/ 2160 h 3115"/>
                  <a:gd name="T50" fmla="*/ 212 w 334"/>
                  <a:gd name="T51" fmla="*/ 2039 h 3115"/>
                  <a:gd name="T52" fmla="*/ 225 w 334"/>
                  <a:gd name="T53" fmla="*/ 1904 h 3115"/>
                  <a:gd name="T54" fmla="*/ 231 w 334"/>
                  <a:gd name="T55" fmla="*/ 1756 h 3115"/>
                  <a:gd name="T56" fmla="*/ 237 w 334"/>
                  <a:gd name="T57" fmla="*/ 1601 h 3115"/>
                  <a:gd name="T58" fmla="*/ 249 w 334"/>
                  <a:gd name="T59" fmla="*/ 1433 h 3115"/>
                  <a:gd name="T60" fmla="*/ 255 w 334"/>
                  <a:gd name="T61" fmla="*/ 1265 h 3115"/>
                  <a:gd name="T62" fmla="*/ 267 w 334"/>
                  <a:gd name="T63" fmla="*/ 1090 h 3115"/>
                  <a:gd name="T64" fmla="*/ 273 w 334"/>
                  <a:gd name="T65" fmla="*/ 915 h 3115"/>
                  <a:gd name="T66" fmla="*/ 279 w 334"/>
                  <a:gd name="T67" fmla="*/ 747 h 3115"/>
                  <a:gd name="T68" fmla="*/ 291 w 334"/>
                  <a:gd name="T69" fmla="*/ 585 h 3115"/>
                  <a:gd name="T70" fmla="*/ 297 w 334"/>
                  <a:gd name="T71" fmla="*/ 437 h 3115"/>
                  <a:gd name="T72" fmla="*/ 309 w 334"/>
                  <a:gd name="T73" fmla="*/ 303 h 3115"/>
                  <a:gd name="T74" fmla="*/ 315 w 334"/>
                  <a:gd name="T75" fmla="*/ 188 h 3115"/>
                  <a:gd name="T76" fmla="*/ 321 w 334"/>
                  <a:gd name="T77" fmla="*/ 87 h 3115"/>
                  <a:gd name="T78" fmla="*/ 334 w 334"/>
                  <a:gd name="T79" fmla="*/ 1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4" h="3115">
                    <a:moveTo>
                      <a:pt x="0" y="3115"/>
                    </a:moveTo>
                    <a:lnTo>
                      <a:pt x="0" y="3108"/>
                    </a:lnTo>
                    <a:lnTo>
                      <a:pt x="7" y="3108"/>
                    </a:lnTo>
                    <a:lnTo>
                      <a:pt x="13" y="3102"/>
                    </a:lnTo>
                    <a:lnTo>
                      <a:pt x="13" y="3095"/>
                    </a:lnTo>
                    <a:lnTo>
                      <a:pt x="19" y="3095"/>
                    </a:lnTo>
                    <a:lnTo>
                      <a:pt x="25" y="3088"/>
                    </a:lnTo>
                    <a:lnTo>
                      <a:pt x="25" y="3082"/>
                    </a:lnTo>
                    <a:lnTo>
                      <a:pt x="31" y="3075"/>
                    </a:lnTo>
                    <a:lnTo>
                      <a:pt x="37" y="3068"/>
                    </a:lnTo>
                    <a:lnTo>
                      <a:pt x="43" y="3061"/>
                    </a:lnTo>
                    <a:lnTo>
                      <a:pt x="43" y="3048"/>
                    </a:lnTo>
                    <a:lnTo>
                      <a:pt x="49" y="3041"/>
                    </a:lnTo>
                    <a:lnTo>
                      <a:pt x="55" y="3034"/>
                    </a:lnTo>
                    <a:lnTo>
                      <a:pt x="55" y="3021"/>
                    </a:lnTo>
                    <a:lnTo>
                      <a:pt x="61" y="3014"/>
                    </a:lnTo>
                    <a:lnTo>
                      <a:pt x="67" y="3001"/>
                    </a:lnTo>
                    <a:lnTo>
                      <a:pt x="67" y="2987"/>
                    </a:lnTo>
                    <a:lnTo>
                      <a:pt x="73" y="2981"/>
                    </a:lnTo>
                    <a:lnTo>
                      <a:pt x="79" y="2967"/>
                    </a:lnTo>
                    <a:lnTo>
                      <a:pt x="85" y="2954"/>
                    </a:lnTo>
                    <a:lnTo>
                      <a:pt x="85" y="2940"/>
                    </a:lnTo>
                    <a:lnTo>
                      <a:pt x="91" y="2927"/>
                    </a:lnTo>
                    <a:lnTo>
                      <a:pt x="97" y="2913"/>
                    </a:lnTo>
                    <a:lnTo>
                      <a:pt x="97" y="2900"/>
                    </a:lnTo>
                    <a:lnTo>
                      <a:pt x="103" y="2886"/>
                    </a:lnTo>
                    <a:lnTo>
                      <a:pt x="109" y="2873"/>
                    </a:lnTo>
                    <a:lnTo>
                      <a:pt x="109" y="2853"/>
                    </a:lnTo>
                    <a:lnTo>
                      <a:pt x="116" y="2839"/>
                    </a:lnTo>
                    <a:lnTo>
                      <a:pt x="122" y="2819"/>
                    </a:lnTo>
                    <a:lnTo>
                      <a:pt x="128" y="2799"/>
                    </a:lnTo>
                    <a:lnTo>
                      <a:pt x="128" y="2779"/>
                    </a:lnTo>
                    <a:lnTo>
                      <a:pt x="134" y="2759"/>
                    </a:lnTo>
                    <a:lnTo>
                      <a:pt x="140" y="2738"/>
                    </a:lnTo>
                    <a:lnTo>
                      <a:pt x="140" y="2711"/>
                    </a:lnTo>
                    <a:lnTo>
                      <a:pt x="146" y="2691"/>
                    </a:lnTo>
                    <a:lnTo>
                      <a:pt x="152" y="2664"/>
                    </a:lnTo>
                    <a:lnTo>
                      <a:pt x="152" y="2637"/>
                    </a:lnTo>
                    <a:lnTo>
                      <a:pt x="158" y="2604"/>
                    </a:lnTo>
                    <a:lnTo>
                      <a:pt x="164" y="2570"/>
                    </a:lnTo>
                    <a:lnTo>
                      <a:pt x="170" y="2537"/>
                    </a:lnTo>
                    <a:lnTo>
                      <a:pt x="170" y="2496"/>
                    </a:lnTo>
                    <a:lnTo>
                      <a:pt x="176" y="2463"/>
                    </a:lnTo>
                    <a:lnTo>
                      <a:pt x="182" y="2415"/>
                    </a:lnTo>
                    <a:lnTo>
                      <a:pt x="182" y="2375"/>
                    </a:lnTo>
                    <a:lnTo>
                      <a:pt x="188" y="2348"/>
                    </a:lnTo>
                    <a:lnTo>
                      <a:pt x="194" y="2314"/>
                    </a:lnTo>
                    <a:lnTo>
                      <a:pt x="194" y="2267"/>
                    </a:lnTo>
                    <a:lnTo>
                      <a:pt x="200" y="2220"/>
                    </a:lnTo>
                    <a:lnTo>
                      <a:pt x="206" y="2160"/>
                    </a:lnTo>
                    <a:lnTo>
                      <a:pt x="212" y="2099"/>
                    </a:lnTo>
                    <a:lnTo>
                      <a:pt x="212" y="2039"/>
                    </a:lnTo>
                    <a:lnTo>
                      <a:pt x="219" y="1971"/>
                    </a:lnTo>
                    <a:lnTo>
                      <a:pt x="225" y="1904"/>
                    </a:lnTo>
                    <a:lnTo>
                      <a:pt x="225" y="1830"/>
                    </a:lnTo>
                    <a:lnTo>
                      <a:pt x="231" y="1756"/>
                    </a:lnTo>
                    <a:lnTo>
                      <a:pt x="237" y="1682"/>
                    </a:lnTo>
                    <a:lnTo>
                      <a:pt x="237" y="1601"/>
                    </a:lnTo>
                    <a:lnTo>
                      <a:pt x="243" y="1520"/>
                    </a:lnTo>
                    <a:lnTo>
                      <a:pt x="249" y="1433"/>
                    </a:lnTo>
                    <a:lnTo>
                      <a:pt x="255" y="1346"/>
                    </a:lnTo>
                    <a:lnTo>
                      <a:pt x="255" y="1265"/>
                    </a:lnTo>
                    <a:lnTo>
                      <a:pt x="261" y="1177"/>
                    </a:lnTo>
                    <a:lnTo>
                      <a:pt x="267" y="1090"/>
                    </a:lnTo>
                    <a:lnTo>
                      <a:pt x="267" y="1002"/>
                    </a:lnTo>
                    <a:lnTo>
                      <a:pt x="273" y="915"/>
                    </a:lnTo>
                    <a:lnTo>
                      <a:pt x="279" y="834"/>
                    </a:lnTo>
                    <a:lnTo>
                      <a:pt x="279" y="747"/>
                    </a:lnTo>
                    <a:lnTo>
                      <a:pt x="285" y="666"/>
                    </a:lnTo>
                    <a:lnTo>
                      <a:pt x="291" y="585"/>
                    </a:lnTo>
                    <a:lnTo>
                      <a:pt x="291" y="511"/>
                    </a:lnTo>
                    <a:lnTo>
                      <a:pt x="297" y="437"/>
                    </a:lnTo>
                    <a:lnTo>
                      <a:pt x="303" y="370"/>
                    </a:lnTo>
                    <a:lnTo>
                      <a:pt x="309" y="303"/>
                    </a:lnTo>
                    <a:lnTo>
                      <a:pt x="309" y="242"/>
                    </a:lnTo>
                    <a:lnTo>
                      <a:pt x="315" y="188"/>
                    </a:lnTo>
                    <a:lnTo>
                      <a:pt x="321" y="134"/>
                    </a:lnTo>
                    <a:lnTo>
                      <a:pt x="321" y="87"/>
                    </a:lnTo>
                    <a:lnTo>
                      <a:pt x="328" y="47"/>
                    </a:lnTo>
                    <a:lnTo>
                      <a:pt x="334" y="13"/>
                    </a:lnTo>
                    <a:lnTo>
                      <a:pt x="334" y="0"/>
                    </a:lnTo>
                  </a:path>
                </a:pathLst>
              </a:custGeom>
              <a:noFill/>
              <a:ln w="285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56" name="Line 50"/>
              <p:cNvSpPr>
                <a:spLocks noChangeShapeType="1"/>
              </p:cNvSpPr>
              <p:nvPr/>
            </p:nvSpPr>
            <p:spPr bwMode="auto">
              <a:xfrm>
                <a:off x="3622" y="182"/>
                <a:ext cx="0" cy="13"/>
              </a:xfrm>
              <a:prstGeom prst="line">
                <a:avLst/>
              </a:prstGeom>
              <a:noFill/>
              <a:ln w="285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57" name="Freeform 51"/>
              <p:cNvSpPr>
                <a:spLocks/>
              </p:cNvSpPr>
              <p:nvPr/>
            </p:nvSpPr>
            <p:spPr bwMode="auto">
              <a:xfrm>
                <a:off x="3622" y="195"/>
                <a:ext cx="2399" cy="3338"/>
              </a:xfrm>
              <a:custGeom>
                <a:avLst/>
                <a:gdLst>
                  <a:gd name="T0" fmla="*/ 30 w 2399"/>
                  <a:gd name="T1" fmla="*/ 222 h 3338"/>
                  <a:gd name="T2" fmla="*/ 67 w 2399"/>
                  <a:gd name="T3" fmla="*/ 606 h 3338"/>
                  <a:gd name="T4" fmla="*/ 97 w 2399"/>
                  <a:gd name="T5" fmla="*/ 1023 h 3338"/>
                  <a:gd name="T6" fmla="*/ 133 w 2399"/>
                  <a:gd name="T7" fmla="*/ 1407 h 3338"/>
                  <a:gd name="T8" fmla="*/ 164 w 2399"/>
                  <a:gd name="T9" fmla="*/ 1723 h 3338"/>
                  <a:gd name="T10" fmla="*/ 200 w 2399"/>
                  <a:gd name="T11" fmla="*/ 1978 h 3338"/>
                  <a:gd name="T12" fmla="*/ 236 w 2399"/>
                  <a:gd name="T13" fmla="*/ 2160 h 3338"/>
                  <a:gd name="T14" fmla="*/ 267 w 2399"/>
                  <a:gd name="T15" fmla="*/ 2281 h 3338"/>
                  <a:gd name="T16" fmla="*/ 303 w 2399"/>
                  <a:gd name="T17" fmla="*/ 2382 h 3338"/>
                  <a:gd name="T18" fmla="*/ 333 w 2399"/>
                  <a:gd name="T19" fmla="*/ 2463 h 3338"/>
                  <a:gd name="T20" fmla="*/ 376 w 2399"/>
                  <a:gd name="T21" fmla="*/ 2524 h 3338"/>
                  <a:gd name="T22" fmla="*/ 406 w 2399"/>
                  <a:gd name="T23" fmla="*/ 2557 h 3338"/>
                  <a:gd name="T24" fmla="*/ 454 w 2399"/>
                  <a:gd name="T25" fmla="*/ 2537 h 3338"/>
                  <a:gd name="T26" fmla="*/ 485 w 2399"/>
                  <a:gd name="T27" fmla="*/ 2483 h 3338"/>
                  <a:gd name="T28" fmla="*/ 521 w 2399"/>
                  <a:gd name="T29" fmla="*/ 2369 h 3338"/>
                  <a:gd name="T30" fmla="*/ 557 w 2399"/>
                  <a:gd name="T31" fmla="*/ 2201 h 3338"/>
                  <a:gd name="T32" fmla="*/ 588 w 2399"/>
                  <a:gd name="T33" fmla="*/ 1992 h 3338"/>
                  <a:gd name="T34" fmla="*/ 624 w 2399"/>
                  <a:gd name="T35" fmla="*/ 1777 h 3338"/>
                  <a:gd name="T36" fmla="*/ 654 w 2399"/>
                  <a:gd name="T37" fmla="*/ 1588 h 3338"/>
                  <a:gd name="T38" fmla="*/ 691 w 2399"/>
                  <a:gd name="T39" fmla="*/ 1474 h 3338"/>
                  <a:gd name="T40" fmla="*/ 733 w 2399"/>
                  <a:gd name="T41" fmla="*/ 1427 h 3338"/>
                  <a:gd name="T42" fmla="*/ 769 w 2399"/>
                  <a:gd name="T43" fmla="*/ 1481 h 3338"/>
                  <a:gd name="T44" fmla="*/ 806 w 2399"/>
                  <a:gd name="T45" fmla="*/ 1608 h 3338"/>
                  <a:gd name="T46" fmla="*/ 836 w 2399"/>
                  <a:gd name="T47" fmla="*/ 1783 h 3338"/>
                  <a:gd name="T48" fmla="*/ 872 w 2399"/>
                  <a:gd name="T49" fmla="*/ 1978 h 3338"/>
                  <a:gd name="T50" fmla="*/ 909 w 2399"/>
                  <a:gd name="T51" fmla="*/ 2147 h 3338"/>
                  <a:gd name="T52" fmla="*/ 939 w 2399"/>
                  <a:gd name="T53" fmla="*/ 2308 h 3338"/>
                  <a:gd name="T54" fmla="*/ 975 w 2399"/>
                  <a:gd name="T55" fmla="*/ 2450 h 3338"/>
                  <a:gd name="T56" fmla="*/ 1005 w 2399"/>
                  <a:gd name="T57" fmla="*/ 2557 h 3338"/>
                  <a:gd name="T58" fmla="*/ 1042 w 2399"/>
                  <a:gd name="T59" fmla="*/ 2645 h 3338"/>
                  <a:gd name="T60" fmla="*/ 1084 w 2399"/>
                  <a:gd name="T61" fmla="*/ 2698 h 3338"/>
                  <a:gd name="T62" fmla="*/ 1127 w 2399"/>
                  <a:gd name="T63" fmla="*/ 2672 h 3338"/>
                  <a:gd name="T64" fmla="*/ 1163 w 2399"/>
                  <a:gd name="T65" fmla="*/ 2604 h 3338"/>
                  <a:gd name="T66" fmla="*/ 1193 w 2399"/>
                  <a:gd name="T67" fmla="*/ 2544 h 3338"/>
                  <a:gd name="T68" fmla="*/ 1236 w 2399"/>
                  <a:gd name="T69" fmla="*/ 2517 h 3338"/>
                  <a:gd name="T70" fmla="*/ 1284 w 2399"/>
                  <a:gd name="T71" fmla="*/ 2557 h 3338"/>
                  <a:gd name="T72" fmla="*/ 1314 w 2399"/>
                  <a:gd name="T73" fmla="*/ 2618 h 3338"/>
                  <a:gd name="T74" fmla="*/ 1351 w 2399"/>
                  <a:gd name="T75" fmla="*/ 2685 h 3338"/>
                  <a:gd name="T76" fmla="*/ 1387 w 2399"/>
                  <a:gd name="T77" fmla="*/ 2766 h 3338"/>
                  <a:gd name="T78" fmla="*/ 1417 w 2399"/>
                  <a:gd name="T79" fmla="*/ 2853 h 3338"/>
                  <a:gd name="T80" fmla="*/ 1454 w 2399"/>
                  <a:gd name="T81" fmla="*/ 2934 h 3338"/>
                  <a:gd name="T82" fmla="*/ 1484 w 2399"/>
                  <a:gd name="T83" fmla="*/ 3001 h 3338"/>
                  <a:gd name="T84" fmla="*/ 1520 w 2399"/>
                  <a:gd name="T85" fmla="*/ 3062 h 3338"/>
                  <a:gd name="T86" fmla="*/ 1557 w 2399"/>
                  <a:gd name="T87" fmla="*/ 3109 h 3338"/>
                  <a:gd name="T88" fmla="*/ 1593 w 2399"/>
                  <a:gd name="T89" fmla="*/ 3149 h 3338"/>
                  <a:gd name="T90" fmla="*/ 1635 w 2399"/>
                  <a:gd name="T91" fmla="*/ 3190 h 3338"/>
                  <a:gd name="T92" fmla="*/ 1672 w 2399"/>
                  <a:gd name="T93" fmla="*/ 3223 h 3338"/>
                  <a:gd name="T94" fmla="*/ 1720 w 2399"/>
                  <a:gd name="T95" fmla="*/ 3250 h 3338"/>
                  <a:gd name="T96" fmla="*/ 1757 w 2399"/>
                  <a:gd name="T97" fmla="*/ 3270 h 3338"/>
                  <a:gd name="T98" fmla="*/ 1805 w 2399"/>
                  <a:gd name="T99" fmla="*/ 3284 h 3338"/>
                  <a:gd name="T100" fmla="*/ 1853 w 2399"/>
                  <a:gd name="T101" fmla="*/ 3297 h 3338"/>
                  <a:gd name="T102" fmla="*/ 1902 w 2399"/>
                  <a:gd name="T103" fmla="*/ 3297 h 3338"/>
                  <a:gd name="T104" fmla="*/ 1950 w 2399"/>
                  <a:gd name="T105" fmla="*/ 3297 h 3338"/>
                  <a:gd name="T106" fmla="*/ 1999 w 2399"/>
                  <a:gd name="T107" fmla="*/ 3304 h 3338"/>
                  <a:gd name="T108" fmla="*/ 2047 w 2399"/>
                  <a:gd name="T109" fmla="*/ 3318 h 3338"/>
                  <a:gd name="T110" fmla="*/ 2096 w 2399"/>
                  <a:gd name="T111" fmla="*/ 3324 h 3338"/>
                  <a:gd name="T112" fmla="*/ 2144 w 2399"/>
                  <a:gd name="T113" fmla="*/ 3331 h 3338"/>
                  <a:gd name="T114" fmla="*/ 2187 w 2399"/>
                  <a:gd name="T115" fmla="*/ 3338 h 3338"/>
                  <a:gd name="T116" fmla="*/ 2235 w 2399"/>
                  <a:gd name="T117" fmla="*/ 3331 h 3338"/>
                  <a:gd name="T118" fmla="*/ 2283 w 2399"/>
                  <a:gd name="T119" fmla="*/ 3324 h 3338"/>
                  <a:gd name="T120" fmla="*/ 2332 w 2399"/>
                  <a:gd name="T121" fmla="*/ 3324 h 3338"/>
                  <a:gd name="T122" fmla="*/ 2374 w 2399"/>
                  <a:gd name="T123" fmla="*/ 3331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99" h="3338">
                    <a:moveTo>
                      <a:pt x="0" y="0"/>
                    </a:moveTo>
                    <a:lnTo>
                      <a:pt x="6" y="27"/>
                    </a:lnTo>
                    <a:lnTo>
                      <a:pt x="12" y="54"/>
                    </a:lnTo>
                    <a:lnTo>
                      <a:pt x="12" y="88"/>
                    </a:lnTo>
                    <a:lnTo>
                      <a:pt x="18" y="128"/>
                    </a:lnTo>
                    <a:lnTo>
                      <a:pt x="24" y="168"/>
                    </a:lnTo>
                    <a:lnTo>
                      <a:pt x="24" y="189"/>
                    </a:lnTo>
                    <a:lnTo>
                      <a:pt x="30" y="222"/>
                    </a:lnTo>
                    <a:lnTo>
                      <a:pt x="36" y="263"/>
                    </a:lnTo>
                    <a:lnTo>
                      <a:pt x="36" y="310"/>
                    </a:lnTo>
                    <a:lnTo>
                      <a:pt x="42" y="357"/>
                    </a:lnTo>
                    <a:lnTo>
                      <a:pt x="49" y="404"/>
                    </a:lnTo>
                    <a:lnTo>
                      <a:pt x="55" y="451"/>
                    </a:lnTo>
                    <a:lnTo>
                      <a:pt x="55" y="505"/>
                    </a:lnTo>
                    <a:lnTo>
                      <a:pt x="61" y="552"/>
                    </a:lnTo>
                    <a:lnTo>
                      <a:pt x="67" y="606"/>
                    </a:lnTo>
                    <a:lnTo>
                      <a:pt x="67" y="660"/>
                    </a:lnTo>
                    <a:lnTo>
                      <a:pt x="73" y="713"/>
                    </a:lnTo>
                    <a:lnTo>
                      <a:pt x="79" y="767"/>
                    </a:lnTo>
                    <a:lnTo>
                      <a:pt x="79" y="828"/>
                    </a:lnTo>
                    <a:lnTo>
                      <a:pt x="85" y="875"/>
                    </a:lnTo>
                    <a:lnTo>
                      <a:pt x="91" y="922"/>
                    </a:lnTo>
                    <a:lnTo>
                      <a:pt x="97" y="976"/>
                    </a:lnTo>
                    <a:lnTo>
                      <a:pt x="97" y="1023"/>
                    </a:lnTo>
                    <a:lnTo>
                      <a:pt x="103" y="1077"/>
                    </a:lnTo>
                    <a:lnTo>
                      <a:pt x="109" y="1124"/>
                    </a:lnTo>
                    <a:lnTo>
                      <a:pt x="109" y="1171"/>
                    </a:lnTo>
                    <a:lnTo>
                      <a:pt x="115" y="1225"/>
                    </a:lnTo>
                    <a:lnTo>
                      <a:pt x="121" y="1279"/>
                    </a:lnTo>
                    <a:lnTo>
                      <a:pt x="121" y="1326"/>
                    </a:lnTo>
                    <a:lnTo>
                      <a:pt x="127" y="1366"/>
                    </a:lnTo>
                    <a:lnTo>
                      <a:pt x="133" y="1407"/>
                    </a:lnTo>
                    <a:lnTo>
                      <a:pt x="139" y="1447"/>
                    </a:lnTo>
                    <a:lnTo>
                      <a:pt x="139" y="1494"/>
                    </a:lnTo>
                    <a:lnTo>
                      <a:pt x="145" y="1534"/>
                    </a:lnTo>
                    <a:lnTo>
                      <a:pt x="151" y="1575"/>
                    </a:lnTo>
                    <a:lnTo>
                      <a:pt x="151" y="1615"/>
                    </a:lnTo>
                    <a:lnTo>
                      <a:pt x="158" y="1655"/>
                    </a:lnTo>
                    <a:lnTo>
                      <a:pt x="164" y="1696"/>
                    </a:lnTo>
                    <a:lnTo>
                      <a:pt x="164" y="1723"/>
                    </a:lnTo>
                    <a:lnTo>
                      <a:pt x="170" y="1756"/>
                    </a:lnTo>
                    <a:lnTo>
                      <a:pt x="176" y="1790"/>
                    </a:lnTo>
                    <a:lnTo>
                      <a:pt x="182" y="1824"/>
                    </a:lnTo>
                    <a:lnTo>
                      <a:pt x="182" y="1851"/>
                    </a:lnTo>
                    <a:lnTo>
                      <a:pt x="188" y="1884"/>
                    </a:lnTo>
                    <a:lnTo>
                      <a:pt x="194" y="1918"/>
                    </a:lnTo>
                    <a:lnTo>
                      <a:pt x="194" y="1952"/>
                    </a:lnTo>
                    <a:lnTo>
                      <a:pt x="200" y="1978"/>
                    </a:lnTo>
                    <a:lnTo>
                      <a:pt x="206" y="1999"/>
                    </a:lnTo>
                    <a:lnTo>
                      <a:pt x="206" y="2019"/>
                    </a:lnTo>
                    <a:lnTo>
                      <a:pt x="212" y="2046"/>
                    </a:lnTo>
                    <a:lnTo>
                      <a:pt x="218" y="2073"/>
                    </a:lnTo>
                    <a:lnTo>
                      <a:pt x="218" y="2093"/>
                    </a:lnTo>
                    <a:lnTo>
                      <a:pt x="224" y="2113"/>
                    </a:lnTo>
                    <a:lnTo>
                      <a:pt x="230" y="2133"/>
                    </a:lnTo>
                    <a:lnTo>
                      <a:pt x="236" y="2160"/>
                    </a:lnTo>
                    <a:lnTo>
                      <a:pt x="236" y="2180"/>
                    </a:lnTo>
                    <a:lnTo>
                      <a:pt x="242" y="2194"/>
                    </a:lnTo>
                    <a:lnTo>
                      <a:pt x="248" y="2207"/>
                    </a:lnTo>
                    <a:lnTo>
                      <a:pt x="248" y="2214"/>
                    </a:lnTo>
                    <a:lnTo>
                      <a:pt x="254" y="2234"/>
                    </a:lnTo>
                    <a:lnTo>
                      <a:pt x="260" y="2248"/>
                    </a:lnTo>
                    <a:lnTo>
                      <a:pt x="260" y="2261"/>
                    </a:lnTo>
                    <a:lnTo>
                      <a:pt x="267" y="2281"/>
                    </a:lnTo>
                    <a:lnTo>
                      <a:pt x="273" y="2295"/>
                    </a:lnTo>
                    <a:lnTo>
                      <a:pt x="279" y="2308"/>
                    </a:lnTo>
                    <a:lnTo>
                      <a:pt x="279" y="2322"/>
                    </a:lnTo>
                    <a:lnTo>
                      <a:pt x="285" y="2335"/>
                    </a:lnTo>
                    <a:lnTo>
                      <a:pt x="291" y="2349"/>
                    </a:lnTo>
                    <a:lnTo>
                      <a:pt x="291" y="2362"/>
                    </a:lnTo>
                    <a:lnTo>
                      <a:pt x="297" y="2369"/>
                    </a:lnTo>
                    <a:lnTo>
                      <a:pt x="303" y="2382"/>
                    </a:lnTo>
                    <a:lnTo>
                      <a:pt x="303" y="2396"/>
                    </a:lnTo>
                    <a:lnTo>
                      <a:pt x="309" y="2409"/>
                    </a:lnTo>
                    <a:lnTo>
                      <a:pt x="315" y="2416"/>
                    </a:lnTo>
                    <a:lnTo>
                      <a:pt x="321" y="2429"/>
                    </a:lnTo>
                    <a:lnTo>
                      <a:pt x="321" y="2436"/>
                    </a:lnTo>
                    <a:lnTo>
                      <a:pt x="327" y="2443"/>
                    </a:lnTo>
                    <a:lnTo>
                      <a:pt x="333" y="2450"/>
                    </a:lnTo>
                    <a:lnTo>
                      <a:pt x="333" y="2463"/>
                    </a:lnTo>
                    <a:lnTo>
                      <a:pt x="339" y="2470"/>
                    </a:lnTo>
                    <a:lnTo>
                      <a:pt x="345" y="2476"/>
                    </a:lnTo>
                    <a:lnTo>
                      <a:pt x="345" y="2483"/>
                    </a:lnTo>
                    <a:lnTo>
                      <a:pt x="351" y="2497"/>
                    </a:lnTo>
                    <a:lnTo>
                      <a:pt x="357" y="2503"/>
                    </a:lnTo>
                    <a:lnTo>
                      <a:pt x="363" y="2510"/>
                    </a:lnTo>
                    <a:lnTo>
                      <a:pt x="370" y="2517"/>
                    </a:lnTo>
                    <a:lnTo>
                      <a:pt x="376" y="2524"/>
                    </a:lnTo>
                    <a:lnTo>
                      <a:pt x="376" y="2530"/>
                    </a:lnTo>
                    <a:lnTo>
                      <a:pt x="382" y="2537"/>
                    </a:lnTo>
                    <a:lnTo>
                      <a:pt x="388" y="2537"/>
                    </a:lnTo>
                    <a:lnTo>
                      <a:pt x="388" y="2544"/>
                    </a:lnTo>
                    <a:lnTo>
                      <a:pt x="394" y="2550"/>
                    </a:lnTo>
                    <a:lnTo>
                      <a:pt x="400" y="2550"/>
                    </a:lnTo>
                    <a:lnTo>
                      <a:pt x="406" y="2550"/>
                    </a:lnTo>
                    <a:lnTo>
                      <a:pt x="406" y="2557"/>
                    </a:lnTo>
                    <a:lnTo>
                      <a:pt x="412" y="2557"/>
                    </a:lnTo>
                    <a:lnTo>
                      <a:pt x="418" y="2557"/>
                    </a:lnTo>
                    <a:lnTo>
                      <a:pt x="424" y="2557"/>
                    </a:lnTo>
                    <a:lnTo>
                      <a:pt x="430" y="2557"/>
                    </a:lnTo>
                    <a:lnTo>
                      <a:pt x="436" y="2557"/>
                    </a:lnTo>
                    <a:lnTo>
                      <a:pt x="442" y="2550"/>
                    </a:lnTo>
                    <a:lnTo>
                      <a:pt x="448" y="2544"/>
                    </a:lnTo>
                    <a:lnTo>
                      <a:pt x="454" y="2537"/>
                    </a:lnTo>
                    <a:lnTo>
                      <a:pt x="460" y="2530"/>
                    </a:lnTo>
                    <a:lnTo>
                      <a:pt x="460" y="2524"/>
                    </a:lnTo>
                    <a:lnTo>
                      <a:pt x="466" y="2524"/>
                    </a:lnTo>
                    <a:lnTo>
                      <a:pt x="472" y="2517"/>
                    </a:lnTo>
                    <a:lnTo>
                      <a:pt x="472" y="2510"/>
                    </a:lnTo>
                    <a:lnTo>
                      <a:pt x="479" y="2503"/>
                    </a:lnTo>
                    <a:lnTo>
                      <a:pt x="485" y="2490"/>
                    </a:lnTo>
                    <a:lnTo>
                      <a:pt x="485" y="2483"/>
                    </a:lnTo>
                    <a:lnTo>
                      <a:pt x="491" y="2470"/>
                    </a:lnTo>
                    <a:lnTo>
                      <a:pt x="497" y="2456"/>
                    </a:lnTo>
                    <a:lnTo>
                      <a:pt x="503" y="2450"/>
                    </a:lnTo>
                    <a:lnTo>
                      <a:pt x="503" y="2436"/>
                    </a:lnTo>
                    <a:lnTo>
                      <a:pt x="509" y="2423"/>
                    </a:lnTo>
                    <a:lnTo>
                      <a:pt x="515" y="2402"/>
                    </a:lnTo>
                    <a:lnTo>
                      <a:pt x="515" y="2389"/>
                    </a:lnTo>
                    <a:lnTo>
                      <a:pt x="521" y="2369"/>
                    </a:lnTo>
                    <a:lnTo>
                      <a:pt x="527" y="2349"/>
                    </a:lnTo>
                    <a:lnTo>
                      <a:pt x="527" y="2328"/>
                    </a:lnTo>
                    <a:lnTo>
                      <a:pt x="533" y="2308"/>
                    </a:lnTo>
                    <a:lnTo>
                      <a:pt x="539" y="2288"/>
                    </a:lnTo>
                    <a:lnTo>
                      <a:pt x="545" y="2268"/>
                    </a:lnTo>
                    <a:lnTo>
                      <a:pt x="545" y="2248"/>
                    </a:lnTo>
                    <a:lnTo>
                      <a:pt x="551" y="2221"/>
                    </a:lnTo>
                    <a:lnTo>
                      <a:pt x="557" y="2201"/>
                    </a:lnTo>
                    <a:lnTo>
                      <a:pt x="557" y="2174"/>
                    </a:lnTo>
                    <a:lnTo>
                      <a:pt x="563" y="2147"/>
                    </a:lnTo>
                    <a:lnTo>
                      <a:pt x="569" y="2127"/>
                    </a:lnTo>
                    <a:lnTo>
                      <a:pt x="569" y="2100"/>
                    </a:lnTo>
                    <a:lnTo>
                      <a:pt x="575" y="2073"/>
                    </a:lnTo>
                    <a:lnTo>
                      <a:pt x="582" y="2046"/>
                    </a:lnTo>
                    <a:lnTo>
                      <a:pt x="588" y="2019"/>
                    </a:lnTo>
                    <a:lnTo>
                      <a:pt x="588" y="1992"/>
                    </a:lnTo>
                    <a:lnTo>
                      <a:pt x="594" y="1965"/>
                    </a:lnTo>
                    <a:lnTo>
                      <a:pt x="600" y="1938"/>
                    </a:lnTo>
                    <a:lnTo>
                      <a:pt x="600" y="1911"/>
                    </a:lnTo>
                    <a:lnTo>
                      <a:pt x="606" y="1884"/>
                    </a:lnTo>
                    <a:lnTo>
                      <a:pt x="612" y="1857"/>
                    </a:lnTo>
                    <a:lnTo>
                      <a:pt x="612" y="1830"/>
                    </a:lnTo>
                    <a:lnTo>
                      <a:pt x="618" y="1804"/>
                    </a:lnTo>
                    <a:lnTo>
                      <a:pt x="624" y="1777"/>
                    </a:lnTo>
                    <a:lnTo>
                      <a:pt x="630" y="1750"/>
                    </a:lnTo>
                    <a:lnTo>
                      <a:pt x="630" y="1723"/>
                    </a:lnTo>
                    <a:lnTo>
                      <a:pt x="636" y="1696"/>
                    </a:lnTo>
                    <a:lnTo>
                      <a:pt x="642" y="1669"/>
                    </a:lnTo>
                    <a:lnTo>
                      <a:pt x="642" y="1649"/>
                    </a:lnTo>
                    <a:lnTo>
                      <a:pt x="648" y="1629"/>
                    </a:lnTo>
                    <a:lnTo>
                      <a:pt x="654" y="1608"/>
                    </a:lnTo>
                    <a:lnTo>
                      <a:pt x="654" y="1588"/>
                    </a:lnTo>
                    <a:lnTo>
                      <a:pt x="660" y="1568"/>
                    </a:lnTo>
                    <a:lnTo>
                      <a:pt x="666" y="1548"/>
                    </a:lnTo>
                    <a:lnTo>
                      <a:pt x="672" y="1534"/>
                    </a:lnTo>
                    <a:lnTo>
                      <a:pt x="672" y="1514"/>
                    </a:lnTo>
                    <a:lnTo>
                      <a:pt x="678" y="1501"/>
                    </a:lnTo>
                    <a:lnTo>
                      <a:pt x="684" y="1487"/>
                    </a:lnTo>
                    <a:lnTo>
                      <a:pt x="684" y="1481"/>
                    </a:lnTo>
                    <a:lnTo>
                      <a:pt x="691" y="1474"/>
                    </a:lnTo>
                    <a:lnTo>
                      <a:pt x="697" y="1467"/>
                    </a:lnTo>
                    <a:lnTo>
                      <a:pt x="697" y="1460"/>
                    </a:lnTo>
                    <a:lnTo>
                      <a:pt x="703" y="1454"/>
                    </a:lnTo>
                    <a:lnTo>
                      <a:pt x="709" y="1440"/>
                    </a:lnTo>
                    <a:lnTo>
                      <a:pt x="715" y="1433"/>
                    </a:lnTo>
                    <a:lnTo>
                      <a:pt x="721" y="1427"/>
                    </a:lnTo>
                    <a:lnTo>
                      <a:pt x="727" y="1427"/>
                    </a:lnTo>
                    <a:lnTo>
                      <a:pt x="733" y="1427"/>
                    </a:lnTo>
                    <a:lnTo>
                      <a:pt x="739" y="1427"/>
                    </a:lnTo>
                    <a:lnTo>
                      <a:pt x="745" y="1433"/>
                    </a:lnTo>
                    <a:lnTo>
                      <a:pt x="751" y="1440"/>
                    </a:lnTo>
                    <a:lnTo>
                      <a:pt x="757" y="1440"/>
                    </a:lnTo>
                    <a:lnTo>
                      <a:pt x="757" y="1447"/>
                    </a:lnTo>
                    <a:lnTo>
                      <a:pt x="763" y="1460"/>
                    </a:lnTo>
                    <a:lnTo>
                      <a:pt x="769" y="1467"/>
                    </a:lnTo>
                    <a:lnTo>
                      <a:pt x="769" y="1481"/>
                    </a:lnTo>
                    <a:lnTo>
                      <a:pt x="775" y="1494"/>
                    </a:lnTo>
                    <a:lnTo>
                      <a:pt x="781" y="1507"/>
                    </a:lnTo>
                    <a:lnTo>
                      <a:pt x="781" y="1521"/>
                    </a:lnTo>
                    <a:lnTo>
                      <a:pt x="787" y="1534"/>
                    </a:lnTo>
                    <a:lnTo>
                      <a:pt x="794" y="1555"/>
                    </a:lnTo>
                    <a:lnTo>
                      <a:pt x="794" y="1568"/>
                    </a:lnTo>
                    <a:lnTo>
                      <a:pt x="800" y="1588"/>
                    </a:lnTo>
                    <a:lnTo>
                      <a:pt x="806" y="1608"/>
                    </a:lnTo>
                    <a:lnTo>
                      <a:pt x="812" y="1629"/>
                    </a:lnTo>
                    <a:lnTo>
                      <a:pt x="812" y="1649"/>
                    </a:lnTo>
                    <a:lnTo>
                      <a:pt x="818" y="1676"/>
                    </a:lnTo>
                    <a:lnTo>
                      <a:pt x="824" y="1696"/>
                    </a:lnTo>
                    <a:lnTo>
                      <a:pt x="824" y="1716"/>
                    </a:lnTo>
                    <a:lnTo>
                      <a:pt x="830" y="1736"/>
                    </a:lnTo>
                    <a:lnTo>
                      <a:pt x="836" y="1763"/>
                    </a:lnTo>
                    <a:lnTo>
                      <a:pt x="836" y="1783"/>
                    </a:lnTo>
                    <a:lnTo>
                      <a:pt x="842" y="1810"/>
                    </a:lnTo>
                    <a:lnTo>
                      <a:pt x="848" y="1830"/>
                    </a:lnTo>
                    <a:lnTo>
                      <a:pt x="854" y="1857"/>
                    </a:lnTo>
                    <a:lnTo>
                      <a:pt x="854" y="1884"/>
                    </a:lnTo>
                    <a:lnTo>
                      <a:pt x="860" y="1904"/>
                    </a:lnTo>
                    <a:lnTo>
                      <a:pt x="866" y="1931"/>
                    </a:lnTo>
                    <a:lnTo>
                      <a:pt x="866" y="1952"/>
                    </a:lnTo>
                    <a:lnTo>
                      <a:pt x="872" y="1978"/>
                    </a:lnTo>
                    <a:lnTo>
                      <a:pt x="878" y="1999"/>
                    </a:lnTo>
                    <a:lnTo>
                      <a:pt x="878" y="2026"/>
                    </a:lnTo>
                    <a:lnTo>
                      <a:pt x="884" y="2046"/>
                    </a:lnTo>
                    <a:lnTo>
                      <a:pt x="890" y="2066"/>
                    </a:lnTo>
                    <a:lnTo>
                      <a:pt x="896" y="2093"/>
                    </a:lnTo>
                    <a:lnTo>
                      <a:pt x="896" y="2120"/>
                    </a:lnTo>
                    <a:lnTo>
                      <a:pt x="903" y="2140"/>
                    </a:lnTo>
                    <a:lnTo>
                      <a:pt x="909" y="2147"/>
                    </a:lnTo>
                    <a:lnTo>
                      <a:pt x="909" y="2167"/>
                    </a:lnTo>
                    <a:lnTo>
                      <a:pt x="915" y="2180"/>
                    </a:lnTo>
                    <a:lnTo>
                      <a:pt x="921" y="2201"/>
                    </a:lnTo>
                    <a:lnTo>
                      <a:pt x="921" y="2221"/>
                    </a:lnTo>
                    <a:lnTo>
                      <a:pt x="927" y="2241"/>
                    </a:lnTo>
                    <a:lnTo>
                      <a:pt x="933" y="2261"/>
                    </a:lnTo>
                    <a:lnTo>
                      <a:pt x="939" y="2288"/>
                    </a:lnTo>
                    <a:lnTo>
                      <a:pt x="939" y="2308"/>
                    </a:lnTo>
                    <a:lnTo>
                      <a:pt x="945" y="2322"/>
                    </a:lnTo>
                    <a:lnTo>
                      <a:pt x="951" y="2342"/>
                    </a:lnTo>
                    <a:lnTo>
                      <a:pt x="951" y="2362"/>
                    </a:lnTo>
                    <a:lnTo>
                      <a:pt x="957" y="2375"/>
                    </a:lnTo>
                    <a:lnTo>
                      <a:pt x="963" y="2396"/>
                    </a:lnTo>
                    <a:lnTo>
                      <a:pt x="963" y="2409"/>
                    </a:lnTo>
                    <a:lnTo>
                      <a:pt x="969" y="2429"/>
                    </a:lnTo>
                    <a:lnTo>
                      <a:pt x="975" y="2450"/>
                    </a:lnTo>
                    <a:lnTo>
                      <a:pt x="981" y="2463"/>
                    </a:lnTo>
                    <a:lnTo>
                      <a:pt x="981" y="2476"/>
                    </a:lnTo>
                    <a:lnTo>
                      <a:pt x="987" y="2490"/>
                    </a:lnTo>
                    <a:lnTo>
                      <a:pt x="993" y="2503"/>
                    </a:lnTo>
                    <a:lnTo>
                      <a:pt x="993" y="2524"/>
                    </a:lnTo>
                    <a:lnTo>
                      <a:pt x="999" y="2537"/>
                    </a:lnTo>
                    <a:lnTo>
                      <a:pt x="1005" y="2550"/>
                    </a:lnTo>
                    <a:lnTo>
                      <a:pt x="1005" y="2557"/>
                    </a:lnTo>
                    <a:lnTo>
                      <a:pt x="1012" y="2571"/>
                    </a:lnTo>
                    <a:lnTo>
                      <a:pt x="1018" y="2584"/>
                    </a:lnTo>
                    <a:lnTo>
                      <a:pt x="1024" y="2598"/>
                    </a:lnTo>
                    <a:lnTo>
                      <a:pt x="1024" y="2604"/>
                    </a:lnTo>
                    <a:lnTo>
                      <a:pt x="1030" y="2618"/>
                    </a:lnTo>
                    <a:lnTo>
                      <a:pt x="1036" y="2631"/>
                    </a:lnTo>
                    <a:lnTo>
                      <a:pt x="1036" y="2638"/>
                    </a:lnTo>
                    <a:lnTo>
                      <a:pt x="1042" y="2645"/>
                    </a:lnTo>
                    <a:lnTo>
                      <a:pt x="1048" y="2651"/>
                    </a:lnTo>
                    <a:lnTo>
                      <a:pt x="1048" y="2665"/>
                    </a:lnTo>
                    <a:lnTo>
                      <a:pt x="1054" y="2672"/>
                    </a:lnTo>
                    <a:lnTo>
                      <a:pt x="1060" y="2678"/>
                    </a:lnTo>
                    <a:lnTo>
                      <a:pt x="1066" y="2685"/>
                    </a:lnTo>
                    <a:lnTo>
                      <a:pt x="1072" y="2692"/>
                    </a:lnTo>
                    <a:lnTo>
                      <a:pt x="1078" y="2692"/>
                    </a:lnTo>
                    <a:lnTo>
                      <a:pt x="1084" y="2698"/>
                    </a:lnTo>
                    <a:lnTo>
                      <a:pt x="1090" y="2698"/>
                    </a:lnTo>
                    <a:lnTo>
                      <a:pt x="1096" y="2698"/>
                    </a:lnTo>
                    <a:lnTo>
                      <a:pt x="1102" y="2692"/>
                    </a:lnTo>
                    <a:lnTo>
                      <a:pt x="1108" y="2685"/>
                    </a:lnTo>
                    <a:lnTo>
                      <a:pt x="1115" y="2685"/>
                    </a:lnTo>
                    <a:lnTo>
                      <a:pt x="1121" y="2678"/>
                    </a:lnTo>
                    <a:lnTo>
                      <a:pt x="1121" y="2672"/>
                    </a:lnTo>
                    <a:lnTo>
                      <a:pt x="1127" y="2672"/>
                    </a:lnTo>
                    <a:lnTo>
                      <a:pt x="1133" y="2665"/>
                    </a:lnTo>
                    <a:lnTo>
                      <a:pt x="1133" y="2658"/>
                    </a:lnTo>
                    <a:lnTo>
                      <a:pt x="1139" y="2651"/>
                    </a:lnTo>
                    <a:lnTo>
                      <a:pt x="1145" y="2645"/>
                    </a:lnTo>
                    <a:lnTo>
                      <a:pt x="1145" y="2631"/>
                    </a:lnTo>
                    <a:lnTo>
                      <a:pt x="1151" y="2624"/>
                    </a:lnTo>
                    <a:lnTo>
                      <a:pt x="1157" y="2618"/>
                    </a:lnTo>
                    <a:lnTo>
                      <a:pt x="1163" y="2604"/>
                    </a:lnTo>
                    <a:lnTo>
                      <a:pt x="1163" y="2598"/>
                    </a:lnTo>
                    <a:lnTo>
                      <a:pt x="1169" y="2591"/>
                    </a:lnTo>
                    <a:lnTo>
                      <a:pt x="1175" y="2584"/>
                    </a:lnTo>
                    <a:lnTo>
                      <a:pt x="1175" y="2571"/>
                    </a:lnTo>
                    <a:lnTo>
                      <a:pt x="1181" y="2564"/>
                    </a:lnTo>
                    <a:lnTo>
                      <a:pt x="1187" y="2557"/>
                    </a:lnTo>
                    <a:lnTo>
                      <a:pt x="1187" y="2550"/>
                    </a:lnTo>
                    <a:lnTo>
                      <a:pt x="1193" y="2544"/>
                    </a:lnTo>
                    <a:lnTo>
                      <a:pt x="1199" y="2537"/>
                    </a:lnTo>
                    <a:lnTo>
                      <a:pt x="1205" y="2537"/>
                    </a:lnTo>
                    <a:lnTo>
                      <a:pt x="1205" y="2530"/>
                    </a:lnTo>
                    <a:lnTo>
                      <a:pt x="1211" y="2524"/>
                    </a:lnTo>
                    <a:lnTo>
                      <a:pt x="1217" y="2524"/>
                    </a:lnTo>
                    <a:lnTo>
                      <a:pt x="1224" y="2517"/>
                    </a:lnTo>
                    <a:lnTo>
                      <a:pt x="1230" y="2517"/>
                    </a:lnTo>
                    <a:lnTo>
                      <a:pt x="1236" y="2517"/>
                    </a:lnTo>
                    <a:lnTo>
                      <a:pt x="1242" y="2517"/>
                    </a:lnTo>
                    <a:lnTo>
                      <a:pt x="1248" y="2524"/>
                    </a:lnTo>
                    <a:lnTo>
                      <a:pt x="1254" y="2524"/>
                    </a:lnTo>
                    <a:lnTo>
                      <a:pt x="1260" y="2530"/>
                    </a:lnTo>
                    <a:lnTo>
                      <a:pt x="1266" y="2537"/>
                    </a:lnTo>
                    <a:lnTo>
                      <a:pt x="1272" y="2544"/>
                    </a:lnTo>
                    <a:lnTo>
                      <a:pt x="1278" y="2550"/>
                    </a:lnTo>
                    <a:lnTo>
                      <a:pt x="1284" y="2557"/>
                    </a:lnTo>
                    <a:lnTo>
                      <a:pt x="1290" y="2564"/>
                    </a:lnTo>
                    <a:lnTo>
                      <a:pt x="1290" y="2571"/>
                    </a:lnTo>
                    <a:lnTo>
                      <a:pt x="1296" y="2577"/>
                    </a:lnTo>
                    <a:lnTo>
                      <a:pt x="1302" y="2584"/>
                    </a:lnTo>
                    <a:lnTo>
                      <a:pt x="1302" y="2591"/>
                    </a:lnTo>
                    <a:lnTo>
                      <a:pt x="1308" y="2598"/>
                    </a:lnTo>
                    <a:lnTo>
                      <a:pt x="1314" y="2611"/>
                    </a:lnTo>
                    <a:lnTo>
                      <a:pt x="1314" y="2618"/>
                    </a:lnTo>
                    <a:lnTo>
                      <a:pt x="1320" y="2624"/>
                    </a:lnTo>
                    <a:lnTo>
                      <a:pt x="1327" y="2638"/>
                    </a:lnTo>
                    <a:lnTo>
                      <a:pt x="1333" y="2645"/>
                    </a:lnTo>
                    <a:lnTo>
                      <a:pt x="1333" y="2651"/>
                    </a:lnTo>
                    <a:lnTo>
                      <a:pt x="1339" y="2665"/>
                    </a:lnTo>
                    <a:lnTo>
                      <a:pt x="1345" y="2672"/>
                    </a:lnTo>
                    <a:lnTo>
                      <a:pt x="1345" y="2678"/>
                    </a:lnTo>
                    <a:lnTo>
                      <a:pt x="1351" y="2685"/>
                    </a:lnTo>
                    <a:lnTo>
                      <a:pt x="1357" y="2692"/>
                    </a:lnTo>
                    <a:lnTo>
                      <a:pt x="1357" y="2705"/>
                    </a:lnTo>
                    <a:lnTo>
                      <a:pt x="1363" y="2712"/>
                    </a:lnTo>
                    <a:lnTo>
                      <a:pt x="1369" y="2725"/>
                    </a:lnTo>
                    <a:lnTo>
                      <a:pt x="1369" y="2739"/>
                    </a:lnTo>
                    <a:lnTo>
                      <a:pt x="1375" y="2746"/>
                    </a:lnTo>
                    <a:lnTo>
                      <a:pt x="1381" y="2759"/>
                    </a:lnTo>
                    <a:lnTo>
                      <a:pt x="1387" y="2766"/>
                    </a:lnTo>
                    <a:lnTo>
                      <a:pt x="1387" y="2779"/>
                    </a:lnTo>
                    <a:lnTo>
                      <a:pt x="1393" y="2786"/>
                    </a:lnTo>
                    <a:lnTo>
                      <a:pt x="1399" y="2799"/>
                    </a:lnTo>
                    <a:lnTo>
                      <a:pt x="1399" y="2813"/>
                    </a:lnTo>
                    <a:lnTo>
                      <a:pt x="1405" y="2820"/>
                    </a:lnTo>
                    <a:lnTo>
                      <a:pt x="1411" y="2833"/>
                    </a:lnTo>
                    <a:lnTo>
                      <a:pt x="1411" y="2840"/>
                    </a:lnTo>
                    <a:lnTo>
                      <a:pt x="1417" y="2853"/>
                    </a:lnTo>
                    <a:lnTo>
                      <a:pt x="1423" y="2860"/>
                    </a:lnTo>
                    <a:lnTo>
                      <a:pt x="1429" y="2873"/>
                    </a:lnTo>
                    <a:lnTo>
                      <a:pt x="1429" y="2880"/>
                    </a:lnTo>
                    <a:lnTo>
                      <a:pt x="1436" y="2894"/>
                    </a:lnTo>
                    <a:lnTo>
                      <a:pt x="1442" y="2900"/>
                    </a:lnTo>
                    <a:lnTo>
                      <a:pt x="1442" y="2914"/>
                    </a:lnTo>
                    <a:lnTo>
                      <a:pt x="1448" y="2921"/>
                    </a:lnTo>
                    <a:lnTo>
                      <a:pt x="1454" y="2934"/>
                    </a:lnTo>
                    <a:lnTo>
                      <a:pt x="1454" y="2941"/>
                    </a:lnTo>
                    <a:lnTo>
                      <a:pt x="1460" y="2947"/>
                    </a:lnTo>
                    <a:lnTo>
                      <a:pt x="1466" y="2961"/>
                    </a:lnTo>
                    <a:lnTo>
                      <a:pt x="1472" y="2968"/>
                    </a:lnTo>
                    <a:lnTo>
                      <a:pt x="1472" y="2974"/>
                    </a:lnTo>
                    <a:lnTo>
                      <a:pt x="1478" y="2988"/>
                    </a:lnTo>
                    <a:lnTo>
                      <a:pt x="1484" y="2995"/>
                    </a:lnTo>
                    <a:lnTo>
                      <a:pt x="1484" y="3001"/>
                    </a:lnTo>
                    <a:lnTo>
                      <a:pt x="1490" y="3008"/>
                    </a:lnTo>
                    <a:lnTo>
                      <a:pt x="1496" y="3015"/>
                    </a:lnTo>
                    <a:lnTo>
                      <a:pt x="1496" y="3021"/>
                    </a:lnTo>
                    <a:lnTo>
                      <a:pt x="1502" y="3028"/>
                    </a:lnTo>
                    <a:lnTo>
                      <a:pt x="1508" y="3042"/>
                    </a:lnTo>
                    <a:lnTo>
                      <a:pt x="1514" y="3048"/>
                    </a:lnTo>
                    <a:lnTo>
                      <a:pt x="1514" y="3055"/>
                    </a:lnTo>
                    <a:lnTo>
                      <a:pt x="1520" y="3062"/>
                    </a:lnTo>
                    <a:lnTo>
                      <a:pt x="1526" y="3069"/>
                    </a:lnTo>
                    <a:lnTo>
                      <a:pt x="1526" y="3075"/>
                    </a:lnTo>
                    <a:lnTo>
                      <a:pt x="1532" y="3075"/>
                    </a:lnTo>
                    <a:lnTo>
                      <a:pt x="1539" y="3082"/>
                    </a:lnTo>
                    <a:lnTo>
                      <a:pt x="1539" y="3089"/>
                    </a:lnTo>
                    <a:lnTo>
                      <a:pt x="1545" y="3095"/>
                    </a:lnTo>
                    <a:lnTo>
                      <a:pt x="1551" y="3102"/>
                    </a:lnTo>
                    <a:lnTo>
                      <a:pt x="1557" y="3109"/>
                    </a:lnTo>
                    <a:lnTo>
                      <a:pt x="1557" y="3116"/>
                    </a:lnTo>
                    <a:lnTo>
                      <a:pt x="1563" y="3116"/>
                    </a:lnTo>
                    <a:lnTo>
                      <a:pt x="1569" y="3122"/>
                    </a:lnTo>
                    <a:lnTo>
                      <a:pt x="1575" y="3129"/>
                    </a:lnTo>
                    <a:lnTo>
                      <a:pt x="1581" y="3136"/>
                    </a:lnTo>
                    <a:lnTo>
                      <a:pt x="1581" y="3143"/>
                    </a:lnTo>
                    <a:lnTo>
                      <a:pt x="1587" y="3143"/>
                    </a:lnTo>
                    <a:lnTo>
                      <a:pt x="1593" y="3149"/>
                    </a:lnTo>
                    <a:lnTo>
                      <a:pt x="1599" y="3156"/>
                    </a:lnTo>
                    <a:lnTo>
                      <a:pt x="1605" y="3163"/>
                    </a:lnTo>
                    <a:lnTo>
                      <a:pt x="1611" y="3170"/>
                    </a:lnTo>
                    <a:lnTo>
                      <a:pt x="1617" y="3176"/>
                    </a:lnTo>
                    <a:lnTo>
                      <a:pt x="1623" y="3176"/>
                    </a:lnTo>
                    <a:lnTo>
                      <a:pt x="1623" y="3183"/>
                    </a:lnTo>
                    <a:lnTo>
                      <a:pt x="1629" y="3190"/>
                    </a:lnTo>
                    <a:lnTo>
                      <a:pt x="1635" y="3190"/>
                    </a:lnTo>
                    <a:lnTo>
                      <a:pt x="1635" y="3196"/>
                    </a:lnTo>
                    <a:lnTo>
                      <a:pt x="1641" y="3196"/>
                    </a:lnTo>
                    <a:lnTo>
                      <a:pt x="1648" y="3203"/>
                    </a:lnTo>
                    <a:lnTo>
                      <a:pt x="1654" y="3203"/>
                    </a:lnTo>
                    <a:lnTo>
                      <a:pt x="1654" y="3210"/>
                    </a:lnTo>
                    <a:lnTo>
                      <a:pt x="1660" y="3210"/>
                    </a:lnTo>
                    <a:lnTo>
                      <a:pt x="1666" y="3217"/>
                    </a:lnTo>
                    <a:lnTo>
                      <a:pt x="1672" y="3223"/>
                    </a:lnTo>
                    <a:lnTo>
                      <a:pt x="1678" y="3223"/>
                    </a:lnTo>
                    <a:lnTo>
                      <a:pt x="1684" y="3230"/>
                    </a:lnTo>
                    <a:lnTo>
                      <a:pt x="1690" y="3230"/>
                    </a:lnTo>
                    <a:lnTo>
                      <a:pt x="1696" y="3237"/>
                    </a:lnTo>
                    <a:lnTo>
                      <a:pt x="1702" y="3237"/>
                    </a:lnTo>
                    <a:lnTo>
                      <a:pt x="1708" y="3244"/>
                    </a:lnTo>
                    <a:lnTo>
                      <a:pt x="1714" y="3250"/>
                    </a:lnTo>
                    <a:lnTo>
                      <a:pt x="1720" y="3250"/>
                    </a:lnTo>
                    <a:lnTo>
                      <a:pt x="1726" y="3257"/>
                    </a:lnTo>
                    <a:lnTo>
                      <a:pt x="1732" y="3257"/>
                    </a:lnTo>
                    <a:lnTo>
                      <a:pt x="1738" y="3257"/>
                    </a:lnTo>
                    <a:lnTo>
                      <a:pt x="1738" y="3264"/>
                    </a:lnTo>
                    <a:lnTo>
                      <a:pt x="1744" y="3264"/>
                    </a:lnTo>
                    <a:lnTo>
                      <a:pt x="1750" y="3264"/>
                    </a:lnTo>
                    <a:lnTo>
                      <a:pt x="1750" y="3270"/>
                    </a:lnTo>
                    <a:lnTo>
                      <a:pt x="1757" y="3270"/>
                    </a:lnTo>
                    <a:lnTo>
                      <a:pt x="1763" y="3270"/>
                    </a:lnTo>
                    <a:lnTo>
                      <a:pt x="1769" y="3277"/>
                    </a:lnTo>
                    <a:lnTo>
                      <a:pt x="1775" y="3277"/>
                    </a:lnTo>
                    <a:lnTo>
                      <a:pt x="1781" y="3277"/>
                    </a:lnTo>
                    <a:lnTo>
                      <a:pt x="1787" y="3277"/>
                    </a:lnTo>
                    <a:lnTo>
                      <a:pt x="1793" y="3284"/>
                    </a:lnTo>
                    <a:lnTo>
                      <a:pt x="1799" y="3284"/>
                    </a:lnTo>
                    <a:lnTo>
                      <a:pt x="1805" y="3284"/>
                    </a:lnTo>
                    <a:lnTo>
                      <a:pt x="1811" y="3291"/>
                    </a:lnTo>
                    <a:lnTo>
                      <a:pt x="1817" y="3291"/>
                    </a:lnTo>
                    <a:lnTo>
                      <a:pt x="1823" y="3291"/>
                    </a:lnTo>
                    <a:lnTo>
                      <a:pt x="1829" y="3291"/>
                    </a:lnTo>
                    <a:lnTo>
                      <a:pt x="1835" y="3291"/>
                    </a:lnTo>
                    <a:lnTo>
                      <a:pt x="1841" y="3291"/>
                    </a:lnTo>
                    <a:lnTo>
                      <a:pt x="1847" y="3297"/>
                    </a:lnTo>
                    <a:lnTo>
                      <a:pt x="1853" y="3297"/>
                    </a:lnTo>
                    <a:lnTo>
                      <a:pt x="1860" y="3297"/>
                    </a:lnTo>
                    <a:lnTo>
                      <a:pt x="1866" y="3297"/>
                    </a:lnTo>
                    <a:lnTo>
                      <a:pt x="1872" y="3297"/>
                    </a:lnTo>
                    <a:lnTo>
                      <a:pt x="1878" y="3297"/>
                    </a:lnTo>
                    <a:lnTo>
                      <a:pt x="1884" y="3297"/>
                    </a:lnTo>
                    <a:lnTo>
                      <a:pt x="1890" y="3297"/>
                    </a:lnTo>
                    <a:lnTo>
                      <a:pt x="1896" y="3297"/>
                    </a:lnTo>
                    <a:lnTo>
                      <a:pt x="1902" y="3297"/>
                    </a:lnTo>
                    <a:lnTo>
                      <a:pt x="1908" y="3297"/>
                    </a:lnTo>
                    <a:lnTo>
                      <a:pt x="1914" y="3297"/>
                    </a:lnTo>
                    <a:lnTo>
                      <a:pt x="1920" y="3297"/>
                    </a:lnTo>
                    <a:lnTo>
                      <a:pt x="1926" y="3297"/>
                    </a:lnTo>
                    <a:lnTo>
                      <a:pt x="1932" y="3297"/>
                    </a:lnTo>
                    <a:lnTo>
                      <a:pt x="1938" y="3297"/>
                    </a:lnTo>
                    <a:lnTo>
                      <a:pt x="1944" y="3297"/>
                    </a:lnTo>
                    <a:lnTo>
                      <a:pt x="1950" y="3297"/>
                    </a:lnTo>
                    <a:lnTo>
                      <a:pt x="1956" y="3297"/>
                    </a:lnTo>
                    <a:lnTo>
                      <a:pt x="1962" y="3304"/>
                    </a:lnTo>
                    <a:lnTo>
                      <a:pt x="1969" y="3304"/>
                    </a:lnTo>
                    <a:lnTo>
                      <a:pt x="1975" y="3304"/>
                    </a:lnTo>
                    <a:lnTo>
                      <a:pt x="1981" y="3304"/>
                    </a:lnTo>
                    <a:lnTo>
                      <a:pt x="1987" y="3304"/>
                    </a:lnTo>
                    <a:lnTo>
                      <a:pt x="1993" y="3304"/>
                    </a:lnTo>
                    <a:lnTo>
                      <a:pt x="1999" y="3304"/>
                    </a:lnTo>
                    <a:lnTo>
                      <a:pt x="2005" y="3311"/>
                    </a:lnTo>
                    <a:lnTo>
                      <a:pt x="2011" y="3311"/>
                    </a:lnTo>
                    <a:lnTo>
                      <a:pt x="2017" y="3311"/>
                    </a:lnTo>
                    <a:lnTo>
                      <a:pt x="2023" y="3311"/>
                    </a:lnTo>
                    <a:lnTo>
                      <a:pt x="2029" y="3311"/>
                    </a:lnTo>
                    <a:lnTo>
                      <a:pt x="2035" y="3318"/>
                    </a:lnTo>
                    <a:lnTo>
                      <a:pt x="2041" y="3318"/>
                    </a:lnTo>
                    <a:lnTo>
                      <a:pt x="2047" y="3318"/>
                    </a:lnTo>
                    <a:lnTo>
                      <a:pt x="2053" y="3318"/>
                    </a:lnTo>
                    <a:lnTo>
                      <a:pt x="2059" y="3318"/>
                    </a:lnTo>
                    <a:lnTo>
                      <a:pt x="2065" y="3324"/>
                    </a:lnTo>
                    <a:lnTo>
                      <a:pt x="2072" y="3324"/>
                    </a:lnTo>
                    <a:lnTo>
                      <a:pt x="2078" y="3324"/>
                    </a:lnTo>
                    <a:lnTo>
                      <a:pt x="2084" y="3324"/>
                    </a:lnTo>
                    <a:lnTo>
                      <a:pt x="2090" y="3324"/>
                    </a:lnTo>
                    <a:lnTo>
                      <a:pt x="2096" y="3324"/>
                    </a:lnTo>
                    <a:lnTo>
                      <a:pt x="2102" y="3331"/>
                    </a:lnTo>
                    <a:lnTo>
                      <a:pt x="2108" y="3331"/>
                    </a:lnTo>
                    <a:lnTo>
                      <a:pt x="2114" y="3331"/>
                    </a:lnTo>
                    <a:lnTo>
                      <a:pt x="2120" y="3331"/>
                    </a:lnTo>
                    <a:lnTo>
                      <a:pt x="2126" y="3331"/>
                    </a:lnTo>
                    <a:lnTo>
                      <a:pt x="2132" y="3331"/>
                    </a:lnTo>
                    <a:lnTo>
                      <a:pt x="2138" y="3331"/>
                    </a:lnTo>
                    <a:lnTo>
                      <a:pt x="2144" y="3331"/>
                    </a:lnTo>
                    <a:lnTo>
                      <a:pt x="2144" y="3338"/>
                    </a:lnTo>
                    <a:lnTo>
                      <a:pt x="2150" y="3338"/>
                    </a:lnTo>
                    <a:lnTo>
                      <a:pt x="2156" y="3338"/>
                    </a:lnTo>
                    <a:lnTo>
                      <a:pt x="2162" y="3338"/>
                    </a:lnTo>
                    <a:lnTo>
                      <a:pt x="2168" y="3338"/>
                    </a:lnTo>
                    <a:lnTo>
                      <a:pt x="2174" y="3338"/>
                    </a:lnTo>
                    <a:lnTo>
                      <a:pt x="2181" y="3338"/>
                    </a:lnTo>
                    <a:lnTo>
                      <a:pt x="2187" y="3338"/>
                    </a:lnTo>
                    <a:lnTo>
                      <a:pt x="2193" y="3331"/>
                    </a:lnTo>
                    <a:lnTo>
                      <a:pt x="2199" y="3331"/>
                    </a:lnTo>
                    <a:lnTo>
                      <a:pt x="2205" y="3331"/>
                    </a:lnTo>
                    <a:lnTo>
                      <a:pt x="2211" y="3331"/>
                    </a:lnTo>
                    <a:lnTo>
                      <a:pt x="2217" y="3331"/>
                    </a:lnTo>
                    <a:lnTo>
                      <a:pt x="2223" y="3331"/>
                    </a:lnTo>
                    <a:lnTo>
                      <a:pt x="2229" y="3331"/>
                    </a:lnTo>
                    <a:lnTo>
                      <a:pt x="2235" y="3331"/>
                    </a:lnTo>
                    <a:lnTo>
                      <a:pt x="2241" y="3331"/>
                    </a:lnTo>
                    <a:lnTo>
                      <a:pt x="2247" y="3324"/>
                    </a:lnTo>
                    <a:lnTo>
                      <a:pt x="2253" y="3324"/>
                    </a:lnTo>
                    <a:lnTo>
                      <a:pt x="2259" y="3324"/>
                    </a:lnTo>
                    <a:lnTo>
                      <a:pt x="2265" y="3324"/>
                    </a:lnTo>
                    <a:lnTo>
                      <a:pt x="2271" y="3324"/>
                    </a:lnTo>
                    <a:lnTo>
                      <a:pt x="2277" y="3324"/>
                    </a:lnTo>
                    <a:lnTo>
                      <a:pt x="2283" y="3324"/>
                    </a:lnTo>
                    <a:lnTo>
                      <a:pt x="2290" y="3324"/>
                    </a:lnTo>
                    <a:lnTo>
                      <a:pt x="2296" y="3324"/>
                    </a:lnTo>
                    <a:lnTo>
                      <a:pt x="2302" y="3324"/>
                    </a:lnTo>
                    <a:lnTo>
                      <a:pt x="2308" y="3324"/>
                    </a:lnTo>
                    <a:lnTo>
                      <a:pt x="2314" y="3324"/>
                    </a:lnTo>
                    <a:lnTo>
                      <a:pt x="2320" y="3324"/>
                    </a:lnTo>
                    <a:lnTo>
                      <a:pt x="2326" y="3324"/>
                    </a:lnTo>
                    <a:lnTo>
                      <a:pt x="2332" y="3324"/>
                    </a:lnTo>
                    <a:lnTo>
                      <a:pt x="2338" y="3324"/>
                    </a:lnTo>
                    <a:lnTo>
                      <a:pt x="2344" y="3324"/>
                    </a:lnTo>
                    <a:lnTo>
                      <a:pt x="2350" y="3324"/>
                    </a:lnTo>
                    <a:lnTo>
                      <a:pt x="2356" y="3324"/>
                    </a:lnTo>
                    <a:lnTo>
                      <a:pt x="2356" y="3331"/>
                    </a:lnTo>
                    <a:lnTo>
                      <a:pt x="2362" y="3331"/>
                    </a:lnTo>
                    <a:lnTo>
                      <a:pt x="2368" y="3331"/>
                    </a:lnTo>
                    <a:lnTo>
                      <a:pt x="2374" y="3331"/>
                    </a:lnTo>
                    <a:lnTo>
                      <a:pt x="2380" y="3331"/>
                    </a:lnTo>
                    <a:lnTo>
                      <a:pt x="2386" y="3331"/>
                    </a:lnTo>
                    <a:lnTo>
                      <a:pt x="2393" y="3331"/>
                    </a:lnTo>
                    <a:lnTo>
                      <a:pt x="2399" y="3338"/>
                    </a:lnTo>
                  </a:path>
                </a:pathLst>
              </a:custGeom>
              <a:noFill/>
              <a:ln w="285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sp>
            <p:nvSpPr>
              <p:cNvPr id="58" name="Freeform 52"/>
              <p:cNvSpPr>
                <a:spLocks/>
              </p:cNvSpPr>
              <p:nvPr/>
            </p:nvSpPr>
            <p:spPr bwMode="auto">
              <a:xfrm>
                <a:off x="6021" y="2295"/>
                <a:ext cx="1508" cy="1339"/>
              </a:xfrm>
              <a:custGeom>
                <a:avLst/>
                <a:gdLst>
                  <a:gd name="T0" fmla="*/ 24 w 1508"/>
                  <a:gd name="T1" fmla="*/ 1238 h 1339"/>
                  <a:gd name="T2" fmla="*/ 48 w 1508"/>
                  <a:gd name="T3" fmla="*/ 1244 h 1339"/>
                  <a:gd name="T4" fmla="*/ 78 w 1508"/>
                  <a:gd name="T5" fmla="*/ 1251 h 1339"/>
                  <a:gd name="T6" fmla="*/ 109 w 1508"/>
                  <a:gd name="T7" fmla="*/ 1251 h 1339"/>
                  <a:gd name="T8" fmla="*/ 139 w 1508"/>
                  <a:gd name="T9" fmla="*/ 1258 h 1339"/>
                  <a:gd name="T10" fmla="*/ 163 w 1508"/>
                  <a:gd name="T11" fmla="*/ 1251 h 1339"/>
                  <a:gd name="T12" fmla="*/ 193 w 1508"/>
                  <a:gd name="T13" fmla="*/ 1251 h 1339"/>
                  <a:gd name="T14" fmla="*/ 224 w 1508"/>
                  <a:gd name="T15" fmla="*/ 1244 h 1339"/>
                  <a:gd name="T16" fmla="*/ 248 w 1508"/>
                  <a:gd name="T17" fmla="*/ 1231 h 1339"/>
                  <a:gd name="T18" fmla="*/ 278 w 1508"/>
                  <a:gd name="T19" fmla="*/ 1218 h 1339"/>
                  <a:gd name="T20" fmla="*/ 302 w 1508"/>
                  <a:gd name="T21" fmla="*/ 1197 h 1339"/>
                  <a:gd name="T22" fmla="*/ 327 w 1508"/>
                  <a:gd name="T23" fmla="*/ 1170 h 1339"/>
                  <a:gd name="T24" fmla="*/ 351 w 1508"/>
                  <a:gd name="T25" fmla="*/ 1130 h 1339"/>
                  <a:gd name="T26" fmla="*/ 369 w 1508"/>
                  <a:gd name="T27" fmla="*/ 1076 h 1339"/>
                  <a:gd name="T28" fmla="*/ 387 w 1508"/>
                  <a:gd name="T29" fmla="*/ 1002 h 1339"/>
                  <a:gd name="T30" fmla="*/ 411 w 1508"/>
                  <a:gd name="T31" fmla="*/ 908 h 1339"/>
                  <a:gd name="T32" fmla="*/ 430 w 1508"/>
                  <a:gd name="T33" fmla="*/ 794 h 1339"/>
                  <a:gd name="T34" fmla="*/ 454 w 1508"/>
                  <a:gd name="T35" fmla="*/ 666 h 1339"/>
                  <a:gd name="T36" fmla="*/ 472 w 1508"/>
                  <a:gd name="T37" fmla="*/ 524 h 1339"/>
                  <a:gd name="T38" fmla="*/ 496 w 1508"/>
                  <a:gd name="T39" fmla="*/ 410 h 1339"/>
                  <a:gd name="T40" fmla="*/ 514 w 1508"/>
                  <a:gd name="T41" fmla="*/ 282 h 1339"/>
                  <a:gd name="T42" fmla="*/ 539 w 1508"/>
                  <a:gd name="T43" fmla="*/ 168 h 1339"/>
                  <a:gd name="T44" fmla="*/ 557 w 1508"/>
                  <a:gd name="T45" fmla="*/ 87 h 1339"/>
                  <a:gd name="T46" fmla="*/ 581 w 1508"/>
                  <a:gd name="T47" fmla="*/ 27 h 1339"/>
                  <a:gd name="T48" fmla="*/ 605 w 1508"/>
                  <a:gd name="T49" fmla="*/ 0 h 1339"/>
                  <a:gd name="T50" fmla="*/ 629 w 1508"/>
                  <a:gd name="T51" fmla="*/ 13 h 1339"/>
                  <a:gd name="T52" fmla="*/ 654 w 1508"/>
                  <a:gd name="T53" fmla="*/ 47 h 1339"/>
                  <a:gd name="T54" fmla="*/ 672 w 1508"/>
                  <a:gd name="T55" fmla="*/ 94 h 1339"/>
                  <a:gd name="T56" fmla="*/ 696 w 1508"/>
                  <a:gd name="T57" fmla="*/ 154 h 1339"/>
                  <a:gd name="T58" fmla="*/ 714 w 1508"/>
                  <a:gd name="T59" fmla="*/ 215 h 1339"/>
                  <a:gd name="T60" fmla="*/ 739 w 1508"/>
                  <a:gd name="T61" fmla="*/ 296 h 1339"/>
                  <a:gd name="T62" fmla="*/ 757 w 1508"/>
                  <a:gd name="T63" fmla="*/ 383 h 1339"/>
                  <a:gd name="T64" fmla="*/ 781 w 1508"/>
                  <a:gd name="T65" fmla="*/ 464 h 1339"/>
                  <a:gd name="T66" fmla="*/ 799 w 1508"/>
                  <a:gd name="T67" fmla="*/ 545 h 1339"/>
                  <a:gd name="T68" fmla="*/ 823 w 1508"/>
                  <a:gd name="T69" fmla="*/ 625 h 1339"/>
                  <a:gd name="T70" fmla="*/ 841 w 1508"/>
                  <a:gd name="T71" fmla="*/ 706 h 1339"/>
                  <a:gd name="T72" fmla="*/ 866 w 1508"/>
                  <a:gd name="T73" fmla="*/ 773 h 1339"/>
                  <a:gd name="T74" fmla="*/ 884 w 1508"/>
                  <a:gd name="T75" fmla="*/ 847 h 1339"/>
                  <a:gd name="T76" fmla="*/ 908 w 1508"/>
                  <a:gd name="T77" fmla="*/ 908 h 1339"/>
                  <a:gd name="T78" fmla="*/ 926 w 1508"/>
                  <a:gd name="T79" fmla="*/ 955 h 1339"/>
                  <a:gd name="T80" fmla="*/ 951 w 1508"/>
                  <a:gd name="T81" fmla="*/ 1002 h 1339"/>
                  <a:gd name="T82" fmla="*/ 969 w 1508"/>
                  <a:gd name="T83" fmla="*/ 1049 h 1339"/>
                  <a:gd name="T84" fmla="*/ 993 w 1508"/>
                  <a:gd name="T85" fmla="*/ 1090 h 1339"/>
                  <a:gd name="T86" fmla="*/ 1011 w 1508"/>
                  <a:gd name="T87" fmla="*/ 1123 h 1339"/>
                  <a:gd name="T88" fmla="*/ 1035 w 1508"/>
                  <a:gd name="T89" fmla="*/ 1150 h 1339"/>
                  <a:gd name="T90" fmla="*/ 1060 w 1508"/>
                  <a:gd name="T91" fmla="*/ 1184 h 1339"/>
                  <a:gd name="T92" fmla="*/ 1084 w 1508"/>
                  <a:gd name="T93" fmla="*/ 1211 h 1339"/>
                  <a:gd name="T94" fmla="*/ 1108 w 1508"/>
                  <a:gd name="T95" fmla="*/ 1224 h 1339"/>
                  <a:gd name="T96" fmla="*/ 1132 w 1508"/>
                  <a:gd name="T97" fmla="*/ 1244 h 1339"/>
                  <a:gd name="T98" fmla="*/ 1156 w 1508"/>
                  <a:gd name="T99" fmla="*/ 1258 h 1339"/>
                  <a:gd name="T100" fmla="*/ 1175 w 1508"/>
                  <a:gd name="T101" fmla="*/ 1271 h 1339"/>
                  <a:gd name="T102" fmla="*/ 1199 w 1508"/>
                  <a:gd name="T103" fmla="*/ 1278 h 1339"/>
                  <a:gd name="T104" fmla="*/ 1229 w 1508"/>
                  <a:gd name="T105" fmla="*/ 1292 h 1339"/>
                  <a:gd name="T106" fmla="*/ 1259 w 1508"/>
                  <a:gd name="T107" fmla="*/ 1298 h 1339"/>
                  <a:gd name="T108" fmla="*/ 1290 w 1508"/>
                  <a:gd name="T109" fmla="*/ 1305 h 1339"/>
                  <a:gd name="T110" fmla="*/ 1320 w 1508"/>
                  <a:gd name="T111" fmla="*/ 1312 h 1339"/>
                  <a:gd name="T112" fmla="*/ 1350 w 1508"/>
                  <a:gd name="T113" fmla="*/ 1318 h 1339"/>
                  <a:gd name="T114" fmla="*/ 1381 w 1508"/>
                  <a:gd name="T115" fmla="*/ 1325 h 1339"/>
                  <a:gd name="T116" fmla="*/ 1411 w 1508"/>
                  <a:gd name="T117" fmla="*/ 1325 h 1339"/>
                  <a:gd name="T118" fmla="*/ 1435 w 1508"/>
                  <a:gd name="T119" fmla="*/ 1332 h 1339"/>
                  <a:gd name="T120" fmla="*/ 1465 w 1508"/>
                  <a:gd name="T121" fmla="*/ 1332 h 1339"/>
                  <a:gd name="T122" fmla="*/ 1496 w 1508"/>
                  <a:gd name="T123" fmla="*/ 1339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8" h="1339">
                    <a:moveTo>
                      <a:pt x="0" y="1238"/>
                    </a:moveTo>
                    <a:lnTo>
                      <a:pt x="6" y="1238"/>
                    </a:lnTo>
                    <a:lnTo>
                      <a:pt x="12" y="1238"/>
                    </a:lnTo>
                    <a:lnTo>
                      <a:pt x="18" y="1238"/>
                    </a:lnTo>
                    <a:lnTo>
                      <a:pt x="24" y="1238"/>
                    </a:lnTo>
                    <a:lnTo>
                      <a:pt x="24" y="1244"/>
                    </a:lnTo>
                    <a:lnTo>
                      <a:pt x="30" y="1244"/>
                    </a:lnTo>
                    <a:lnTo>
                      <a:pt x="36" y="1244"/>
                    </a:lnTo>
                    <a:lnTo>
                      <a:pt x="42" y="1244"/>
                    </a:lnTo>
                    <a:lnTo>
                      <a:pt x="48" y="1244"/>
                    </a:lnTo>
                    <a:lnTo>
                      <a:pt x="54" y="1244"/>
                    </a:lnTo>
                    <a:lnTo>
                      <a:pt x="60" y="1244"/>
                    </a:lnTo>
                    <a:lnTo>
                      <a:pt x="66" y="1251"/>
                    </a:lnTo>
                    <a:lnTo>
                      <a:pt x="72" y="1251"/>
                    </a:lnTo>
                    <a:lnTo>
                      <a:pt x="78" y="1251"/>
                    </a:lnTo>
                    <a:lnTo>
                      <a:pt x="84" y="1251"/>
                    </a:lnTo>
                    <a:lnTo>
                      <a:pt x="90" y="1251"/>
                    </a:lnTo>
                    <a:lnTo>
                      <a:pt x="96" y="1251"/>
                    </a:lnTo>
                    <a:lnTo>
                      <a:pt x="103" y="1251"/>
                    </a:lnTo>
                    <a:lnTo>
                      <a:pt x="109" y="1251"/>
                    </a:lnTo>
                    <a:lnTo>
                      <a:pt x="115" y="1251"/>
                    </a:lnTo>
                    <a:lnTo>
                      <a:pt x="121" y="1251"/>
                    </a:lnTo>
                    <a:lnTo>
                      <a:pt x="127" y="1251"/>
                    </a:lnTo>
                    <a:lnTo>
                      <a:pt x="133" y="1251"/>
                    </a:lnTo>
                    <a:lnTo>
                      <a:pt x="139" y="1258"/>
                    </a:lnTo>
                    <a:lnTo>
                      <a:pt x="145" y="1258"/>
                    </a:lnTo>
                    <a:lnTo>
                      <a:pt x="151" y="1258"/>
                    </a:lnTo>
                    <a:lnTo>
                      <a:pt x="151" y="1251"/>
                    </a:lnTo>
                    <a:lnTo>
                      <a:pt x="157" y="1251"/>
                    </a:lnTo>
                    <a:lnTo>
                      <a:pt x="163" y="1251"/>
                    </a:lnTo>
                    <a:lnTo>
                      <a:pt x="169" y="1251"/>
                    </a:lnTo>
                    <a:lnTo>
                      <a:pt x="175" y="1251"/>
                    </a:lnTo>
                    <a:lnTo>
                      <a:pt x="181" y="1251"/>
                    </a:lnTo>
                    <a:lnTo>
                      <a:pt x="187" y="1251"/>
                    </a:lnTo>
                    <a:lnTo>
                      <a:pt x="193" y="1251"/>
                    </a:lnTo>
                    <a:lnTo>
                      <a:pt x="199" y="1251"/>
                    </a:lnTo>
                    <a:lnTo>
                      <a:pt x="206" y="1244"/>
                    </a:lnTo>
                    <a:lnTo>
                      <a:pt x="212" y="1244"/>
                    </a:lnTo>
                    <a:lnTo>
                      <a:pt x="218" y="1244"/>
                    </a:lnTo>
                    <a:lnTo>
                      <a:pt x="224" y="1244"/>
                    </a:lnTo>
                    <a:lnTo>
                      <a:pt x="224" y="1238"/>
                    </a:lnTo>
                    <a:lnTo>
                      <a:pt x="230" y="1238"/>
                    </a:lnTo>
                    <a:lnTo>
                      <a:pt x="236" y="1238"/>
                    </a:lnTo>
                    <a:lnTo>
                      <a:pt x="242" y="1238"/>
                    </a:lnTo>
                    <a:lnTo>
                      <a:pt x="248" y="1231"/>
                    </a:lnTo>
                    <a:lnTo>
                      <a:pt x="254" y="1231"/>
                    </a:lnTo>
                    <a:lnTo>
                      <a:pt x="260" y="1224"/>
                    </a:lnTo>
                    <a:lnTo>
                      <a:pt x="266" y="1224"/>
                    </a:lnTo>
                    <a:lnTo>
                      <a:pt x="272" y="1224"/>
                    </a:lnTo>
                    <a:lnTo>
                      <a:pt x="278" y="1218"/>
                    </a:lnTo>
                    <a:lnTo>
                      <a:pt x="284" y="1211"/>
                    </a:lnTo>
                    <a:lnTo>
                      <a:pt x="290" y="1211"/>
                    </a:lnTo>
                    <a:lnTo>
                      <a:pt x="290" y="1204"/>
                    </a:lnTo>
                    <a:lnTo>
                      <a:pt x="296" y="1204"/>
                    </a:lnTo>
                    <a:lnTo>
                      <a:pt x="302" y="1197"/>
                    </a:lnTo>
                    <a:lnTo>
                      <a:pt x="308" y="1197"/>
                    </a:lnTo>
                    <a:lnTo>
                      <a:pt x="308" y="1191"/>
                    </a:lnTo>
                    <a:lnTo>
                      <a:pt x="315" y="1184"/>
                    </a:lnTo>
                    <a:lnTo>
                      <a:pt x="321" y="1177"/>
                    </a:lnTo>
                    <a:lnTo>
                      <a:pt x="327" y="1170"/>
                    </a:lnTo>
                    <a:lnTo>
                      <a:pt x="333" y="1164"/>
                    </a:lnTo>
                    <a:lnTo>
                      <a:pt x="333" y="1157"/>
                    </a:lnTo>
                    <a:lnTo>
                      <a:pt x="339" y="1150"/>
                    </a:lnTo>
                    <a:lnTo>
                      <a:pt x="345" y="1137"/>
                    </a:lnTo>
                    <a:lnTo>
                      <a:pt x="351" y="1130"/>
                    </a:lnTo>
                    <a:lnTo>
                      <a:pt x="351" y="1123"/>
                    </a:lnTo>
                    <a:lnTo>
                      <a:pt x="357" y="1110"/>
                    </a:lnTo>
                    <a:lnTo>
                      <a:pt x="363" y="1103"/>
                    </a:lnTo>
                    <a:lnTo>
                      <a:pt x="363" y="1090"/>
                    </a:lnTo>
                    <a:lnTo>
                      <a:pt x="369" y="1076"/>
                    </a:lnTo>
                    <a:lnTo>
                      <a:pt x="375" y="1063"/>
                    </a:lnTo>
                    <a:lnTo>
                      <a:pt x="375" y="1049"/>
                    </a:lnTo>
                    <a:lnTo>
                      <a:pt x="381" y="1036"/>
                    </a:lnTo>
                    <a:lnTo>
                      <a:pt x="387" y="1022"/>
                    </a:lnTo>
                    <a:lnTo>
                      <a:pt x="387" y="1002"/>
                    </a:lnTo>
                    <a:lnTo>
                      <a:pt x="393" y="989"/>
                    </a:lnTo>
                    <a:lnTo>
                      <a:pt x="399" y="969"/>
                    </a:lnTo>
                    <a:lnTo>
                      <a:pt x="405" y="948"/>
                    </a:lnTo>
                    <a:lnTo>
                      <a:pt x="405" y="928"/>
                    </a:lnTo>
                    <a:lnTo>
                      <a:pt x="411" y="908"/>
                    </a:lnTo>
                    <a:lnTo>
                      <a:pt x="418" y="888"/>
                    </a:lnTo>
                    <a:lnTo>
                      <a:pt x="418" y="868"/>
                    </a:lnTo>
                    <a:lnTo>
                      <a:pt x="424" y="841"/>
                    </a:lnTo>
                    <a:lnTo>
                      <a:pt x="430" y="821"/>
                    </a:lnTo>
                    <a:lnTo>
                      <a:pt x="430" y="794"/>
                    </a:lnTo>
                    <a:lnTo>
                      <a:pt x="436" y="767"/>
                    </a:lnTo>
                    <a:lnTo>
                      <a:pt x="442" y="747"/>
                    </a:lnTo>
                    <a:lnTo>
                      <a:pt x="448" y="720"/>
                    </a:lnTo>
                    <a:lnTo>
                      <a:pt x="448" y="693"/>
                    </a:lnTo>
                    <a:lnTo>
                      <a:pt x="454" y="666"/>
                    </a:lnTo>
                    <a:lnTo>
                      <a:pt x="460" y="632"/>
                    </a:lnTo>
                    <a:lnTo>
                      <a:pt x="460" y="605"/>
                    </a:lnTo>
                    <a:lnTo>
                      <a:pt x="466" y="578"/>
                    </a:lnTo>
                    <a:lnTo>
                      <a:pt x="472" y="551"/>
                    </a:lnTo>
                    <a:lnTo>
                      <a:pt x="472" y="524"/>
                    </a:lnTo>
                    <a:lnTo>
                      <a:pt x="478" y="498"/>
                    </a:lnTo>
                    <a:lnTo>
                      <a:pt x="484" y="477"/>
                    </a:lnTo>
                    <a:lnTo>
                      <a:pt x="490" y="457"/>
                    </a:lnTo>
                    <a:lnTo>
                      <a:pt x="490" y="437"/>
                    </a:lnTo>
                    <a:lnTo>
                      <a:pt x="496" y="410"/>
                    </a:lnTo>
                    <a:lnTo>
                      <a:pt x="502" y="383"/>
                    </a:lnTo>
                    <a:lnTo>
                      <a:pt x="502" y="356"/>
                    </a:lnTo>
                    <a:lnTo>
                      <a:pt x="508" y="329"/>
                    </a:lnTo>
                    <a:lnTo>
                      <a:pt x="514" y="309"/>
                    </a:lnTo>
                    <a:lnTo>
                      <a:pt x="514" y="282"/>
                    </a:lnTo>
                    <a:lnTo>
                      <a:pt x="520" y="255"/>
                    </a:lnTo>
                    <a:lnTo>
                      <a:pt x="527" y="235"/>
                    </a:lnTo>
                    <a:lnTo>
                      <a:pt x="533" y="215"/>
                    </a:lnTo>
                    <a:lnTo>
                      <a:pt x="533" y="188"/>
                    </a:lnTo>
                    <a:lnTo>
                      <a:pt x="539" y="168"/>
                    </a:lnTo>
                    <a:lnTo>
                      <a:pt x="545" y="148"/>
                    </a:lnTo>
                    <a:lnTo>
                      <a:pt x="545" y="134"/>
                    </a:lnTo>
                    <a:lnTo>
                      <a:pt x="551" y="114"/>
                    </a:lnTo>
                    <a:lnTo>
                      <a:pt x="557" y="101"/>
                    </a:lnTo>
                    <a:lnTo>
                      <a:pt x="557" y="87"/>
                    </a:lnTo>
                    <a:lnTo>
                      <a:pt x="563" y="74"/>
                    </a:lnTo>
                    <a:lnTo>
                      <a:pt x="569" y="60"/>
                    </a:lnTo>
                    <a:lnTo>
                      <a:pt x="575" y="47"/>
                    </a:lnTo>
                    <a:lnTo>
                      <a:pt x="575" y="40"/>
                    </a:lnTo>
                    <a:lnTo>
                      <a:pt x="581" y="27"/>
                    </a:lnTo>
                    <a:lnTo>
                      <a:pt x="587" y="20"/>
                    </a:lnTo>
                    <a:lnTo>
                      <a:pt x="587" y="13"/>
                    </a:lnTo>
                    <a:lnTo>
                      <a:pt x="593" y="13"/>
                    </a:lnTo>
                    <a:lnTo>
                      <a:pt x="599" y="6"/>
                    </a:lnTo>
                    <a:lnTo>
                      <a:pt x="605" y="0"/>
                    </a:lnTo>
                    <a:lnTo>
                      <a:pt x="611" y="0"/>
                    </a:lnTo>
                    <a:lnTo>
                      <a:pt x="617" y="0"/>
                    </a:lnTo>
                    <a:lnTo>
                      <a:pt x="623" y="6"/>
                    </a:lnTo>
                    <a:lnTo>
                      <a:pt x="629" y="6"/>
                    </a:lnTo>
                    <a:lnTo>
                      <a:pt x="629" y="13"/>
                    </a:lnTo>
                    <a:lnTo>
                      <a:pt x="636" y="20"/>
                    </a:lnTo>
                    <a:lnTo>
                      <a:pt x="642" y="27"/>
                    </a:lnTo>
                    <a:lnTo>
                      <a:pt x="642" y="33"/>
                    </a:lnTo>
                    <a:lnTo>
                      <a:pt x="648" y="40"/>
                    </a:lnTo>
                    <a:lnTo>
                      <a:pt x="654" y="47"/>
                    </a:lnTo>
                    <a:lnTo>
                      <a:pt x="654" y="53"/>
                    </a:lnTo>
                    <a:lnTo>
                      <a:pt x="660" y="60"/>
                    </a:lnTo>
                    <a:lnTo>
                      <a:pt x="666" y="74"/>
                    </a:lnTo>
                    <a:lnTo>
                      <a:pt x="672" y="80"/>
                    </a:lnTo>
                    <a:lnTo>
                      <a:pt x="672" y="94"/>
                    </a:lnTo>
                    <a:lnTo>
                      <a:pt x="678" y="107"/>
                    </a:lnTo>
                    <a:lnTo>
                      <a:pt x="684" y="121"/>
                    </a:lnTo>
                    <a:lnTo>
                      <a:pt x="684" y="134"/>
                    </a:lnTo>
                    <a:lnTo>
                      <a:pt x="690" y="148"/>
                    </a:lnTo>
                    <a:lnTo>
                      <a:pt x="696" y="154"/>
                    </a:lnTo>
                    <a:lnTo>
                      <a:pt x="696" y="175"/>
                    </a:lnTo>
                    <a:lnTo>
                      <a:pt x="702" y="181"/>
                    </a:lnTo>
                    <a:lnTo>
                      <a:pt x="708" y="188"/>
                    </a:lnTo>
                    <a:lnTo>
                      <a:pt x="714" y="201"/>
                    </a:lnTo>
                    <a:lnTo>
                      <a:pt x="714" y="215"/>
                    </a:lnTo>
                    <a:lnTo>
                      <a:pt x="720" y="235"/>
                    </a:lnTo>
                    <a:lnTo>
                      <a:pt x="726" y="249"/>
                    </a:lnTo>
                    <a:lnTo>
                      <a:pt x="726" y="262"/>
                    </a:lnTo>
                    <a:lnTo>
                      <a:pt x="732" y="282"/>
                    </a:lnTo>
                    <a:lnTo>
                      <a:pt x="739" y="296"/>
                    </a:lnTo>
                    <a:lnTo>
                      <a:pt x="739" y="309"/>
                    </a:lnTo>
                    <a:lnTo>
                      <a:pt x="745" y="329"/>
                    </a:lnTo>
                    <a:lnTo>
                      <a:pt x="751" y="343"/>
                    </a:lnTo>
                    <a:lnTo>
                      <a:pt x="757" y="363"/>
                    </a:lnTo>
                    <a:lnTo>
                      <a:pt x="757" y="383"/>
                    </a:lnTo>
                    <a:lnTo>
                      <a:pt x="763" y="397"/>
                    </a:lnTo>
                    <a:lnTo>
                      <a:pt x="769" y="410"/>
                    </a:lnTo>
                    <a:lnTo>
                      <a:pt x="769" y="430"/>
                    </a:lnTo>
                    <a:lnTo>
                      <a:pt x="775" y="444"/>
                    </a:lnTo>
                    <a:lnTo>
                      <a:pt x="781" y="464"/>
                    </a:lnTo>
                    <a:lnTo>
                      <a:pt x="781" y="477"/>
                    </a:lnTo>
                    <a:lnTo>
                      <a:pt x="787" y="498"/>
                    </a:lnTo>
                    <a:lnTo>
                      <a:pt x="793" y="511"/>
                    </a:lnTo>
                    <a:lnTo>
                      <a:pt x="799" y="531"/>
                    </a:lnTo>
                    <a:lnTo>
                      <a:pt x="799" y="545"/>
                    </a:lnTo>
                    <a:lnTo>
                      <a:pt x="805" y="565"/>
                    </a:lnTo>
                    <a:lnTo>
                      <a:pt x="811" y="578"/>
                    </a:lnTo>
                    <a:lnTo>
                      <a:pt x="811" y="598"/>
                    </a:lnTo>
                    <a:lnTo>
                      <a:pt x="817" y="612"/>
                    </a:lnTo>
                    <a:lnTo>
                      <a:pt x="823" y="625"/>
                    </a:lnTo>
                    <a:lnTo>
                      <a:pt x="823" y="646"/>
                    </a:lnTo>
                    <a:lnTo>
                      <a:pt x="829" y="659"/>
                    </a:lnTo>
                    <a:lnTo>
                      <a:pt x="835" y="673"/>
                    </a:lnTo>
                    <a:lnTo>
                      <a:pt x="841" y="693"/>
                    </a:lnTo>
                    <a:lnTo>
                      <a:pt x="841" y="706"/>
                    </a:lnTo>
                    <a:lnTo>
                      <a:pt x="848" y="720"/>
                    </a:lnTo>
                    <a:lnTo>
                      <a:pt x="854" y="733"/>
                    </a:lnTo>
                    <a:lnTo>
                      <a:pt x="854" y="747"/>
                    </a:lnTo>
                    <a:lnTo>
                      <a:pt x="860" y="760"/>
                    </a:lnTo>
                    <a:lnTo>
                      <a:pt x="866" y="773"/>
                    </a:lnTo>
                    <a:lnTo>
                      <a:pt x="866" y="794"/>
                    </a:lnTo>
                    <a:lnTo>
                      <a:pt x="872" y="807"/>
                    </a:lnTo>
                    <a:lnTo>
                      <a:pt x="878" y="821"/>
                    </a:lnTo>
                    <a:lnTo>
                      <a:pt x="884" y="834"/>
                    </a:lnTo>
                    <a:lnTo>
                      <a:pt x="884" y="847"/>
                    </a:lnTo>
                    <a:lnTo>
                      <a:pt x="890" y="854"/>
                    </a:lnTo>
                    <a:lnTo>
                      <a:pt x="896" y="868"/>
                    </a:lnTo>
                    <a:lnTo>
                      <a:pt x="896" y="881"/>
                    </a:lnTo>
                    <a:lnTo>
                      <a:pt x="902" y="895"/>
                    </a:lnTo>
                    <a:lnTo>
                      <a:pt x="908" y="908"/>
                    </a:lnTo>
                    <a:lnTo>
                      <a:pt x="908" y="915"/>
                    </a:lnTo>
                    <a:lnTo>
                      <a:pt x="914" y="928"/>
                    </a:lnTo>
                    <a:lnTo>
                      <a:pt x="920" y="942"/>
                    </a:lnTo>
                    <a:lnTo>
                      <a:pt x="926" y="948"/>
                    </a:lnTo>
                    <a:lnTo>
                      <a:pt x="926" y="955"/>
                    </a:lnTo>
                    <a:lnTo>
                      <a:pt x="932" y="962"/>
                    </a:lnTo>
                    <a:lnTo>
                      <a:pt x="938" y="975"/>
                    </a:lnTo>
                    <a:lnTo>
                      <a:pt x="938" y="982"/>
                    </a:lnTo>
                    <a:lnTo>
                      <a:pt x="944" y="995"/>
                    </a:lnTo>
                    <a:lnTo>
                      <a:pt x="951" y="1002"/>
                    </a:lnTo>
                    <a:lnTo>
                      <a:pt x="951" y="1016"/>
                    </a:lnTo>
                    <a:lnTo>
                      <a:pt x="957" y="1022"/>
                    </a:lnTo>
                    <a:lnTo>
                      <a:pt x="963" y="1029"/>
                    </a:lnTo>
                    <a:lnTo>
                      <a:pt x="963" y="1043"/>
                    </a:lnTo>
                    <a:lnTo>
                      <a:pt x="969" y="1049"/>
                    </a:lnTo>
                    <a:lnTo>
                      <a:pt x="975" y="1056"/>
                    </a:lnTo>
                    <a:lnTo>
                      <a:pt x="981" y="1063"/>
                    </a:lnTo>
                    <a:lnTo>
                      <a:pt x="981" y="1070"/>
                    </a:lnTo>
                    <a:lnTo>
                      <a:pt x="987" y="1083"/>
                    </a:lnTo>
                    <a:lnTo>
                      <a:pt x="993" y="1090"/>
                    </a:lnTo>
                    <a:lnTo>
                      <a:pt x="993" y="1096"/>
                    </a:lnTo>
                    <a:lnTo>
                      <a:pt x="999" y="1103"/>
                    </a:lnTo>
                    <a:lnTo>
                      <a:pt x="1005" y="1110"/>
                    </a:lnTo>
                    <a:lnTo>
                      <a:pt x="1005" y="1117"/>
                    </a:lnTo>
                    <a:lnTo>
                      <a:pt x="1011" y="1123"/>
                    </a:lnTo>
                    <a:lnTo>
                      <a:pt x="1017" y="1130"/>
                    </a:lnTo>
                    <a:lnTo>
                      <a:pt x="1023" y="1137"/>
                    </a:lnTo>
                    <a:lnTo>
                      <a:pt x="1023" y="1144"/>
                    </a:lnTo>
                    <a:lnTo>
                      <a:pt x="1029" y="1150"/>
                    </a:lnTo>
                    <a:lnTo>
                      <a:pt x="1035" y="1150"/>
                    </a:lnTo>
                    <a:lnTo>
                      <a:pt x="1035" y="1157"/>
                    </a:lnTo>
                    <a:lnTo>
                      <a:pt x="1041" y="1164"/>
                    </a:lnTo>
                    <a:lnTo>
                      <a:pt x="1047" y="1170"/>
                    </a:lnTo>
                    <a:lnTo>
                      <a:pt x="1053" y="1177"/>
                    </a:lnTo>
                    <a:lnTo>
                      <a:pt x="1060" y="1184"/>
                    </a:lnTo>
                    <a:lnTo>
                      <a:pt x="1066" y="1191"/>
                    </a:lnTo>
                    <a:lnTo>
                      <a:pt x="1072" y="1197"/>
                    </a:lnTo>
                    <a:lnTo>
                      <a:pt x="1078" y="1197"/>
                    </a:lnTo>
                    <a:lnTo>
                      <a:pt x="1078" y="1204"/>
                    </a:lnTo>
                    <a:lnTo>
                      <a:pt x="1084" y="1211"/>
                    </a:lnTo>
                    <a:lnTo>
                      <a:pt x="1090" y="1211"/>
                    </a:lnTo>
                    <a:lnTo>
                      <a:pt x="1090" y="1218"/>
                    </a:lnTo>
                    <a:lnTo>
                      <a:pt x="1096" y="1218"/>
                    </a:lnTo>
                    <a:lnTo>
                      <a:pt x="1102" y="1224"/>
                    </a:lnTo>
                    <a:lnTo>
                      <a:pt x="1108" y="1224"/>
                    </a:lnTo>
                    <a:lnTo>
                      <a:pt x="1108" y="1231"/>
                    </a:lnTo>
                    <a:lnTo>
                      <a:pt x="1114" y="1231"/>
                    </a:lnTo>
                    <a:lnTo>
                      <a:pt x="1120" y="1238"/>
                    </a:lnTo>
                    <a:lnTo>
                      <a:pt x="1126" y="1244"/>
                    </a:lnTo>
                    <a:lnTo>
                      <a:pt x="1132" y="1244"/>
                    </a:lnTo>
                    <a:lnTo>
                      <a:pt x="1138" y="1251"/>
                    </a:lnTo>
                    <a:lnTo>
                      <a:pt x="1144" y="1251"/>
                    </a:lnTo>
                    <a:lnTo>
                      <a:pt x="1150" y="1251"/>
                    </a:lnTo>
                    <a:lnTo>
                      <a:pt x="1150" y="1258"/>
                    </a:lnTo>
                    <a:lnTo>
                      <a:pt x="1156" y="1258"/>
                    </a:lnTo>
                    <a:lnTo>
                      <a:pt x="1163" y="1258"/>
                    </a:lnTo>
                    <a:lnTo>
                      <a:pt x="1163" y="1265"/>
                    </a:lnTo>
                    <a:lnTo>
                      <a:pt x="1169" y="1265"/>
                    </a:lnTo>
                    <a:lnTo>
                      <a:pt x="1175" y="1265"/>
                    </a:lnTo>
                    <a:lnTo>
                      <a:pt x="1175" y="1271"/>
                    </a:lnTo>
                    <a:lnTo>
                      <a:pt x="1181" y="1271"/>
                    </a:lnTo>
                    <a:lnTo>
                      <a:pt x="1187" y="1271"/>
                    </a:lnTo>
                    <a:lnTo>
                      <a:pt x="1193" y="1271"/>
                    </a:lnTo>
                    <a:lnTo>
                      <a:pt x="1193" y="1278"/>
                    </a:lnTo>
                    <a:lnTo>
                      <a:pt x="1199" y="1278"/>
                    </a:lnTo>
                    <a:lnTo>
                      <a:pt x="1205" y="1278"/>
                    </a:lnTo>
                    <a:lnTo>
                      <a:pt x="1211" y="1285"/>
                    </a:lnTo>
                    <a:lnTo>
                      <a:pt x="1217" y="1285"/>
                    </a:lnTo>
                    <a:lnTo>
                      <a:pt x="1223" y="1285"/>
                    </a:lnTo>
                    <a:lnTo>
                      <a:pt x="1229" y="1292"/>
                    </a:lnTo>
                    <a:lnTo>
                      <a:pt x="1235" y="1292"/>
                    </a:lnTo>
                    <a:lnTo>
                      <a:pt x="1241" y="1292"/>
                    </a:lnTo>
                    <a:lnTo>
                      <a:pt x="1247" y="1298"/>
                    </a:lnTo>
                    <a:lnTo>
                      <a:pt x="1253" y="1298"/>
                    </a:lnTo>
                    <a:lnTo>
                      <a:pt x="1259" y="1298"/>
                    </a:lnTo>
                    <a:lnTo>
                      <a:pt x="1265" y="1298"/>
                    </a:lnTo>
                    <a:lnTo>
                      <a:pt x="1272" y="1305"/>
                    </a:lnTo>
                    <a:lnTo>
                      <a:pt x="1278" y="1305"/>
                    </a:lnTo>
                    <a:lnTo>
                      <a:pt x="1284" y="1305"/>
                    </a:lnTo>
                    <a:lnTo>
                      <a:pt x="1290" y="1305"/>
                    </a:lnTo>
                    <a:lnTo>
                      <a:pt x="1296" y="1312"/>
                    </a:lnTo>
                    <a:lnTo>
                      <a:pt x="1302" y="1312"/>
                    </a:lnTo>
                    <a:lnTo>
                      <a:pt x="1308" y="1312"/>
                    </a:lnTo>
                    <a:lnTo>
                      <a:pt x="1314" y="1312"/>
                    </a:lnTo>
                    <a:lnTo>
                      <a:pt x="1320" y="1312"/>
                    </a:lnTo>
                    <a:lnTo>
                      <a:pt x="1326" y="1318"/>
                    </a:lnTo>
                    <a:lnTo>
                      <a:pt x="1332" y="1318"/>
                    </a:lnTo>
                    <a:lnTo>
                      <a:pt x="1338" y="1318"/>
                    </a:lnTo>
                    <a:lnTo>
                      <a:pt x="1344" y="1318"/>
                    </a:lnTo>
                    <a:lnTo>
                      <a:pt x="1350" y="1318"/>
                    </a:lnTo>
                    <a:lnTo>
                      <a:pt x="1356" y="1318"/>
                    </a:lnTo>
                    <a:lnTo>
                      <a:pt x="1362" y="1325"/>
                    </a:lnTo>
                    <a:lnTo>
                      <a:pt x="1368" y="1325"/>
                    </a:lnTo>
                    <a:lnTo>
                      <a:pt x="1374" y="1325"/>
                    </a:lnTo>
                    <a:lnTo>
                      <a:pt x="1381" y="1325"/>
                    </a:lnTo>
                    <a:lnTo>
                      <a:pt x="1387" y="1325"/>
                    </a:lnTo>
                    <a:lnTo>
                      <a:pt x="1393" y="1325"/>
                    </a:lnTo>
                    <a:lnTo>
                      <a:pt x="1399" y="1325"/>
                    </a:lnTo>
                    <a:lnTo>
                      <a:pt x="1405" y="1325"/>
                    </a:lnTo>
                    <a:lnTo>
                      <a:pt x="1411" y="1325"/>
                    </a:lnTo>
                    <a:lnTo>
                      <a:pt x="1417" y="1325"/>
                    </a:lnTo>
                    <a:lnTo>
                      <a:pt x="1417" y="1332"/>
                    </a:lnTo>
                    <a:lnTo>
                      <a:pt x="1423" y="1332"/>
                    </a:lnTo>
                    <a:lnTo>
                      <a:pt x="1429" y="1332"/>
                    </a:lnTo>
                    <a:lnTo>
                      <a:pt x="1435" y="1332"/>
                    </a:lnTo>
                    <a:lnTo>
                      <a:pt x="1441" y="1332"/>
                    </a:lnTo>
                    <a:lnTo>
                      <a:pt x="1447" y="1332"/>
                    </a:lnTo>
                    <a:lnTo>
                      <a:pt x="1453" y="1332"/>
                    </a:lnTo>
                    <a:lnTo>
                      <a:pt x="1459" y="1332"/>
                    </a:lnTo>
                    <a:lnTo>
                      <a:pt x="1465" y="1332"/>
                    </a:lnTo>
                    <a:lnTo>
                      <a:pt x="1471" y="1332"/>
                    </a:lnTo>
                    <a:lnTo>
                      <a:pt x="1477" y="1332"/>
                    </a:lnTo>
                    <a:lnTo>
                      <a:pt x="1484" y="1332"/>
                    </a:lnTo>
                    <a:lnTo>
                      <a:pt x="1490" y="1339"/>
                    </a:lnTo>
                    <a:lnTo>
                      <a:pt x="1496" y="1339"/>
                    </a:lnTo>
                    <a:lnTo>
                      <a:pt x="1502" y="1339"/>
                    </a:lnTo>
                    <a:lnTo>
                      <a:pt x="1508" y="1339"/>
                    </a:lnTo>
                  </a:path>
                </a:pathLst>
              </a:custGeom>
              <a:noFill/>
              <a:ln w="285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fa-IR" sz="1350">
                  <a:solidFill>
                    <a:prstClr val="black"/>
                  </a:solidFill>
                  <a:latin typeface="Calibri"/>
                  <a:cs typeface="B Nazanin"/>
                </a:endParaRPr>
              </a:p>
            </p:txBody>
          </p:sp>
        </p:grpSp>
        <p:sp>
          <p:nvSpPr>
            <p:cNvPr id="7" name="Rectangle 29"/>
            <p:cNvSpPr>
              <a:spLocks noChangeArrowheads="1"/>
            </p:cNvSpPr>
            <p:nvPr/>
          </p:nvSpPr>
          <p:spPr bwMode="auto">
            <a:xfrm rot="16200000">
              <a:off x="-73114" y="2929899"/>
              <a:ext cx="858457" cy="236950"/>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(mAU)</a:t>
              </a:r>
              <a:endParaRPr lang="en-US" altLang="en-US" sz="1050" b="1" dirty="0">
                <a:solidFill>
                  <a:prstClr val="black"/>
                </a:solidFill>
                <a:latin typeface="Times New Roman"/>
                <a:cs typeface="Times New Roman"/>
              </a:endParaRPr>
            </a:p>
          </p:txBody>
        </p:sp>
        <p:sp>
          <p:nvSpPr>
            <p:cNvPr id="8" name="Rectangle 30"/>
            <p:cNvSpPr>
              <a:spLocks noChangeArrowheads="1"/>
            </p:cNvSpPr>
            <p:nvPr/>
          </p:nvSpPr>
          <p:spPr bwMode="auto">
            <a:xfrm rot="16200000">
              <a:off x="-199651" y="4031487"/>
              <a:ext cx="1121789" cy="236950"/>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Absorbance</a:t>
              </a:r>
              <a:endParaRPr lang="en-US" altLang="en-US" sz="1050" b="1" dirty="0">
                <a:solidFill>
                  <a:prstClr val="black"/>
                </a:solidFill>
                <a:latin typeface="Times New Roman"/>
                <a:cs typeface="Times New Roman"/>
              </a:endParaRPr>
            </a:p>
          </p:txBody>
        </p:sp>
        <p:sp>
          <p:nvSpPr>
            <p:cNvPr id="9" name="Rectangle 18"/>
            <p:cNvSpPr>
              <a:spLocks noChangeArrowheads="1"/>
            </p:cNvSpPr>
            <p:nvPr/>
          </p:nvSpPr>
          <p:spPr bwMode="auto">
            <a:xfrm>
              <a:off x="6325603" y="6503988"/>
              <a:ext cx="612288" cy="262969"/>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(min)</a:t>
              </a:r>
              <a:endParaRPr lang="en-US" altLang="en-US" sz="1050" b="1" dirty="0">
                <a:solidFill>
                  <a:prstClr val="black"/>
                </a:solidFill>
                <a:latin typeface="Times New Roman"/>
                <a:cs typeface="Times New Roman"/>
              </a:endParaRPr>
            </a:p>
          </p:txBody>
        </p:sp>
        <p:sp>
          <p:nvSpPr>
            <p:cNvPr id="10" name="Rectangle 19"/>
            <p:cNvSpPr>
              <a:spLocks noChangeArrowheads="1"/>
            </p:cNvSpPr>
            <p:nvPr/>
          </p:nvSpPr>
          <p:spPr bwMode="auto">
            <a:xfrm>
              <a:off x="5832125" y="6503677"/>
              <a:ext cx="455820" cy="262969"/>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latin typeface="Times New Roman"/>
                  <a:cs typeface="Times New Roman"/>
                </a:rPr>
                <a:t>Time</a:t>
              </a:r>
              <a:endParaRPr lang="en-US" altLang="en-US" sz="1050" b="1" dirty="0">
                <a:solidFill>
                  <a:prstClr val="black"/>
                </a:solidFill>
                <a:latin typeface="Times New Roman"/>
                <a:cs typeface="Times New Roman"/>
              </a:endParaRPr>
            </a:p>
          </p:txBody>
        </p:sp>
        <p:sp>
          <p:nvSpPr>
            <p:cNvPr id="11" name="TextBox 10"/>
            <p:cNvSpPr txBox="1"/>
            <p:nvPr/>
          </p:nvSpPr>
          <p:spPr>
            <a:xfrm>
              <a:off x="479832" y="5476359"/>
              <a:ext cx="261543" cy="450803"/>
            </a:xfrm>
            <a:prstGeom prst="rect">
              <a:avLst/>
            </a:prstGeom>
            <a:noFill/>
          </p:spPr>
          <p:txBody>
            <a:bodyPr wrap="square" rtlCol="1">
              <a:spAutoFit/>
            </a:bodyPr>
            <a:lstStyle/>
            <a:p>
              <a:pPr defTabSz="685800" fontAlgn="auto">
                <a:spcBef>
                  <a:spcPts val="0"/>
                </a:spcBef>
                <a:spcAft>
                  <a:spcPts val="0"/>
                </a:spcAft>
              </a:pPr>
              <a:r>
                <a:rPr lang="en-US" sz="1200" b="1" dirty="0">
                  <a:solidFill>
                    <a:prstClr val="black"/>
                  </a:solidFill>
                  <a:latin typeface="Calibri"/>
                  <a:cs typeface="B Nazanin"/>
                </a:rPr>
                <a:t>0</a:t>
              </a:r>
              <a:endParaRPr lang="fa-IR" sz="1200" b="1" dirty="0">
                <a:solidFill>
                  <a:prstClr val="black"/>
                </a:solidFill>
                <a:latin typeface="Calibri"/>
                <a:cs typeface="B Nazanin"/>
              </a:endParaRPr>
            </a:p>
          </p:txBody>
        </p:sp>
        <p:sp>
          <p:nvSpPr>
            <p:cNvPr id="12" name="TextBox 11"/>
            <p:cNvSpPr txBox="1"/>
            <p:nvPr/>
          </p:nvSpPr>
          <p:spPr>
            <a:xfrm>
              <a:off x="414100" y="3674139"/>
              <a:ext cx="589097" cy="450803"/>
            </a:xfrm>
            <a:prstGeom prst="rect">
              <a:avLst/>
            </a:prstGeom>
            <a:noFill/>
          </p:spPr>
          <p:txBody>
            <a:bodyPr wrap="square" rtlCol="1">
              <a:spAutoFit/>
            </a:bodyPr>
            <a:lstStyle/>
            <a:p>
              <a:pPr defTabSz="685800" fontAlgn="auto">
                <a:spcBef>
                  <a:spcPts val="0"/>
                </a:spcBef>
                <a:spcAft>
                  <a:spcPts val="0"/>
                </a:spcAft>
              </a:pPr>
              <a:r>
                <a:rPr lang="en-US" sz="1200" b="1" dirty="0">
                  <a:solidFill>
                    <a:prstClr val="black"/>
                  </a:solidFill>
                  <a:latin typeface="Calibri"/>
                  <a:cs typeface="B Nazanin"/>
                </a:rPr>
                <a:t>50</a:t>
              </a:r>
              <a:endParaRPr lang="fa-IR" sz="1200" b="1" dirty="0">
                <a:solidFill>
                  <a:prstClr val="black"/>
                </a:solidFill>
                <a:latin typeface="Calibri"/>
                <a:cs typeface="B Nazanin"/>
              </a:endParaRPr>
            </a:p>
          </p:txBody>
        </p:sp>
        <p:sp>
          <p:nvSpPr>
            <p:cNvPr id="13" name="TextBox 12"/>
            <p:cNvSpPr txBox="1"/>
            <p:nvPr/>
          </p:nvSpPr>
          <p:spPr>
            <a:xfrm>
              <a:off x="285333" y="1853692"/>
              <a:ext cx="589097" cy="751338"/>
            </a:xfrm>
            <a:prstGeom prst="rect">
              <a:avLst/>
            </a:prstGeom>
            <a:noFill/>
            <a:ln w="28575">
              <a:noFill/>
            </a:ln>
          </p:spPr>
          <p:txBody>
            <a:bodyPr wrap="square" rtlCol="1">
              <a:spAutoFit/>
            </a:bodyPr>
            <a:lstStyle/>
            <a:p>
              <a:pPr defTabSz="685800" fontAlgn="auto">
                <a:spcBef>
                  <a:spcPts val="0"/>
                </a:spcBef>
                <a:spcAft>
                  <a:spcPts val="0"/>
                </a:spcAft>
              </a:pPr>
              <a:r>
                <a:rPr lang="en-US" sz="1200" b="1" dirty="0">
                  <a:solidFill>
                    <a:prstClr val="black"/>
                  </a:solidFill>
                  <a:latin typeface="Calibri"/>
                  <a:cs typeface="B Nazanin"/>
                </a:rPr>
                <a:t>100</a:t>
              </a:r>
              <a:endParaRPr lang="fa-IR" sz="1200" b="1" dirty="0">
                <a:solidFill>
                  <a:prstClr val="black"/>
                </a:solidFill>
                <a:latin typeface="Calibri"/>
                <a:cs typeface="B Nazanin"/>
              </a:endParaRPr>
            </a:p>
          </p:txBody>
        </p:sp>
        <p:sp>
          <p:nvSpPr>
            <p:cNvPr id="14" name="TextBox 13"/>
            <p:cNvSpPr txBox="1"/>
            <p:nvPr/>
          </p:nvSpPr>
          <p:spPr>
            <a:xfrm>
              <a:off x="668667" y="6338471"/>
              <a:ext cx="261543" cy="450803"/>
            </a:xfrm>
            <a:prstGeom prst="rect">
              <a:avLst/>
            </a:prstGeom>
            <a:noFill/>
          </p:spPr>
          <p:txBody>
            <a:bodyPr wrap="square" rtlCol="1">
              <a:spAutoFit/>
            </a:bodyPr>
            <a:lstStyle/>
            <a:p>
              <a:pPr defTabSz="685800" fontAlgn="auto">
                <a:spcBef>
                  <a:spcPts val="0"/>
                </a:spcBef>
                <a:spcAft>
                  <a:spcPts val="0"/>
                </a:spcAft>
              </a:pPr>
              <a:r>
                <a:rPr lang="en-US" sz="1200" b="1" dirty="0">
                  <a:solidFill>
                    <a:prstClr val="black"/>
                  </a:solidFill>
                  <a:latin typeface="Calibri"/>
                  <a:cs typeface="B Nazanin"/>
                </a:rPr>
                <a:t>0</a:t>
              </a:r>
              <a:endParaRPr lang="fa-IR" sz="1200" b="1" dirty="0">
                <a:solidFill>
                  <a:prstClr val="black"/>
                </a:solidFill>
                <a:latin typeface="Calibri"/>
                <a:cs typeface="B Nazanin"/>
              </a:endParaRPr>
            </a:p>
          </p:txBody>
        </p:sp>
        <p:sp>
          <p:nvSpPr>
            <p:cNvPr id="15" name="Rectangle 23"/>
            <p:cNvSpPr>
              <a:spLocks noChangeArrowheads="1"/>
            </p:cNvSpPr>
            <p:nvPr/>
          </p:nvSpPr>
          <p:spPr bwMode="auto">
            <a:xfrm>
              <a:off x="5218919" y="6449222"/>
              <a:ext cx="225666" cy="3005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15</a:t>
              </a:r>
              <a:endParaRPr lang="fa-IR" altLang="fa-IR" sz="2100" b="1" dirty="0">
                <a:solidFill>
                  <a:prstClr val="black"/>
                </a:solidFill>
                <a:cs typeface="B Nazanin"/>
              </a:endParaRPr>
            </a:p>
          </p:txBody>
        </p:sp>
        <p:sp>
          <p:nvSpPr>
            <p:cNvPr id="16" name="Rectangle 23"/>
            <p:cNvSpPr>
              <a:spLocks noChangeArrowheads="1"/>
            </p:cNvSpPr>
            <p:nvPr/>
          </p:nvSpPr>
          <p:spPr bwMode="auto">
            <a:xfrm>
              <a:off x="7227888" y="6432313"/>
              <a:ext cx="225666" cy="3005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20</a:t>
              </a:r>
              <a:endParaRPr lang="fa-IR" altLang="fa-IR" sz="2100" b="1" dirty="0">
                <a:solidFill>
                  <a:prstClr val="black"/>
                </a:solidFill>
                <a:cs typeface="B Nazanin"/>
              </a:endParaRPr>
            </a:p>
          </p:txBody>
        </p:sp>
        <p:sp>
          <p:nvSpPr>
            <p:cNvPr id="17" name="Rectangle 23"/>
            <p:cNvSpPr>
              <a:spLocks noChangeArrowheads="1"/>
            </p:cNvSpPr>
            <p:nvPr/>
          </p:nvSpPr>
          <p:spPr bwMode="auto">
            <a:xfrm>
              <a:off x="9133645" y="6430962"/>
              <a:ext cx="225666" cy="3005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25</a:t>
              </a:r>
              <a:endParaRPr lang="fa-IR" altLang="fa-IR" sz="2100" b="1" dirty="0">
                <a:solidFill>
                  <a:prstClr val="black"/>
                </a:solidFill>
                <a:cs typeface="B Nazanin"/>
              </a:endParaRPr>
            </a:p>
          </p:txBody>
        </p:sp>
        <p:sp>
          <p:nvSpPr>
            <p:cNvPr id="18" name="Rectangle 23"/>
            <p:cNvSpPr>
              <a:spLocks noChangeArrowheads="1"/>
            </p:cNvSpPr>
            <p:nvPr/>
          </p:nvSpPr>
          <p:spPr bwMode="auto">
            <a:xfrm>
              <a:off x="11130353" y="6430962"/>
              <a:ext cx="225666" cy="3005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fa-IR" sz="1200" b="1" dirty="0">
                  <a:solidFill>
                    <a:srgbClr val="000000"/>
                  </a:solidFill>
                  <a:latin typeface="Times New Roman" panose="02020603050405020304" pitchFamily="18" charset="0"/>
                  <a:cs typeface="B Nazanin"/>
                </a:rPr>
                <a:t>30</a:t>
              </a:r>
              <a:endParaRPr lang="fa-IR" altLang="fa-IR" sz="2100" b="1" dirty="0">
                <a:solidFill>
                  <a:prstClr val="black"/>
                </a:solidFill>
                <a:cs typeface="B Nazanin"/>
              </a:endParaRPr>
            </a:p>
          </p:txBody>
        </p:sp>
        <p:grpSp>
          <p:nvGrpSpPr>
            <p:cNvPr id="19" name="Group 18"/>
            <p:cNvGrpSpPr/>
            <p:nvPr/>
          </p:nvGrpSpPr>
          <p:grpSpPr>
            <a:xfrm>
              <a:off x="770816" y="1408616"/>
              <a:ext cx="10993554" cy="4283369"/>
              <a:chOff x="770816" y="1408616"/>
              <a:chExt cx="8127521" cy="4283369"/>
            </a:xfrm>
          </p:grpSpPr>
          <p:sp>
            <p:nvSpPr>
              <p:cNvPr id="28" name="Freeform 48"/>
              <p:cNvSpPr>
                <a:spLocks/>
              </p:cNvSpPr>
              <p:nvPr/>
            </p:nvSpPr>
            <p:spPr bwMode="auto">
              <a:xfrm>
                <a:off x="770816" y="1408616"/>
                <a:ext cx="3639604" cy="4283369"/>
              </a:xfrm>
              <a:custGeom>
                <a:avLst/>
                <a:gdLst>
                  <a:gd name="T0" fmla="*/ 27 w 1770"/>
                  <a:gd name="T1" fmla="*/ 3344 h 3344"/>
                  <a:gd name="T2" fmla="*/ 59 w 1770"/>
                  <a:gd name="T3" fmla="*/ 3344 h 3344"/>
                  <a:gd name="T4" fmla="*/ 91 w 1770"/>
                  <a:gd name="T5" fmla="*/ 3344 h 3344"/>
                  <a:gd name="T6" fmla="*/ 123 w 1770"/>
                  <a:gd name="T7" fmla="*/ 3344 h 3344"/>
                  <a:gd name="T8" fmla="*/ 155 w 1770"/>
                  <a:gd name="T9" fmla="*/ 3344 h 3344"/>
                  <a:gd name="T10" fmla="*/ 187 w 1770"/>
                  <a:gd name="T11" fmla="*/ 3344 h 3344"/>
                  <a:gd name="T12" fmla="*/ 219 w 1770"/>
                  <a:gd name="T13" fmla="*/ 3344 h 3344"/>
                  <a:gd name="T14" fmla="*/ 251 w 1770"/>
                  <a:gd name="T15" fmla="*/ 3344 h 3344"/>
                  <a:gd name="T16" fmla="*/ 283 w 1770"/>
                  <a:gd name="T17" fmla="*/ 3344 h 3344"/>
                  <a:gd name="T18" fmla="*/ 315 w 1770"/>
                  <a:gd name="T19" fmla="*/ 3344 h 3344"/>
                  <a:gd name="T20" fmla="*/ 347 w 1770"/>
                  <a:gd name="T21" fmla="*/ 3344 h 3344"/>
                  <a:gd name="T22" fmla="*/ 379 w 1770"/>
                  <a:gd name="T23" fmla="*/ 3344 h 3344"/>
                  <a:gd name="T24" fmla="*/ 411 w 1770"/>
                  <a:gd name="T25" fmla="*/ 3344 h 3344"/>
                  <a:gd name="T26" fmla="*/ 443 w 1770"/>
                  <a:gd name="T27" fmla="*/ 3344 h 3344"/>
                  <a:gd name="T28" fmla="*/ 475 w 1770"/>
                  <a:gd name="T29" fmla="*/ 3344 h 3344"/>
                  <a:gd name="T30" fmla="*/ 507 w 1770"/>
                  <a:gd name="T31" fmla="*/ 3344 h 3344"/>
                  <a:gd name="T32" fmla="*/ 539 w 1770"/>
                  <a:gd name="T33" fmla="*/ 3344 h 3344"/>
                  <a:gd name="T34" fmla="*/ 572 w 1770"/>
                  <a:gd name="T35" fmla="*/ 3344 h 3344"/>
                  <a:gd name="T36" fmla="*/ 604 w 1770"/>
                  <a:gd name="T37" fmla="*/ 3344 h 3344"/>
                  <a:gd name="T38" fmla="*/ 636 w 1770"/>
                  <a:gd name="T39" fmla="*/ 3344 h 3344"/>
                  <a:gd name="T40" fmla="*/ 668 w 1770"/>
                  <a:gd name="T41" fmla="*/ 3344 h 3344"/>
                  <a:gd name="T42" fmla="*/ 700 w 1770"/>
                  <a:gd name="T43" fmla="*/ 3344 h 3344"/>
                  <a:gd name="T44" fmla="*/ 732 w 1770"/>
                  <a:gd name="T45" fmla="*/ 3344 h 3344"/>
                  <a:gd name="T46" fmla="*/ 764 w 1770"/>
                  <a:gd name="T47" fmla="*/ 3344 h 3344"/>
                  <a:gd name="T48" fmla="*/ 796 w 1770"/>
                  <a:gd name="T49" fmla="*/ 3344 h 3344"/>
                  <a:gd name="T50" fmla="*/ 828 w 1770"/>
                  <a:gd name="T51" fmla="*/ 3344 h 3344"/>
                  <a:gd name="T52" fmla="*/ 860 w 1770"/>
                  <a:gd name="T53" fmla="*/ 3344 h 3344"/>
                  <a:gd name="T54" fmla="*/ 892 w 1770"/>
                  <a:gd name="T55" fmla="*/ 3344 h 3344"/>
                  <a:gd name="T56" fmla="*/ 924 w 1770"/>
                  <a:gd name="T57" fmla="*/ 3344 h 3344"/>
                  <a:gd name="T58" fmla="*/ 956 w 1770"/>
                  <a:gd name="T59" fmla="*/ 3344 h 3344"/>
                  <a:gd name="T60" fmla="*/ 988 w 1770"/>
                  <a:gd name="T61" fmla="*/ 3344 h 3344"/>
                  <a:gd name="T62" fmla="*/ 1020 w 1770"/>
                  <a:gd name="T63" fmla="*/ 3344 h 3344"/>
                  <a:gd name="T64" fmla="*/ 1052 w 1770"/>
                  <a:gd name="T65" fmla="*/ 3344 h 3344"/>
                  <a:gd name="T66" fmla="*/ 1084 w 1770"/>
                  <a:gd name="T67" fmla="*/ 3344 h 3344"/>
                  <a:gd name="T68" fmla="*/ 1116 w 1770"/>
                  <a:gd name="T69" fmla="*/ 3344 h 3344"/>
                  <a:gd name="T70" fmla="*/ 1148 w 1770"/>
                  <a:gd name="T71" fmla="*/ 3344 h 3344"/>
                  <a:gd name="T72" fmla="*/ 1180 w 1770"/>
                  <a:gd name="T73" fmla="*/ 3344 h 3344"/>
                  <a:gd name="T74" fmla="*/ 1212 w 1770"/>
                  <a:gd name="T75" fmla="*/ 3344 h 3344"/>
                  <a:gd name="T76" fmla="*/ 1239 w 1770"/>
                  <a:gd name="T77" fmla="*/ 3337 h 3344"/>
                  <a:gd name="T78" fmla="*/ 1271 w 1770"/>
                  <a:gd name="T79" fmla="*/ 3331 h 3344"/>
                  <a:gd name="T80" fmla="*/ 1299 w 1770"/>
                  <a:gd name="T81" fmla="*/ 3324 h 3344"/>
                  <a:gd name="T82" fmla="*/ 1326 w 1770"/>
                  <a:gd name="T83" fmla="*/ 3317 h 3344"/>
                  <a:gd name="T84" fmla="*/ 1354 w 1770"/>
                  <a:gd name="T85" fmla="*/ 3304 h 3344"/>
                  <a:gd name="T86" fmla="*/ 1381 w 1770"/>
                  <a:gd name="T87" fmla="*/ 3290 h 3344"/>
                  <a:gd name="T88" fmla="*/ 1408 w 1770"/>
                  <a:gd name="T89" fmla="*/ 3263 h 3344"/>
                  <a:gd name="T90" fmla="*/ 1436 w 1770"/>
                  <a:gd name="T91" fmla="*/ 3223 h 3344"/>
                  <a:gd name="T92" fmla="*/ 1454 w 1770"/>
                  <a:gd name="T93" fmla="*/ 3183 h 3344"/>
                  <a:gd name="T94" fmla="*/ 1477 w 1770"/>
                  <a:gd name="T95" fmla="*/ 3115 h 3344"/>
                  <a:gd name="T96" fmla="*/ 1495 w 1770"/>
                  <a:gd name="T97" fmla="*/ 3014 h 3344"/>
                  <a:gd name="T98" fmla="*/ 1518 w 1770"/>
                  <a:gd name="T99" fmla="*/ 2846 h 3344"/>
                  <a:gd name="T100" fmla="*/ 1536 w 1770"/>
                  <a:gd name="T101" fmla="*/ 2651 h 3344"/>
                  <a:gd name="T102" fmla="*/ 1559 w 1770"/>
                  <a:gd name="T103" fmla="*/ 2388 h 3344"/>
                  <a:gd name="T104" fmla="*/ 1578 w 1770"/>
                  <a:gd name="T105" fmla="*/ 2166 h 3344"/>
                  <a:gd name="T106" fmla="*/ 1600 w 1770"/>
                  <a:gd name="T107" fmla="*/ 2052 h 3344"/>
                  <a:gd name="T108" fmla="*/ 1623 w 1770"/>
                  <a:gd name="T109" fmla="*/ 2032 h 3344"/>
                  <a:gd name="T110" fmla="*/ 1646 w 1770"/>
                  <a:gd name="T111" fmla="*/ 2059 h 3344"/>
                  <a:gd name="T112" fmla="*/ 1674 w 1770"/>
                  <a:gd name="T113" fmla="*/ 2045 h 3344"/>
                  <a:gd name="T114" fmla="*/ 1697 w 1770"/>
                  <a:gd name="T115" fmla="*/ 1938 h 3344"/>
                  <a:gd name="T116" fmla="*/ 1715 w 1770"/>
                  <a:gd name="T117" fmla="*/ 1716 h 3344"/>
                  <a:gd name="T118" fmla="*/ 1738 w 1770"/>
                  <a:gd name="T119" fmla="*/ 1325 h 3344"/>
                  <a:gd name="T120" fmla="*/ 1756 w 1770"/>
                  <a:gd name="T121" fmla="*/ 646 h 3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0" h="3344">
                    <a:moveTo>
                      <a:pt x="0" y="3344"/>
                    </a:moveTo>
                    <a:lnTo>
                      <a:pt x="4" y="3344"/>
                    </a:lnTo>
                    <a:lnTo>
                      <a:pt x="9" y="3344"/>
                    </a:lnTo>
                    <a:lnTo>
                      <a:pt x="14" y="3344"/>
                    </a:lnTo>
                    <a:lnTo>
                      <a:pt x="18" y="3344"/>
                    </a:lnTo>
                    <a:lnTo>
                      <a:pt x="23" y="3344"/>
                    </a:lnTo>
                    <a:lnTo>
                      <a:pt x="27" y="3344"/>
                    </a:lnTo>
                    <a:lnTo>
                      <a:pt x="32" y="3344"/>
                    </a:lnTo>
                    <a:lnTo>
                      <a:pt x="36" y="3344"/>
                    </a:lnTo>
                    <a:lnTo>
                      <a:pt x="41" y="3344"/>
                    </a:lnTo>
                    <a:lnTo>
                      <a:pt x="46" y="3344"/>
                    </a:lnTo>
                    <a:lnTo>
                      <a:pt x="50" y="3344"/>
                    </a:lnTo>
                    <a:lnTo>
                      <a:pt x="55" y="3344"/>
                    </a:lnTo>
                    <a:lnTo>
                      <a:pt x="59" y="3344"/>
                    </a:lnTo>
                    <a:lnTo>
                      <a:pt x="64" y="3344"/>
                    </a:lnTo>
                    <a:lnTo>
                      <a:pt x="68" y="3344"/>
                    </a:lnTo>
                    <a:lnTo>
                      <a:pt x="73" y="3344"/>
                    </a:lnTo>
                    <a:lnTo>
                      <a:pt x="78" y="3344"/>
                    </a:lnTo>
                    <a:lnTo>
                      <a:pt x="82" y="3344"/>
                    </a:lnTo>
                    <a:lnTo>
                      <a:pt x="87" y="3344"/>
                    </a:lnTo>
                    <a:lnTo>
                      <a:pt x="91" y="3344"/>
                    </a:lnTo>
                    <a:lnTo>
                      <a:pt x="96" y="3344"/>
                    </a:lnTo>
                    <a:lnTo>
                      <a:pt x="100" y="3344"/>
                    </a:lnTo>
                    <a:lnTo>
                      <a:pt x="105" y="3344"/>
                    </a:lnTo>
                    <a:lnTo>
                      <a:pt x="110" y="3344"/>
                    </a:lnTo>
                    <a:lnTo>
                      <a:pt x="114" y="3344"/>
                    </a:lnTo>
                    <a:lnTo>
                      <a:pt x="119" y="3344"/>
                    </a:lnTo>
                    <a:lnTo>
                      <a:pt x="123" y="3344"/>
                    </a:lnTo>
                    <a:lnTo>
                      <a:pt x="128" y="3344"/>
                    </a:lnTo>
                    <a:lnTo>
                      <a:pt x="132" y="3344"/>
                    </a:lnTo>
                    <a:lnTo>
                      <a:pt x="137" y="3344"/>
                    </a:lnTo>
                    <a:lnTo>
                      <a:pt x="142" y="3344"/>
                    </a:lnTo>
                    <a:lnTo>
                      <a:pt x="146" y="3344"/>
                    </a:lnTo>
                    <a:lnTo>
                      <a:pt x="151" y="3344"/>
                    </a:lnTo>
                    <a:lnTo>
                      <a:pt x="155" y="3344"/>
                    </a:lnTo>
                    <a:lnTo>
                      <a:pt x="160" y="3344"/>
                    </a:lnTo>
                    <a:lnTo>
                      <a:pt x="164" y="3344"/>
                    </a:lnTo>
                    <a:lnTo>
                      <a:pt x="169" y="3344"/>
                    </a:lnTo>
                    <a:lnTo>
                      <a:pt x="174" y="3344"/>
                    </a:lnTo>
                    <a:lnTo>
                      <a:pt x="178" y="3344"/>
                    </a:lnTo>
                    <a:lnTo>
                      <a:pt x="183" y="3344"/>
                    </a:lnTo>
                    <a:lnTo>
                      <a:pt x="187" y="3344"/>
                    </a:lnTo>
                    <a:lnTo>
                      <a:pt x="192" y="3344"/>
                    </a:lnTo>
                    <a:lnTo>
                      <a:pt x="196" y="3344"/>
                    </a:lnTo>
                    <a:lnTo>
                      <a:pt x="201" y="3344"/>
                    </a:lnTo>
                    <a:lnTo>
                      <a:pt x="206" y="3344"/>
                    </a:lnTo>
                    <a:lnTo>
                      <a:pt x="210" y="3344"/>
                    </a:lnTo>
                    <a:lnTo>
                      <a:pt x="215" y="3344"/>
                    </a:lnTo>
                    <a:lnTo>
                      <a:pt x="219" y="3344"/>
                    </a:lnTo>
                    <a:lnTo>
                      <a:pt x="224" y="3344"/>
                    </a:lnTo>
                    <a:lnTo>
                      <a:pt x="229" y="3344"/>
                    </a:lnTo>
                    <a:lnTo>
                      <a:pt x="233" y="3344"/>
                    </a:lnTo>
                    <a:lnTo>
                      <a:pt x="238" y="3344"/>
                    </a:lnTo>
                    <a:lnTo>
                      <a:pt x="242" y="3344"/>
                    </a:lnTo>
                    <a:lnTo>
                      <a:pt x="247" y="3344"/>
                    </a:lnTo>
                    <a:lnTo>
                      <a:pt x="251" y="3344"/>
                    </a:lnTo>
                    <a:lnTo>
                      <a:pt x="256" y="3344"/>
                    </a:lnTo>
                    <a:lnTo>
                      <a:pt x="261" y="3344"/>
                    </a:lnTo>
                    <a:lnTo>
                      <a:pt x="265" y="3344"/>
                    </a:lnTo>
                    <a:lnTo>
                      <a:pt x="270" y="3344"/>
                    </a:lnTo>
                    <a:lnTo>
                      <a:pt x="274" y="3344"/>
                    </a:lnTo>
                    <a:lnTo>
                      <a:pt x="279" y="3344"/>
                    </a:lnTo>
                    <a:lnTo>
                      <a:pt x="283" y="3344"/>
                    </a:lnTo>
                    <a:lnTo>
                      <a:pt x="288" y="3344"/>
                    </a:lnTo>
                    <a:lnTo>
                      <a:pt x="293" y="3344"/>
                    </a:lnTo>
                    <a:lnTo>
                      <a:pt x="297" y="3344"/>
                    </a:lnTo>
                    <a:lnTo>
                      <a:pt x="302" y="3344"/>
                    </a:lnTo>
                    <a:lnTo>
                      <a:pt x="306" y="3344"/>
                    </a:lnTo>
                    <a:lnTo>
                      <a:pt x="311" y="3344"/>
                    </a:lnTo>
                    <a:lnTo>
                      <a:pt x="315" y="3344"/>
                    </a:lnTo>
                    <a:lnTo>
                      <a:pt x="320" y="3344"/>
                    </a:lnTo>
                    <a:lnTo>
                      <a:pt x="325" y="3344"/>
                    </a:lnTo>
                    <a:lnTo>
                      <a:pt x="329" y="3344"/>
                    </a:lnTo>
                    <a:lnTo>
                      <a:pt x="334" y="3344"/>
                    </a:lnTo>
                    <a:lnTo>
                      <a:pt x="338" y="3344"/>
                    </a:lnTo>
                    <a:lnTo>
                      <a:pt x="343" y="3344"/>
                    </a:lnTo>
                    <a:lnTo>
                      <a:pt x="347" y="3344"/>
                    </a:lnTo>
                    <a:lnTo>
                      <a:pt x="352" y="3344"/>
                    </a:lnTo>
                    <a:lnTo>
                      <a:pt x="357" y="3344"/>
                    </a:lnTo>
                    <a:lnTo>
                      <a:pt x="361" y="3344"/>
                    </a:lnTo>
                    <a:lnTo>
                      <a:pt x="366" y="3344"/>
                    </a:lnTo>
                    <a:lnTo>
                      <a:pt x="370" y="3344"/>
                    </a:lnTo>
                    <a:lnTo>
                      <a:pt x="375" y="3344"/>
                    </a:lnTo>
                    <a:lnTo>
                      <a:pt x="379" y="3344"/>
                    </a:lnTo>
                    <a:lnTo>
                      <a:pt x="384" y="3344"/>
                    </a:lnTo>
                    <a:lnTo>
                      <a:pt x="389" y="3344"/>
                    </a:lnTo>
                    <a:lnTo>
                      <a:pt x="393" y="3344"/>
                    </a:lnTo>
                    <a:lnTo>
                      <a:pt x="398" y="3344"/>
                    </a:lnTo>
                    <a:lnTo>
                      <a:pt x="402" y="3344"/>
                    </a:lnTo>
                    <a:lnTo>
                      <a:pt x="407" y="3344"/>
                    </a:lnTo>
                    <a:lnTo>
                      <a:pt x="411" y="3344"/>
                    </a:lnTo>
                    <a:lnTo>
                      <a:pt x="416" y="3344"/>
                    </a:lnTo>
                    <a:lnTo>
                      <a:pt x="421" y="3344"/>
                    </a:lnTo>
                    <a:lnTo>
                      <a:pt x="425" y="3344"/>
                    </a:lnTo>
                    <a:lnTo>
                      <a:pt x="430" y="3344"/>
                    </a:lnTo>
                    <a:lnTo>
                      <a:pt x="434" y="3344"/>
                    </a:lnTo>
                    <a:lnTo>
                      <a:pt x="439" y="3344"/>
                    </a:lnTo>
                    <a:lnTo>
                      <a:pt x="443" y="3344"/>
                    </a:lnTo>
                    <a:lnTo>
                      <a:pt x="448" y="3344"/>
                    </a:lnTo>
                    <a:lnTo>
                      <a:pt x="453" y="3344"/>
                    </a:lnTo>
                    <a:lnTo>
                      <a:pt x="457" y="3344"/>
                    </a:lnTo>
                    <a:lnTo>
                      <a:pt x="462" y="3344"/>
                    </a:lnTo>
                    <a:lnTo>
                      <a:pt x="466" y="3344"/>
                    </a:lnTo>
                    <a:lnTo>
                      <a:pt x="471" y="3344"/>
                    </a:lnTo>
                    <a:lnTo>
                      <a:pt x="475" y="3344"/>
                    </a:lnTo>
                    <a:lnTo>
                      <a:pt x="480" y="3344"/>
                    </a:lnTo>
                    <a:lnTo>
                      <a:pt x="485" y="3344"/>
                    </a:lnTo>
                    <a:lnTo>
                      <a:pt x="489" y="3344"/>
                    </a:lnTo>
                    <a:lnTo>
                      <a:pt x="494" y="3344"/>
                    </a:lnTo>
                    <a:lnTo>
                      <a:pt x="498" y="3344"/>
                    </a:lnTo>
                    <a:lnTo>
                      <a:pt x="503" y="3344"/>
                    </a:lnTo>
                    <a:lnTo>
                      <a:pt x="507" y="3344"/>
                    </a:lnTo>
                    <a:lnTo>
                      <a:pt x="512" y="3344"/>
                    </a:lnTo>
                    <a:lnTo>
                      <a:pt x="517" y="3344"/>
                    </a:lnTo>
                    <a:lnTo>
                      <a:pt x="521" y="3344"/>
                    </a:lnTo>
                    <a:lnTo>
                      <a:pt x="526" y="3344"/>
                    </a:lnTo>
                    <a:lnTo>
                      <a:pt x="530" y="3344"/>
                    </a:lnTo>
                    <a:lnTo>
                      <a:pt x="535" y="3344"/>
                    </a:lnTo>
                    <a:lnTo>
                      <a:pt x="539" y="3344"/>
                    </a:lnTo>
                    <a:lnTo>
                      <a:pt x="544" y="3344"/>
                    </a:lnTo>
                    <a:lnTo>
                      <a:pt x="549" y="3344"/>
                    </a:lnTo>
                    <a:lnTo>
                      <a:pt x="553" y="3344"/>
                    </a:lnTo>
                    <a:lnTo>
                      <a:pt x="558" y="3344"/>
                    </a:lnTo>
                    <a:lnTo>
                      <a:pt x="562" y="3344"/>
                    </a:lnTo>
                    <a:lnTo>
                      <a:pt x="567" y="3344"/>
                    </a:lnTo>
                    <a:lnTo>
                      <a:pt x="572" y="3344"/>
                    </a:lnTo>
                    <a:lnTo>
                      <a:pt x="576" y="3344"/>
                    </a:lnTo>
                    <a:lnTo>
                      <a:pt x="581" y="3344"/>
                    </a:lnTo>
                    <a:lnTo>
                      <a:pt x="585" y="3344"/>
                    </a:lnTo>
                    <a:lnTo>
                      <a:pt x="590" y="3344"/>
                    </a:lnTo>
                    <a:lnTo>
                      <a:pt x="594" y="3344"/>
                    </a:lnTo>
                    <a:lnTo>
                      <a:pt x="599" y="3344"/>
                    </a:lnTo>
                    <a:lnTo>
                      <a:pt x="604" y="3344"/>
                    </a:lnTo>
                    <a:lnTo>
                      <a:pt x="608" y="3344"/>
                    </a:lnTo>
                    <a:lnTo>
                      <a:pt x="613" y="3344"/>
                    </a:lnTo>
                    <a:lnTo>
                      <a:pt x="617" y="3344"/>
                    </a:lnTo>
                    <a:lnTo>
                      <a:pt x="622" y="3344"/>
                    </a:lnTo>
                    <a:lnTo>
                      <a:pt x="626" y="3344"/>
                    </a:lnTo>
                    <a:lnTo>
                      <a:pt x="631" y="3344"/>
                    </a:lnTo>
                    <a:lnTo>
                      <a:pt x="636" y="3344"/>
                    </a:lnTo>
                    <a:lnTo>
                      <a:pt x="640" y="3344"/>
                    </a:lnTo>
                    <a:lnTo>
                      <a:pt x="645" y="3344"/>
                    </a:lnTo>
                    <a:lnTo>
                      <a:pt x="649" y="3344"/>
                    </a:lnTo>
                    <a:lnTo>
                      <a:pt x="654" y="3344"/>
                    </a:lnTo>
                    <a:lnTo>
                      <a:pt x="658" y="3344"/>
                    </a:lnTo>
                    <a:lnTo>
                      <a:pt x="663" y="3344"/>
                    </a:lnTo>
                    <a:lnTo>
                      <a:pt x="668" y="3344"/>
                    </a:lnTo>
                    <a:lnTo>
                      <a:pt x="672" y="3344"/>
                    </a:lnTo>
                    <a:lnTo>
                      <a:pt x="677" y="3344"/>
                    </a:lnTo>
                    <a:lnTo>
                      <a:pt x="681" y="3344"/>
                    </a:lnTo>
                    <a:lnTo>
                      <a:pt x="686" y="3344"/>
                    </a:lnTo>
                    <a:lnTo>
                      <a:pt x="690" y="3344"/>
                    </a:lnTo>
                    <a:lnTo>
                      <a:pt x="695" y="3344"/>
                    </a:lnTo>
                    <a:lnTo>
                      <a:pt x="700" y="3344"/>
                    </a:lnTo>
                    <a:lnTo>
                      <a:pt x="704" y="3344"/>
                    </a:lnTo>
                    <a:lnTo>
                      <a:pt x="709" y="3344"/>
                    </a:lnTo>
                    <a:lnTo>
                      <a:pt x="713" y="3344"/>
                    </a:lnTo>
                    <a:lnTo>
                      <a:pt x="718" y="3344"/>
                    </a:lnTo>
                    <a:lnTo>
                      <a:pt x="722" y="3344"/>
                    </a:lnTo>
                    <a:lnTo>
                      <a:pt x="727" y="3344"/>
                    </a:lnTo>
                    <a:lnTo>
                      <a:pt x="732" y="3344"/>
                    </a:lnTo>
                    <a:lnTo>
                      <a:pt x="736" y="3344"/>
                    </a:lnTo>
                    <a:lnTo>
                      <a:pt x="741" y="3344"/>
                    </a:lnTo>
                    <a:lnTo>
                      <a:pt x="745" y="3344"/>
                    </a:lnTo>
                    <a:lnTo>
                      <a:pt x="750" y="3344"/>
                    </a:lnTo>
                    <a:lnTo>
                      <a:pt x="754" y="3344"/>
                    </a:lnTo>
                    <a:lnTo>
                      <a:pt x="759" y="3344"/>
                    </a:lnTo>
                    <a:lnTo>
                      <a:pt x="764" y="3344"/>
                    </a:lnTo>
                    <a:lnTo>
                      <a:pt x="768" y="3344"/>
                    </a:lnTo>
                    <a:lnTo>
                      <a:pt x="773" y="3344"/>
                    </a:lnTo>
                    <a:lnTo>
                      <a:pt x="777" y="3344"/>
                    </a:lnTo>
                    <a:lnTo>
                      <a:pt x="782" y="3344"/>
                    </a:lnTo>
                    <a:lnTo>
                      <a:pt x="786" y="3344"/>
                    </a:lnTo>
                    <a:lnTo>
                      <a:pt x="791" y="3344"/>
                    </a:lnTo>
                    <a:lnTo>
                      <a:pt x="796" y="3344"/>
                    </a:lnTo>
                    <a:lnTo>
                      <a:pt x="800" y="3344"/>
                    </a:lnTo>
                    <a:lnTo>
                      <a:pt x="805" y="3344"/>
                    </a:lnTo>
                    <a:lnTo>
                      <a:pt x="809" y="3344"/>
                    </a:lnTo>
                    <a:lnTo>
                      <a:pt x="814" y="3344"/>
                    </a:lnTo>
                    <a:lnTo>
                      <a:pt x="818" y="3344"/>
                    </a:lnTo>
                    <a:lnTo>
                      <a:pt x="823" y="3344"/>
                    </a:lnTo>
                    <a:lnTo>
                      <a:pt x="828" y="3344"/>
                    </a:lnTo>
                    <a:lnTo>
                      <a:pt x="832" y="3344"/>
                    </a:lnTo>
                    <a:lnTo>
                      <a:pt x="837" y="3344"/>
                    </a:lnTo>
                    <a:lnTo>
                      <a:pt x="841" y="3344"/>
                    </a:lnTo>
                    <a:lnTo>
                      <a:pt x="846" y="3344"/>
                    </a:lnTo>
                    <a:lnTo>
                      <a:pt x="850" y="3344"/>
                    </a:lnTo>
                    <a:lnTo>
                      <a:pt x="855" y="3344"/>
                    </a:lnTo>
                    <a:lnTo>
                      <a:pt x="860" y="3344"/>
                    </a:lnTo>
                    <a:lnTo>
                      <a:pt x="864" y="3344"/>
                    </a:lnTo>
                    <a:lnTo>
                      <a:pt x="869" y="3344"/>
                    </a:lnTo>
                    <a:lnTo>
                      <a:pt x="873" y="3344"/>
                    </a:lnTo>
                    <a:lnTo>
                      <a:pt x="878" y="3344"/>
                    </a:lnTo>
                    <a:lnTo>
                      <a:pt x="882" y="3344"/>
                    </a:lnTo>
                    <a:lnTo>
                      <a:pt x="887" y="3344"/>
                    </a:lnTo>
                    <a:lnTo>
                      <a:pt x="892" y="3344"/>
                    </a:lnTo>
                    <a:lnTo>
                      <a:pt x="896" y="3344"/>
                    </a:lnTo>
                    <a:lnTo>
                      <a:pt x="901" y="3344"/>
                    </a:lnTo>
                    <a:lnTo>
                      <a:pt x="905" y="3344"/>
                    </a:lnTo>
                    <a:lnTo>
                      <a:pt x="910" y="3344"/>
                    </a:lnTo>
                    <a:lnTo>
                      <a:pt x="915" y="3344"/>
                    </a:lnTo>
                    <a:lnTo>
                      <a:pt x="919" y="3344"/>
                    </a:lnTo>
                    <a:lnTo>
                      <a:pt x="924" y="3344"/>
                    </a:lnTo>
                    <a:lnTo>
                      <a:pt x="928" y="3344"/>
                    </a:lnTo>
                    <a:lnTo>
                      <a:pt x="933" y="3344"/>
                    </a:lnTo>
                    <a:lnTo>
                      <a:pt x="937" y="3344"/>
                    </a:lnTo>
                    <a:lnTo>
                      <a:pt x="942" y="3344"/>
                    </a:lnTo>
                    <a:lnTo>
                      <a:pt x="947" y="3344"/>
                    </a:lnTo>
                    <a:lnTo>
                      <a:pt x="951" y="3344"/>
                    </a:lnTo>
                    <a:lnTo>
                      <a:pt x="956" y="3344"/>
                    </a:lnTo>
                    <a:lnTo>
                      <a:pt x="960" y="3344"/>
                    </a:lnTo>
                    <a:lnTo>
                      <a:pt x="965" y="3344"/>
                    </a:lnTo>
                    <a:lnTo>
                      <a:pt x="969" y="3344"/>
                    </a:lnTo>
                    <a:lnTo>
                      <a:pt x="974" y="3344"/>
                    </a:lnTo>
                    <a:lnTo>
                      <a:pt x="979" y="3344"/>
                    </a:lnTo>
                    <a:lnTo>
                      <a:pt x="983" y="3344"/>
                    </a:lnTo>
                    <a:lnTo>
                      <a:pt x="988" y="3344"/>
                    </a:lnTo>
                    <a:lnTo>
                      <a:pt x="992" y="3344"/>
                    </a:lnTo>
                    <a:lnTo>
                      <a:pt x="997" y="3344"/>
                    </a:lnTo>
                    <a:lnTo>
                      <a:pt x="1001" y="3344"/>
                    </a:lnTo>
                    <a:lnTo>
                      <a:pt x="1006" y="3344"/>
                    </a:lnTo>
                    <a:lnTo>
                      <a:pt x="1011" y="3344"/>
                    </a:lnTo>
                    <a:lnTo>
                      <a:pt x="1015" y="3344"/>
                    </a:lnTo>
                    <a:lnTo>
                      <a:pt x="1020" y="3344"/>
                    </a:lnTo>
                    <a:lnTo>
                      <a:pt x="1024" y="3344"/>
                    </a:lnTo>
                    <a:lnTo>
                      <a:pt x="1029" y="3344"/>
                    </a:lnTo>
                    <a:lnTo>
                      <a:pt x="1033" y="3344"/>
                    </a:lnTo>
                    <a:lnTo>
                      <a:pt x="1038" y="3344"/>
                    </a:lnTo>
                    <a:lnTo>
                      <a:pt x="1043" y="3344"/>
                    </a:lnTo>
                    <a:lnTo>
                      <a:pt x="1047" y="3344"/>
                    </a:lnTo>
                    <a:lnTo>
                      <a:pt x="1052" y="3344"/>
                    </a:lnTo>
                    <a:lnTo>
                      <a:pt x="1056" y="3344"/>
                    </a:lnTo>
                    <a:lnTo>
                      <a:pt x="1061" y="3344"/>
                    </a:lnTo>
                    <a:lnTo>
                      <a:pt x="1065" y="3344"/>
                    </a:lnTo>
                    <a:lnTo>
                      <a:pt x="1070" y="3344"/>
                    </a:lnTo>
                    <a:lnTo>
                      <a:pt x="1075" y="3344"/>
                    </a:lnTo>
                    <a:lnTo>
                      <a:pt x="1079" y="3344"/>
                    </a:lnTo>
                    <a:lnTo>
                      <a:pt x="1084" y="3344"/>
                    </a:lnTo>
                    <a:lnTo>
                      <a:pt x="1088" y="3344"/>
                    </a:lnTo>
                    <a:lnTo>
                      <a:pt x="1093" y="3344"/>
                    </a:lnTo>
                    <a:lnTo>
                      <a:pt x="1097" y="3344"/>
                    </a:lnTo>
                    <a:lnTo>
                      <a:pt x="1102" y="3344"/>
                    </a:lnTo>
                    <a:lnTo>
                      <a:pt x="1107" y="3344"/>
                    </a:lnTo>
                    <a:lnTo>
                      <a:pt x="1111" y="3344"/>
                    </a:lnTo>
                    <a:lnTo>
                      <a:pt x="1116" y="3344"/>
                    </a:lnTo>
                    <a:lnTo>
                      <a:pt x="1120" y="3344"/>
                    </a:lnTo>
                    <a:lnTo>
                      <a:pt x="1125" y="3344"/>
                    </a:lnTo>
                    <a:lnTo>
                      <a:pt x="1129" y="3344"/>
                    </a:lnTo>
                    <a:lnTo>
                      <a:pt x="1134" y="3344"/>
                    </a:lnTo>
                    <a:lnTo>
                      <a:pt x="1139" y="3344"/>
                    </a:lnTo>
                    <a:lnTo>
                      <a:pt x="1143" y="3344"/>
                    </a:lnTo>
                    <a:lnTo>
                      <a:pt x="1148" y="3344"/>
                    </a:lnTo>
                    <a:lnTo>
                      <a:pt x="1152" y="3344"/>
                    </a:lnTo>
                    <a:lnTo>
                      <a:pt x="1157" y="3344"/>
                    </a:lnTo>
                    <a:lnTo>
                      <a:pt x="1161" y="3344"/>
                    </a:lnTo>
                    <a:lnTo>
                      <a:pt x="1166" y="3344"/>
                    </a:lnTo>
                    <a:lnTo>
                      <a:pt x="1171" y="3344"/>
                    </a:lnTo>
                    <a:lnTo>
                      <a:pt x="1175" y="3344"/>
                    </a:lnTo>
                    <a:lnTo>
                      <a:pt x="1180" y="3344"/>
                    </a:lnTo>
                    <a:lnTo>
                      <a:pt x="1184" y="3344"/>
                    </a:lnTo>
                    <a:lnTo>
                      <a:pt x="1189" y="3344"/>
                    </a:lnTo>
                    <a:lnTo>
                      <a:pt x="1193" y="3344"/>
                    </a:lnTo>
                    <a:lnTo>
                      <a:pt x="1198" y="3344"/>
                    </a:lnTo>
                    <a:lnTo>
                      <a:pt x="1203" y="3344"/>
                    </a:lnTo>
                    <a:lnTo>
                      <a:pt x="1207" y="3344"/>
                    </a:lnTo>
                    <a:lnTo>
                      <a:pt x="1212" y="3344"/>
                    </a:lnTo>
                    <a:lnTo>
                      <a:pt x="1212" y="3337"/>
                    </a:lnTo>
                    <a:lnTo>
                      <a:pt x="1216" y="3337"/>
                    </a:lnTo>
                    <a:lnTo>
                      <a:pt x="1221" y="3337"/>
                    </a:lnTo>
                    <a:lnTo>
                      <a:pt x="1225" y="3337"/>
                    </a:lnTo>
                    <a:lnTo>
                      <a:pt x="1230" y="3337"/>
                    </a:lnTo>
                    <a:lnTo>
                      <a:pt x="1235" y="3337"/>
                    </a:lnTo>
                    <a:lnTo>
                      <a:pt x="1239" y="3337"/>
                    </a:lnTo>
                    <a:lnTo>
                      <a:pt x="1244" y="3337"/>
                    </a:lnTo>
                    <a:lnTo>
                      <a:pt x="1248" y="3337"/>
                    </a:lnTo>
                    <a:lnTo>
                      <a:pt x="1253" y="3337"/>
                    </a:lnTo>
                    <a:lnTo>
                      <a:pt x="1257" y="3337"/>
                    </a:lnTo>
                    <a:lnTo>
                      <a:pt x="1262" y="3337"/>
                    </a:lnTo>
                    <a:lnTo>
                      <a:pt x="1267" y="3331"/>
                    </a:lnTo>
                    <a:lnTo>
                      <a:pt x="1271" y="3331"/>
                    </a:lnTo>
                    <a:lnTo>
                      <a:pt x="1276" y="3331"/>
                    </a:lnTo>
                    <a:lnTo>
                      <a:pt x="1280" y="3331"/>
                    </a:lnTo>
                    <a:lnTo>
                      <a:pt x="1285" y="3331"/>
                    </a:lnTo>
                    <a:lnTo>
                      <a:pt x="1290" y="3331"/>
                    </a:lnTo>
                    <a:lnTo>
                      <a:pt x="1294" y="3331"/>
                    </a:lnTo>
                    <a:lnTo>
                      <a:pt x="1299" y="3331"/>
                    </a:lnTo>
                    <a:lnTo>
                      <a:pt x="1299" y="3324"/>
                    </a:lnTo>
                    <a:lnTo>
                      <a:pt x="1303" y="3324"/>
                    </a:lnTo>
                    <a:lnTo>
                      <a:pt x="1308" y="3324"/>
                    </a:lnTo>
                    <a:lnTo>
                      <a:pt x="1312" y="3324"/>
                    </a:lnTo>
                    <a:lnTo>
                      <a:pt x="1317" y="3324"/>
                    </a:lnTo>
                    <a:lnTo>
                      <a:pt x="1317" y="3317"/>
                    </a:lnTo>
                    <a:lnTo>
                      <a:pt x="1322" y="3317"/>
                    </a:lnTo>
                    <a:lnTo>
                      <a:pt x="1326" y="3317"/>
                    </a:lnTo>
                    <a:lnTo>
                      <a:pt x="1331" y="3317"/>
                    </a:lnTo>
                    <a:lnTo>
                      <a:pt x="1335" y="3310"/>
                    </a:lnTo>
                    <a:lnTo>
                      <a:pt x="1340" y="3310"/>
                    </a:lnTo>
                    <a:lnTo>
                      <a:pt x="1344" y="3310"/>
                    </a:lnTo>
                    <a:lnTo>
                      <a:pt x="1349" y="3310"/>
                    </a:lnTo>
                    <a:lnTo>
                      <a:pt x="1349" y="3304"/>
                    </a:lnTo>
                    <a:lnTo>
                      <a:pt x="1354" y="3304"/>
                    </a:lnTo>
                    <a:lnTo>
                      <a:pt x="1358" y="3304"/>
                    </a:lnTo>
                    <a:lnTo>
                      <a:pt x="1363" y="3297"/>
                    </a:lnTo>
                    <a:lnTo>
                      <a:pt x="1367" y="3297"/>
                    </a:lnTo>
                    <a:lnTo>
                      <a:pt x="1372" y="3297"/>
                    </a:lnTo>
                    <a:lnTo>
                      <a:pt x="1372" y="3290"/>
                    </a:lnTo>
                    <a:lnTo>
                      <a:pt x="1376" y="3290"/>
                    </a:lnTo>
                    <a:lnTo>
                      <a:pt x="1381" y="3290"/>
                    </a:lnTo>
                    <a:lnTo>
                      <a:pt x="1381" y="3283"/>
                    </a:lnTo>
                    <a:lnTo>
                      <a:pt x="1386" y="3283"/>
                    </a:lnTo>
                    <a:lnTo>
                      <a:pt x="1390" y="3277"/>
                    </a:lnTo>
                    <a:lnTo>
                      <a:pt x="1395" y="3270"/>
                    </a:lnTo>
                    <a:lnTo>
                      <a:pt x="1399" y="3270"/>
                    </a:lnTo>
                    <a:lnTo>
                      <a:pt x="1404" y="3263"/>
                    </a:lnTo>
                    <a:lnTo>
                      <a:pt x="1408" y="3263"/>
                    </a:lnTo>
                    <a:lnTo>
                      <a:pt x="1413" y="3257"/>
                    </a:lnTo>
                    <a:lnTo>
                      <a:pt x="1413" y="3250"/>
                    </a:lnTo>
                    <a:lnTo>
                      <a:pt x="1418" y="3250"/>
                    </a:lnTo>
                    <a:lnTo>
                      <a:pt x="1422" y="3243"/>
                    </a:lnTo>
                    <a:lnTo>
                      <a:pt x="1427" y="3236"/>
                    </a:lnTo>
                    <a:lnTo>
                      <a:pt x="1431" y="3230"/>
                    </a:lnTo>
                    <a:lnTo>
                      <a:pt x="1436" y="3223"/>
                    </a:lnTo>
                    <a:lnTo>
                      <a:pt x="1436" y="3216"/>
                    </a:lnTo>
                    <a:lnTo>
                      <a:pt x="1440" y="3209"/>
                    </a:lnTo>
                    <a:lnTo>
                      <a:pt x="1445" y="3203"/>
                    </a:lnTo>
                    <a:lnTo>
                      <a:pt x="1445" y="3196"/>
                    </a:lnTo>
                    <a:lnTo>
                      <a:pt x="1450" y="3189"/>
                    </a:lnTo>
                    <a:lnTo>
                      <a:pt x="1454" y="3189"/>
                    </a:lnTo>
                    <a:lnTo>
                      <a:pt x="1454" y="3183"/>
                    </a:lnTo>
                    <a:lnTo>
                      <a:pt x="1459" y="3176"/>
                    </a:lnTo>
                    <a:lnTo>
                      <a:pt x="1463" y="3162"/>
                    </a:lnTo>
                    <a:lnTo>
                      <a:pt x="1463" y="3156"/>
                    </a:lnTo>
                    <a:lnTo>
                      <a:pt x="1468" y="3149"/>
                    </a:lnTo>
                    <a:lnTo>
                      <a:pt x="1468" y="3135"/>
                    </a:lnTo>
                    <a:lnTo>
                      <a:pt x="1472" y="3122"/>
                    </a:lnTo>
                    <a:lnTo>
                      <a:pt x="1477" y="3115"/>
                    </a:lnTo>
                    <a:lnTo>
                      <a:pt x="1477" y="3102"/>
                    </a:lnTo>
                    <a:lnTo>
                      <a:pt x="1482" y="3095"/>
                    </a:lnTo>
                    <a:lnTo>
                      <a:pt x="1486" y="3082"/>
                    </a:lnTo>
                    <a:lnTo>
                      <a:pt x="1486" y="3061"/>
                    </a:lnTo>
                    <a:lnTo>
                      <a:pt x="1491" y="3048"/>
                    </a:lnTo>
                    <a:lnTo>
                      <a:pt x="1495" y="3028"/>
                    </a:lnTo>
                    <a:lnTo>
                      <a:pt x="1495" y="3014"/>
                    </a:lnTo>
                    <a:lnTo>
                      <a:pt x="1500" y="2994"/>
                    </a:lnTo>
                    <a:lnTo>
                      <a:pt x="1500" y="2974"/>
                    </a:lnTo>
                    <a:lnTo>
                      <a:pt x="1504" y="2954"/>
                    </a:lnTo>
                    <a:lnTo>
                      <a:pt x="1509" y="2927"/>
                    </a:lnTo>
                    <a:lnTo>
                      <a:pt x="1509" y="2907"/>
                    </a:lnTo>
                    <a:lnTo>
                      <a:pt x="1514" y="2880"/>
                    </a:lnTo>
                    <a:lnTo>
                      <a:pt x="1518" y="2846"/>
                    </a:lnTo>
                    <a:lnTo>
                      <a:pt x="1518" y="2819"/>
                    </a:lnTo>
                    <a:lnTo>
                      <a:pt x="1523" y="2799"/>
                    </a:lnTo>
                    <a:lnTo>
                      <a:pt x="1527" y="2772"/>
                    </a:lnTo>
                    <a:lnTo>
                      <a:pt x="1527" y="2745"/>
                    </a:lnTo>
                    <a:lnTo>
                      <a:pt x="1532" y="2718"/>
                    </a:lnTo>
                    <a:lnTo>
                      <a:pt x="1532" y="2685"/>
                    </a:lnTo>
                    <a:lnTo>
                      <a:pt x="1536" y="2651"/>
                    </a:lnTo>
                    <a:lnTo>
                      <a:pt x="1541" y="2617"/>
                    </a:lnTo>
                    <a:lnTo>
                      <a:pt x="1541" y="2577"/>
                    </a:lnTo>
                    <a:lnTo>
                      <a:pt x="1546" y="2537"/>
                    </a:lnTo>
                    <a:lnTo>
                      <a:pt x="1550" y="2496"/>
                    </a:lnTo>
                    <a:lnTo>
                      <a:pt x="1550" y="2463"/>
                    </a:lnTo>
                    <a:lnTo>
                      <a:pt x="1555" y="2422"/>
                    </a:lnTo>
                    <a:lnTo>
                      <a:pt x="1559" y="2388"/>
                    </a:lnTo>
                    <a:lnTo>
                      <a:pt x="1559" y="2355"/>
                    </a:lnTo>
                    <a:lnTo>
                      <a:pt x="1564" y="2321"/>
                    </a:lnTo>
                    <a:lnTo>
                      <a:pt x="1568" y="2288"/>
                    </a:lnTo>
                    <a:lnTo>
                      <a:pt x="1568" y="2254"/>
                    </a:lnTo>
                    <a:lnTo>
                      <a:pt x="1573" y="2227"/>
                    </a:lnTo>
                    <a:lnTo>
                      <a:pt x="1573" y="2193"/>
                    </a:lnTo>
                    <a:lnTo>
                      <a:pt x="1578" y="2166"/>
                    </a:lnTo>
                    <a:lnTo>
                      <a:pt x="1582" y="2146"/>
                    </a:lnTo>
                    <a:lnTo>
                      <a:pt x="1582" y="2126"/>
                    </a:lnTo>
                    <a:lnTo>
                      <a:pt x="1587" y="2106"/>
                    </a:lnTo>
                    <a:lnTo>
                      <a:pt x="1591" y="2092"/>
                    </a:lnTo>
                    <a:lnTo>
                      <a:pt x="1591" y="2079"/>
                    </a:lnTo>
                    <a:lnTo>
                      <a:pt x="1596" y="2066"/>
                    </a:lnTo>
                    <a:lnTo>
                      <a:pt x="1600" y="2052"/>
                    </a:lnTo>
                    <a:lnTo>
                      <a:pt x="1600" y="2045"/>
                    </a:lnTo>
                    <a:lnTo>
                      <a:pt x="1605" y="2032"/>
                    </a:lnTo>
                    <a:lnTo>
                      <a:pt x="1610" y="2025"/>
                    </a:lnTo>
                    <a:lnTo>
                      <a:pt x="1614" y="2025"/>
                    </a:lnTo>
                    <a:lnTo>
                      <a:pt x="1614" y="2032"/>
                    </a:lnTo>
                    <a:lnTo>
                      <a:pt x="1619" y="2032"/>
                    </a:lnTo>
                    <a:lnTo>
                      <a:pt x="1623" y="2032"/>
                    </a:lnTo>
                    <a:lnTo>
                      <a:pt x="1628" y="2039"/>
                    </a:lnTo>
                    <a:lnTo>
                      <a:pt x="1633" y="2039"/>
                    </a:lnTo>
                    <a:lnTo>
                      <a:pt x="1633" y="2045"/>
                    </a:lnTo>
                    <a:lnTo>
                      <a:pt x="1637" y="2045"/>
                    </a:lnTo>
                    <a:lnTo>
                      <a:pt x="1637" y="2052"/>
                    </a:lnTo>
                    <a:lnTo>
                      <a:pt x="1642" y="2052"/>
                    </a:lnTo>
                    <a:lnTo>
                      <a:pt x="1646" y="2059"/>
                    </a:lnTo>
                    <a:lnTo>
                      <a:pt x="1646" y="2066"/>
                    </a:lnTo>
                    <a:lnTo>
                      <a:pt x="1651" y="2066"/>
                    </a:lnTo>
                    <a:lnTo>
                      <a:pt x="1655" y="2066"/>
                    </a:lnTo>
                    <a:lnTo>
                      <a:pt x="1660" y="2066"/>
                    </a:lnTo>
                    <a:lnTo>
                      <a:pt x="1665" y="2059"/>
                    </a:lnTo>
                    <a:lnTo>
                      <a:pt x="1669" y="2052"/>
                    </a:lnTo>
                    <a:lnTo>
                      <a:pt x="1674" y="2045"/>
                    </a:lnTo>
                    <a:lnTo>
                      <a:pt x="1678" y="2032"/>
                    </a:lnTo>
                    <a:lnTo>
                      <a:pt x="1678" y="2018"/>
                    </a:lnTo>
                    <a:lnTo>
                      <a:pt x="1683" y="2005"/>
                    </a:lnTo>
                    <a:lnTo>
                      <a:pt x="1687" y="1991"/>
                    </a:lnTo>
                    <a:lnTo>
                      <a:pt x="1687" y="1978"/>
                    </a:lnTo>
                    <a:lnTo>
                      <a:pt x="1692" y="1958"/>
                    </a:lnTo>
                    <a:lnTo>
                      <a:pt x="1697" y="1938"/>
                    </a:lnTo>
                    <a:lnTo>
                      <a:pt x="1697" y="1917"/>
                    </a:lnTo>
                    <a:lnTo>
                      <a:pt x="1701" y="1891"/>
                    </a:lnTo>
                    <a:lnTo>
                      <a:pt x="1706" y="1864"/>
                    </a:lnTo>
                    <a:lnTo>
                      <a:pt x="1706" y="1830"/>
                    </a:lnTo>
                    <a:lnTo>
                      <a:pt x="1710" y="1790"/>
                    </a:lnTo>
                    <a:lnTo>
                      <a:pt x="1710" y="1749"/>
                    </a:lnTo>
                    <a:lnTo>
                      <a:pt x="1715" y="1716"/>
                    </a:lnTo>
                    <a:lnTo>
                      <a:pt x="1719" y="1675"/>
                    </a:lnTo>
                    <a:lnTo>
                      <a:pt x="1719" y="1628"/>
                    </a:lnTo>
                    <a:lnTo>
                      <a:pt x="1724" y="1581"/>
                    </a:lnTo>
                    <a:lnTo>
                      <a:pt x="1729" y="1527"/>
                    </a:lnTo>
                    <a:lnTo>
                      <a:pt x="1729" y="1467"/>
                    </a:lnTo>
                    <a:lnTo>
                      <a:pt x="1733" y="1393"/>
                    </a:lnTo>
                    <a:lnTo>
                      <a:pt x="1738" y="1325"/>
                    </a:lnTo>
                    <a:lnTo>
                      <a:pt x="1738" y="1245"/>
                    </a:lnTo>
                    <a:lnTo>
                      <a:pt x="1742" y="1164"/>
                    </a:lnTo>
                    <a:lnTo>
                      <a:pt x="1742" y="1083"/>
                    </a:lnTo>
                    <a:lnTo>
                      <a:pt x="1747" y="989"/>
                    </a:lnTo>
                    <a:lnTo>
                      <a:pt x="1751" y="888"/>
                    </a:lnTo>
                    <a:lnTo>
                      <a:pt x="1751" y="774"/>
                    </a:lnTo>
                    <a:lnTo>
                      <a:pt x="1756" y="646"/>
                    </a:lnTo>
                    <a:lnTo>
                      <a:pt x="1761" y="511"/>
                    </a:lnTo>
                    <a:lnTo>
                      <a:pt x="1761" y="430"/>
                    </a:lnTo>
                    <a:lnTo>
                      <a:pt x="1765" y="309"/>
                    </a:lnTo>
                    <a:lnTo>
                      <a:pt x="1770" y="168"/>
                    </a:lnTo>
                    <a:lnTo>
                      <a:pt x="1770" y="13"/>
                    </a:lnTo>
                    <a:lnTo>
                      <a:pt x="1770" y="0"/>
                    </a:lnTo>
                  </a:path>
                </a:pathLst>
              </a:custGeom>
              <a:noFill/>
              <a:ln w="28575" cap="flat">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9" name="Freeform 50"/>
              <p:cNvSpPr>
                <a:spLocks/>
              </p:cNvSpPr>
              <p:nvPr/>
            </p:nvSpPr>
            <p:spPr bwMode="auto">
              <a:xfrm>
                <a:off x="4685032" y="1450886"/>
                <a:ext cx="4213305" cy="4241099"/>
              </a:xfrm>
              <a:custGeom>
                <a:avLst/>
                <a:gdLst>
                  <a:gd name="T0" fmla="*/ 23 w 2049"/>
                  <a:gd name="T1" fmla="*/ 539 h 3311"/>
                  <a:gd name="T2" fmla="*/ 46 w 2049"/>
                  <a:gd name="T3" fmla="*/ 1131 h 3311"/>
                  <a:gd name="T4" fmla="*/ 68 w 2049"/>
                  <a:gd name="T5" fmla="*/ 1615 h 3311"/>
                  <a:gd name="T6" fmla="*/ 91 w 2049"/>
                  <a:gd name="T7" fmla="*/ 2006 h 3311"/>
                  <a:gd name="T8" fmla="*/ 114 w 2049"/>
                  <a:gd name="T9" fmla="*/ 2315 h 3311"/>
                  <a:gd name="T10" fmla="*/ 137 w 2049"/>
                  <a:gd name="T11" fmla="*/ 2530 h 3311"/>
                  <a:gd name="T12" fmla="*/ 160 w 2049"/>
                  <a:gd name="T13" fmla="*/ 2712 h 3311"/>
                  <a:gd name="T14" fmla="*/ 187 w 2049"/>
                  <a:gd name="T15" fmla="*/ 2853 h 3311"/>
                  <a:gd name="T16" fmla="*/ 210 w 2049"/>
                  <a:gd name="T17" fmla="*/ 2954 h 3311"/>
                  <a:gd name="T18" fmla="*/ 233 w 2049"/>
                  <a:gd name="T19" fmla="*/ 3028 h 3311"/>
                  <a:gd name="T20" fmla="*/ 256 w 2049"/>
                  <a:gd name="T21" fmla="*/ 3082 h 3311"/>
                  <a:gd name="T22" fmla="*/ 279 w 2049"/>
                  <a:gd name="T23" fmla="*/ 3129 h 3311"/>
                  <a:gd name="T24" fmla="*/ 311 w 2049"/>
                  <a:gd name="T25" fmla="*/ 3170 h 3311"/>
                  <a:gd name="T26" fmla="*/ 343 w 2049"/>
                  <a:gd name="T27" fmla="*/ 3190 h 3311"/>
                  <a:gd name="T28" fmla="*/ 379 w 2049"/>
                  <a:gd name="T29" fmla="*/ 3203 h 3311"/>
                  <a:gd name="T30" fmla="*/ 411 w 2049"/>
                  <a:gd name="T31" fmla="*/ 3217 h 3311"/>
                  <a:gd name="T32" fmla="*/ 439 w 2049"/>
                  <a:gd name="T33" fmla="*/ 3230 h 3311"/>
                  <a:gd name="T34" fmla="*/ 475 w 2049"/>
                  <a:gd name="T35" fmla="*/ 3237 h 3311"/>
                  <a:gd name="T36" fmla="*/ 512 w 2049"/>
                  <a:gd name="T37" fmla="*/ 3244 h 3311"/>
                  <a:gd name="T38" fmla="*/ 549 w 2049"/>
                  <a:gd name="T39" fmla="*/ 3257 h 3311"/>
                  <a:gd name="T40" fmla="*/ 585 w 2049"/>
                  <a:gd name="T41" fmla="*/ 3264 h 3311"/>
                  <a:gd name="T42" fmla="*/ 622 w 2049"/>
                  <a:gd name="T43" fmla="*/ 3264 h 3311"/>
                  <a:gd name="T44" fmla="*/ 654 w 2049"/>
                  <a:gd name="T45" fmla="*/ 3271 h 3311"/>
                  <a:gd name="T46" fmla="*/ 690 w 2049"/>
                  <a:gd name="T47" fmla="*/ 3271 h 3311"/>
                  <a:gd name="T48" fmla="*/ 727 w 2049"/>
                  <a:gd name="T49" fmla="*/ 3271 h 3311"/>
                  <a:gd name="T50" fmla="*/ 759 w 2049"/>
                  <a:gd name="T51" fmla="*/ 3264 h 3311"/>
                  <a:gd name="T52" fmla="*/ 791 w 2049"/>
                  <a:gd name="T53" fmla="*/ 3250 h 3311"/>
                  <a:gd name="T54" fmla="*/ 828 w 2049"/>
                  <a:gd name="T55" fmla="*/ 3244 h 3311"/>
                  <a:gd name="T56" fmla="*/ 864 w 2049"/>
                  <a:gd name="T57" fmla="*/ 3250 h 3311"/>
                  <a:gd name="T58" fmla="*/ 896 w 2049"/>
                  <a:gd name="T59" fmla="*/ 3257 h 3311"/>
                  <a:gd name="T60" fmla="*/ 933 w 2049"/>
                  <a:gd name="T61" fmla="*/ 3257 h 3311"/>
                  <a:gd name="T62" fmla="*/ 969 w 2049"/>
                  <a:gd name="T63" fmla="*/ 3250 h 3311"/>
                  <a:gd name="T64" fmla="*/ 1006 w 2049"/>
                  <a:gd name="T65" fmla="*/ 3244 h 3311"/>
                  <a:gd name="T66" fmla="*/ 1038 w 2049"/>
                  <a:gd name="T67" fmla="*/ 3250 h 3311"/>
                  <a:gd name="T68" fmla="*/ 1070 w 2049"/>
                  <a:gd name="T69" fmla="*/ 3264 h 3311"/>
                  <a:gd name="T70" fmla="*/ 1102 w 2049"/>
                  <a:gd name="T71" fmla="*/ 3271 h 3311"/>
                  <a:gd name="T72" fmla="*/ 1139 w 2049"/>
                  <a:gd name="T73" fmla="*/ 3284 h 3311"/>
                  <a:gd name="T74" fmla="*/ 1175 w 2049"/>
                  <a:gd name="T75" fmla="*/ 3291 h 3311"/>
                  <a:gd name="T76" fmla="*/ 1212 w 2049"/>
                  <a:gd name="T77" fmla="*/ 3291 h 3311"/>
                  <a:gd name="T78" fmla="*/ 1248 w 2049"/>
                  <a:gd name="T79" fmla="*/ 3291 h 3311"/>
                  <a:gd name="T80" fmla="*/ 1285 w 2049"/>
                  <a:gd name="T81" fmla="*/ 3284 h 3311"/>
                  <a:gd name="T82" fmla="*/ 1321 w 2049"/>
                  <a:gd name="T83" fmla="*/ 3284 h 3311"/>
                  <a:gd name="T84" fmla="*/ 1358 w 2049"/>
                  <a:gd name="T85" fmla="*/ 3284 h 3311"/>
                  <a:gd name="T86" fmla="*/ 1395 w 2049"/>
                  <a:gd name="T87" fmla="*/ 3284 h 3311"/>
                  <a:gd name="T88" fmla="*/ 1431 w 2049"/>
                  <a:gd name="T89" fmla="*/ 3291 h 3311"/>
                  <a:gd name="T90" fmla="*/ 1468 w 2049"/>
                  <a:gd name="T91" fmla="*/ 3291 h 3311"/>
                  <a:gd name="T92" fmla="*/ 1500 w 2049"/>
                  <a:gd name="T93" fmla="*/ 3298 h 3311"/>
                  <a:gd name="T94" fmla="*/ 1536 w 2049"/>
                  <a:gd name="T95" fmla="*/ 3298 h 3311"/>
                  <a:gd name="T96" fmla="*/ 1568 w 2049"/>
                  <a:gd name="T97" fmla="*/ 3304 h 3311"/>
                  <a:gd name="T98" fmla="*/ 1605 w 2049"/>
                  <a:gd name="T99" fmla="*/ 3304 h 3311"/>
                  <a:gd name="T100" fmla="*/ 1642 w 2049"/>
                  <a:gd name="T101" fmla="*/ 3304 h 3311"/>
                  <a:gd name="T102" fmla="*/ 1678 w 2049"/>
                  <a:gd name="T103" fmla="*/ 3304 h 3311"/>
                  <a:gd name="T104" fmla="*/ 1715 w 2049"/>
                  <a:gd name="T105" fmla="*/ 3304 h 3311"/>
                  <a:gd name="T106" fmla="*/ 1751 w 2049"/>
                  <a:gd name="T107" fmla="*/ 3304 h 3311"/>
                  <a:gd name="T108" fmla="*/ 1788 w 2049"/>
                  <a:gd name="T109" fmla="*/ 3304 h 3311"/>
                  <a:gd name="T110" fmla="*/ 1825 w 2049"/>
                  <a:gd name="T111" fmla="*/ 3304 h 3311"/>
                  <a:gd name="T112" fmla="*/ 1857 w 2049"/>
                  <a:gd name="T113" fmla="*/ 3304 h 3311"/>
                  <a:gd name="T114" fmla="*/ 1893 w 2049"/>
                  <a:gd name="T115" fmla="*/ 3304 h 3311"/>
                  <a:gd name="T116" fmla="*/ 1930 w 2049"/>
                  <a:gd name="T117" fmla="*/ 3304 h 3311"/>
                  <a:gd name="T118" fmla="*/ 1966 w 2049"/>
                  <a:gd name="T119" fmla="*/ 3304 h 3311"/>
                  <a:gd name="T120" fmla="*/ 1998 w 2049"/>
                  <a:gd name="T121" fmla="*/ 3311 h 3311"/>
                  <a:gd name="T122" fmla="*/ 2030 w 2049"/>
                  <a:gd name="T123" fmla="*/ 3311 h 3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9" h="3311">
                    <a:moveTo>
                      <a:pt x="0" y="0"/>
                    </a:moveTo>
                    <a:lnTo>
                      <a:pt x="4" y="101"/>
                    </a:lnTo>
                    <a:lnTo>
                      <a:pt x="9" y="142"/>
                    </a:lnTo>
                    <a:lnTo>
                      <a:pt x="9" y="209"/>
                    </a:lnTo>
                    <a:lnTo>
                      <a:pt x="14" y="283"/>
                    </a:lnTo>
                    <a:lnTo>
                      <a:pt x="18" y="370"/>
                    </a:lnTo>
                    <a:lnTo>
                      <a:pt x="18" y="458"/>
                    </a:lnTo>
                    <a:lnTo>
                      <a:pt x="23" y="539"/>
                    </a:lnTo>
                    <a:lnTo>
                      <a:pt x="23" y="619"/>
                    </a:lnTo>
                    <a:lnTo>
                      <a:pt x="27" y="693"/>
                    </a:lnTo>
                    <a:lnTo>
                      <a:pt x="32" y="781"/>
                    </a:lnTo>
                    <a:lnTo>
                      <a:pt x="32" y="848"/>
                    </a:lnTo>
                    <a:lnTo>
                      <a:pt x="36" y="915"/>
                    </a:lnTo>
                    <a:lnTo>
                      <a:pt x="41" y="990"/>
                    </a:lnTo>
                    <a:lnTo>
                      <a:pt x="41" y="1064"/>
                    </a:lnTo>
                    <a:lnTo>
                      <a:pt x="46" y="1131"/>
                    </a:lnTo>
                    <a:lnTo>
                      <a:pt x="50" y="1198"/>
                    </a:lnTo>
                    <a:lnTo>
                      <a:pt x="50" y="1265"/>
                    </a:lnTo>
                    <a:lnTo>
                      <a:pt x="55" y="1326"/>
                    </a:lnTo>
                    <a:lnTo>
                      <a:pt x="55" y="1387"/>
                    </a:lnTo>
                    <a:lnTo>
                      <a:pt x="59" y="1447"/>
                    </a:lnTo>
                    <a:lnTo>
                      <a:pt x="64" y="1501"/>
                    </a:lnTo>
                    <a:lnTo>
                      <a:pt x="64" y="1555"/>
                    </a:lnTo>
                    <a:lnTo>
                      <a:pt x="68" y="1615"/>
                    </a:lnTo>
                    <a:lnTo>
                      <a:pt x="73" y="1669"/>
                    </a:lnTo>
                    <a:lnTo>
                      <a:pt x="73" y="1723"/>
                    </a:lnTo>
                    <a:lnTo>
                      <a:pt x="78" y="1777"/>
                    </a:lnTo>
                    <a:lnTo>
                      <a:pt x="82" y="1824"/>
                    </a:lnTo>
                    <a:lnTo>
                      <a:pt x="82" y="1871"/>
                    </a:lnTo>
                    <a:lnTo>
                      <a:pt x="87" y="1918"/>
                    </a:lnTo>
                    <a:lnTo>
                      <a:pt x="91" y="1958"/>
                    </a:lnTo>
                    <a:lnTo>
                      <a:pt x="91" y="2006"/>
                    </a:lnTo>
                    <a:lnTo>
                      <a:pt x="96" y="2046"/>
                    </a:lnTo>
                    <a:lnTo>
                      <a:pt x="96" y="2093"/>
                    </a:lnTo>
                    <a:lnTo>
                      <a:pt x="100" y="2133"/>
                    </a:lnTo>
                    <a:lnTo>
                      <a:pt x="105" y="2174"/>
                    </a:lnTo>
                    <a:lnTo>
                      <a:pt x="105" y="2207"/>
                    </a:lnTo>
                    <a:lnTo>
                      <a:pt x="110" y="2248"/>
                    </a:lnTo>
                    <a:lnTo>
                      <a:pt x="114" y="2281"/>
                    </a:lnTo>
                    <a:lnTo>
                      <a:pt x="114" y="2315"/>
                    </a:lnTo>
                    <a:lnTo>
                      <a:pt x="119" y="2349"/>
                    </a:lnTo>
                    <a:lnTo>
                      <a:pt x="123" y="2382"/>
                    </a:lnTo>
                    <a:lnTo>
                      <a:pt x="123" y="2416"/>
                    </a:lnTo>
                    <a:lnTo>
                      <a:pt x="128" y="2430"/>
                    </a:lnTo>
                    <a:lnTo>
                      <a:pt x="128" y="2450"/>
                    </a:lnTo>
                    <a:lnTo>
                      <a:pt x="132" y="2477"/>
                    </a:lnTo>
                    <a:lnTo>
                      <a:pt x="137" y="2504"/>
                    </a:lnTo>
                    <a:lnTo>
                      <a:pt x="137" y="2530"/>
                    </a:lnTo>
                    <a:lnTo>
                      <a:pt x="142" y="2557"/>
                    </a:lnTo>
                    <a:lnTo>
                      <a:pt x="146" y="2578"/>
                    </a:lnTo>
                    <a:lnTo>
                      <a:pt x="146" y="2604"/>
                    </a:lnTo>
                    <a:lnTo>
                      <a:pt x="151" y="2625"/>
                    </a:lnTo>
                    <a:lnTo>
                      <a:pt x="155" y="2652"/>
                    </a:lnTo>
                    <a:lnTo>
                      <a:pt x="155" y="2672"/>
                    </a:lnTo>
                    <a:lnTo>
                      <a:pt x="160" y="2692"/>
                    </a:lnTo>
                    <a:lnTo>
                      <a:pt x="160" y="2712"/>
                    </a:lnTo>
                    <a:lnTo>
                      <a:pt x="164" y="2732"/>
                    </a:lnTo>
                    <a:lnTo>
                      <a:pt x="169" y="2753"/>
                    </a:lnTo>
                    <a:lnTo>
                      <a:pt x="169" y="2773"/>
                    </a:lnTo>
                    <a:lnTo>
                      <a:pt x="174" y="2786"/>
                    </a:lnTo>
                    <a:lnTo>
                      <a:pt x="178" y="2806"/>
                    </a:lnTo>
                    <a:lnTo>
                      <a:pt x="178" y="2820"/>
                    </a:lnTo>
                    <a:lnTo>
                      <a:pt x="183" y="2840"/>
                    </a:lnTo>
                    <a:lnTo>
                      <a:pt x="187" y="2853"/>
                    </a:lnTo>
                    <a:lnTo>
                      <a:pt x="187" y="2867"/>
                    </a:lnTo>
                    <a:lnTo>
                      <a:pt x="192" y="2880"/>
                    </a:lnTo>
                    <a:lnTo>
                      <a:pt x="192" y="2894"/>
                    </a:lnTo>
                    <a:lnTo>
                      <a:pt x="196" y="2907"/>
                    </a:lnTo>
                    <a:lnTo>
                      <a:pt x="201" y="2921"/>
                    </a:lnTo>
                    <a:lnTo>
                      <a:pt x="201" y="2934"/>
                    </a:lnTo>
                    <a:lnTo>
                      <a:pt x="206" y="2941"/>
                    </a:lnTo>
                    <a:lnTo>
                      <a:pt x="210" y="2954"/>
                    </a:lnTo>
                    <a:lnTo>
                      <a:pt x="210" y="2968"/>
                    </a:lnTo>
                    <a:lnTo>
                      <a:pt x="215" y="2975"/>
                    </a:lnTo>
                    <a:lnTo>
                      <a:pt x="219" y="2988"/>
                    </a:lnTo>
                    <a:lnTo>
                      <a:pt x="219" y="2995"/>
                    </a:lnTo>
                    <a:lnTo>
                      <a:pt x="224" y="3001"/>
                    </a:lnTo>
                    <a:lnTo>
                      <a:pt x="228" y="3015"/>
                    </a:lnTo>
                    <a:lnTo>
                      <a:pt x="228" y="3022"/>
                    </a:lnTo>
                    <a:lnTo>
                      <a:pt x="233" y="3028"/>
                    </a:lnTo>
                    <a:lnTo>
                      <a:pt x="233" y="3035"/>
                    </a:lnTo>
                    <a:lnTo>
                      <a:pt x="238" y="3042"/>
                    </a:lnTo>
                    <a:lnTo>
                      <a:pt x="242" y="3055"/>
                    </a:lnTo>
                    <a:lnTo>
                      <a:pt x="242" y="3062"/>
                    </a:lnTo>
                    <a:lnTo>
                      <a:pt x="247" y="3062"/>
                    </a:lnTo>
                    <a:lnTo>
                      <a:pt x="251" y="3069"/>
                    </a:lnTo>
                    <a:lnTo>
                      <a:pt x="251" y="3075"/>
                    </a:lnTo>
                    <a:lnTo>
                      <a:pt x="256" y="3082"/>
                    </a:lnTo>
                    <a:lnTo>
                      <a:pt x="260" y="3089"/>
                    </a:lnTo>
                    <a:lnTo>
                      <a:pt x="260" y="3096"/>
                    </a:lnTo>
                    <a:lnTo>
                      <a:pt x="265" y="3102"/>
                    </a:lnTo>
                    <a:lnTo>
                      <a:pt x="265" y="3109"/>
                    </a:lnTo>
                    <a:lnTo>
                      <a:pt x="270" y="3116"/>
                    </a:lnTo>
                    <a:lnTo>
                      <a:pt x="274" y="3123"/>
                    </a:lnTo>
                    <a:lnTo>
                      <a:pt x="274" y="3129"/>
                    </a:lnTo>
                    <a:lnTo>
                      <a:pt x="279" y="3129"/>
                    </a:lnTo>
                    <a:lnTo>
                      <a:pt x="283" y="3136"/>
                    </a:lnTo>
                    <a:lnTo>
                      <a:pt x="288" y="3143"/>
                    </a:lnTo>
                    <a:lnTo>
                      <a:pt x="292" y="3150"/>
                    </a:lnTo>
                    <a:lnTo>
                      <a:pt x="297" y="3156"/>
                    </a:lnTo>
                    <a:lnTo>
                      <a:pt x="302" y="3163"/>
                    </a:lnTo>
                    <a:lnTo>
                      <a:pt x="306" y="3163"/>
                    </a:lnTo>
                    <a:lnTo>
                      <a:pt x="306" y="3170"/>
                    </a:lnTo>
                    <a:lnTo>
                      <a:pt x="311" y="3170"/>
                    </a:lnTo>
                    <a:lnTo>
                      <a:pt x="315" y="3170"/>
                    </a:lnTo>
                    <a:lnTo>
                      <a:pt x="320" y="3176"/>
                    </a:lnTo>
                    <a:lnTo>
                      <a:pt x="325" y="3176"/>
                    </a:lnTo>
                    <a:lnTo>
                      <a:pt x="329" y="3183"/>
                    </a:lnTo>
                    <a:lnTo>
                      <a:pt x="334" y="3183"/>
                    </a:lnTo>
                    <a:lnTo>
                      <a:pt x="338" y="3183"/>
                    </a:lnTo>
                    <a:lnTo>
                      <a:pt x="338" y="3190"/>
                    </a:lnTo>
                    <a:lnTo>
                      <a:pt x="343" y="3190"/>
                    </a:lnTo>
                    <a:lnTo>
                      <a:pt x="347" y="3190"/>
                    </a:lnTo>
                    <a:lnTo>
                      <a:pt x="352" y="3197"/>
                    </a:lnTo>
                    <a:lnTo>
                      <a:pt x="357" y="3197"/>
                    </a:lnTo>
                    <a:lnTo>
                      <a:pt x="361" y="3197"/>
                    </a:lnTo>
                    <a:lnTo>
                      <a:pt x="366" y="3197"/>
                    </a:lnTo>
                    <a:lnTo>
                      <a:pt x="370" y="3203"/>
                    </a:lnTo>
                    <a:lnTo>
                      <a:pt x="375" y="3203"/>
                    </a:lnTo>
                    <a:lnTo>
                      <a:pt x="379" y="3203"/>
                    </a:lnTo>
                    <a:lnTo>
                      <a:pt x="384" y="3210"/>
                    </a:lnTo>
                    <a:lnTo>
                      <a:pt x="389" y="3210"/>
                    </a:lnTo>
                    <a:lnTo>
                      <a:pt x="393" y="3210"/>
                    </a:lnTo>
                    <a:lnTo>
                      <a:pt x="398" y="3210"/>
                    </a:lnTo>
                    <a:lnTo>
                      <a:pt x="398" y="3217"/>
                    </a:lnTo>
                    <a:lnTo>
                      <a:pt x="402" y="3217"/>
                    </a:lnTo>
                    <a:lnTo>
                      <a:pt x="407" y="3217"/>
                    </a:lnTo>
                    <a:lnTo>
                      <a:pt x="411" y="3217"/>
                    </a:lnTo>
                    <a:lnTo>
                      <a:pt x="411" y="3224"/>
                    </a:lnTo>
                    <a:lnTo>
                      <a:pt x="416" y="3224"/>
                    </a:lnTo>
                    <a:lnTo>
                      <a:pt x="421" y="3224"/>
                    </a:lnTo>
                    <a:lnTo>
                      <a:pt x="425" y="3224"/>
                    </a:lnTo>
                    <a:lnTo>
                      <a:pt x="430" y="3224"/>
                    </a:lnTo>
                    <a:lnTo>
                      <a:pt x="430" y="3230"/>
                    </a:lnTo>
                    <a:lnTo>
                      <a:pt x="434" y="3230"/>
                    </a:lnTo>
                    <a:lnTo>
                      <a:pt x="439" y="3230"/>
                    </a:lnTo>
                    <a:lnTo>
                      <a:pt x="443" y="3230"/>
                    </a:lnTo>
                    <a:lnTo>
                      <a:pt x="448" y="3230"/>
                    </a:lnTo>
                    <a:lnTo>
                      <a:pt x="453" y="3237"/>
                    </a:lnTo>
                    <a:lnTo>
                      <a:pt x="457" y="3237"/>
                    </a:lnTo>
                    <a:lnTo>
                      <a:pt x="462" y="3237"/>
                    </a:lnTo>
                    <a:lnTo>
                      <a:pt x="466" y="3237"/>
                    </a:lnTo>
                    <a:lnTo>
                      <a:pt x="471" y="3237"/>
                    </a:lnTo>
                    <a:lnTo>
                      <a:pt x="475" y="3237"/>
                    </a:lnTo>
                    <a:lnTo>
                      <a:pt x="480" y="3237"/>
                    </a:lnTo>
                    <a:lnTo>
                      <a:pt x="485" y="3244"/>
                    </a:lnTo>
                    <a:lnTo>
                      <a:pt x="489" y="3244"/>
                    </a:lnTo>
                    <a:lnTo>
                      <a:pt x="494" y="3244"/>
                    </a:lnTo>
                    <a:lnTo>
                      <a:pt x="498" y="3244"/>
                    </a:lnTo>
                    <a:lnTo>
                      <a:pt x="503" y="3244"/>
                    </a:lnTo>
                    <a:lnTo>
                      <a:pt x="507" y="3244"/>
                    </a:lnTo>
                    <a:lnTo>
                      <a:pt x="512" y="3244"/>
                    </a:lnTo>
                    <a:lnTo>
                      <a:pt x="517" y="3250"/>
                    </a:lnTo>
                    <a:lnTo>
                      <a:pt x="521" y="3250"/>
                    </a:lnTo>
                    <a:lnTo>
                      <a:pt x="526" y="3250"/>
                    </a:lnTo>
                    <a:lnTo>
                      <a:pt x="530" y="3250"/>
                    </a:lnTo>
                    <a:lnTo>
                      <a:pt x="535" y="3250"/>
                    </a:lnTo>
                    <a:lnTo>
                      <a:pt x="539" y="3257"/>
                    </a:lnTo>
                    <a:lnTo>
                      <a:pt x="544" y="3257"/>
                    </a:lnTo>
                    <a:lnTo>
                      <a:pt x="549" y="3257"/>
                    </a:lnTo>
                    <a:lnTo>
                      <a:pt x="553" y="3257"/>
                    </a:lnTo>
                    <a:lnTo>
                      <a:pt x="558" y="3257"/>
                    </a:lnTo>
                    <a:lnTo>
                      <a:pt x="562" y="3257"/>
                    </a:lnTo>
                    <a:lnTo>
                      <a:pt x="567" y="3264"/>
                    </a:lnTo>
                    <a:lnTo>
                      <a:pt x="571" y="3264"/>
                    </a:lnTo>
                    <a:lnTo>
                      <a:pt x="576" y="3264"/>
                    </a:lnTo>
                    <a:lnTo>
                      <a:pt x="581" y="3264"/>
                    </a:lnTo>
                    <a:lnTo>
                      <a:pt x="585" y="3264"/>
                    </a:lnTo>
                    <a:lnTo>
                      <a:pt x="590" y="3264"/>
                    </a:lnTo>
                    <a:lnTo>
                      <a:pt x="594" y="3264"/>
                    </a:lnTo>
                    <a:lnTo>
                      <a:pt x="599" y="3264"/>
                    </a:lnTo>
                    <a:lnTo>
                      <a:pt x="603" y="3264"/>
                    </a:lnTo>
                    <a:lnTo>
                      <a:pt x="608" y="3264"/>
                    </a:lnTo>
                    <a:lnTo>
                      <a:pt x="613" y="3264"/>
                    </a:lnTo>
                    <a:lnTo>
                      <a:pt x="617" y="3264"/>
                    </a:lnTo>
                    <a:lnTo>
                      <a:pt x="622" y="3264"/>
                    </a:lnTo>
                    <a:lnTo>
                      <a:pt x="622" y="3271"/>
                    </a:lnTo>
                    <a:lnTo>
                      <a:pt x="626" y="3271"/>
                    </a:lnTo>
                    <a:lnTo>
                      <a:pt x="631" y="3271"/>
                    </a:lnTo>
                    <a:lnTo>
                      <a:pt x="635" y="3271"/>
                    </a:lnTo>
                    <a:lnTo>
                      <a:pt x="640" y="3271"/>
                    </a:lnTo>
                    <a:lnTo>
                      <a:pt x="645" y="3271"/>
                    </a:lnTo>
                    <a:lnTo>
                      <a:pt x="649" y="3271"/>
                    </a:lnTo>
                    <a:lnTo>
                      <a:pt x="654" y="3271"/>
                    </a:lnTo>
                    <a:lnTo>
                      <a:pt x="658" y="3271"/>
                    </a:lnTo>
                    <a:lnTo>
                      <a:pt x="663" y="3271"/>
                    </a:lnTo>
                    <a:lnTo>
                      <a:pt x="667" y="3271"/>
                    </a:lnTo>
                    <a:lnTo>
                      <a:pt x="672" y="3271"/>
                    </a:lnTo>
                    <a:lnTo>
                      <a:pt x="677" y="3271"/>
                    </a:lnTo>
                    <a:lnTo>
                      <a:pt x="681" y="3271"/>
                    </a:lnTo>
                    <a:lnTo>
                      <a:pt x="686" y="3271"/>
                    </a:lnTo>
                    <a:lnTo>
                      <a:pt x="690" y="3271"/>
                    </a:lnTo>
                    <a:lnTo>
                      <a:pt x="695" y="3271"/>
                    </a:lnTo>
                    <a:lnTo>
                      <a:pt x="700" y="3271"/>
                    </a:lnTo>
                    <a:lnTo>
                      <a:pt x="704" y="3271"/>
                    </a:lnTo>
                    <a:lnTo>
                      <a:pt x="709" y="3271"/>
                    </a:lnTo>
                    <a:lnTo>
                      <a:pt x="713" y="3271"/>
                    </a:lnTo>
                    <a:lnTo>
                      <a:pt x="718" y="3271"/>
                    </a:lnTo>
                    <a:lnTo>
                      <a:pt x="722" y="3271"/>
                    </a:lnTo>
                    <a:lnTo>
                      <a:pt x="727" y="3271"/>
                    </a:lnTo>
                    <a:lnTo>
                      <a:pt x="732" y="3271"/>
                    </a:lnTo>
                    <a:lnTo>
                      <a:pt x="736" y="3271"/>
                    </a:lnTo>
                    <a:lnTo>
                      <a:pt x="741" y="3271"/>
                    </a:lnTo>
                    <a:lnTo>
                      <a:pt x="745" y="3271"/>
                    </a:lnTo>
                    <a:lnTo>
                      <a:pt x="750" y="3271"/>
                    </a:lnTo>
                    <a:lnTo>
                      <a:pt x="750" y="3264"/>
                    </a:lnTo>
                    <a:lnTo>
                      <a:pt x="754" y="3264"/>
                    </a:lnTo>
                    <a:lnTo>
                      <a:pt x="759" y="3264"/>
                    </a:lnTo>
                    <a:lnTo>
                      <a:pt x="764" y="3264"/>
                    </a:lnTo>
                    <a:lnTo>
                      <a:pt x="768" y="3264"/>
                    </a:lnTo>
                    <a:lnTo>
                      <a:pt x="773" y="3257"/>
                    </a:lnTo>
                    <a:lnTo>
                      <a:pt x="777" y="3257"/>
                    </a:lnTo>
                    <a:lnTo>
                      <a:pt x="782" y="3257"/>
                    </a:lnTo>
                    <a:lnTo>
                      <a:pt x="786" y="3257"/>
                    </a:lnTo>
                    <a:lnTo>
                      <a:pt x="791" y="3257"/>
                    </a:lnTo>
                    <a:lnTo>
                      <a:pt x="791" y="3250"/>
                    </a:lnTo>
                    <a:lnTo>
                      <a:pt x="796" y="3250"/>
                    </a:lnTo>
                    <a:lnTo>
                      <a:pt x="800" y="3250"/>
                    </a:lnTo>
                    <a:lnTo>
                      <a:pt x="805" y="3250"/>
                    </a:lnTo>
                    <a:lnTo>
                      <a:pt x="809" y="3250"/>
                    </a:lnTo>
                    <a:lnTo>
                      <a:pt x="814" y="3250"/>
                    </a:lnTo>
                    <a:lnTo>
                      <a:pt x="818" y="3250"/>
                    </a:lnTo>
                    <a:lnTo>
                      <a:pt x="823" y="3244"/>
                    </a:lnTo>
                    <a:lnTo>
                      <a:pt x="828" y="3244"/>
                    </a:lnTo>
                    <a:lnTo>
                      <a:pt x="832" y="3244"/>
                    </a:lnTo>
                    <a:lnTo>
                      <a:pt x="837" y="3244"/>
                    </a:lnTo>
                    <a:lnTo>
                      <a:pt x="841" y="3244"/>
                    </a:lnTo>
                    <a:lnTo>
                      <a:pt x="846" y="3244"/>
                    </a:lnTo>
                    <a:lnTo>
                      <a:pt x="850" y="3250"/>
                    </a:lnTo>
                    <a:lnTo>
                      <a:pt x="855" y="3250"/>
                    </a:lnTo>
                    <a:lnTo>
                      <a:pt x="860" y="3250"/>
                    </a:lnTo>
                    <a:lnTo>
                      <a:pt x="864" y="3250"/>
                    </a:lnTo>
                    <a:lnTo>
                      <a:pt x="869" y="3250"/>
                    </a:lnTo>
                    <a:lnTo>
                      <a:pt x="873" y="3250"/>
                    </a:lnTo>
                    <a:lnTo>
                      <a:pt x="878" y="3250"/>
                    </a:lnTo>
                    <a:lnTo>
                      <a:pt x="882" y="3250"/>
                    </a:lnTo>
                    <a:lnTo>
                      <a:pt x="887" y="3250"/>
                    </a:lnTo>
                    <a:lnTo>
                      <a:pt x="887" y="3257"/>
                    </a:lnTo>
                    <a:lnTo>
                      <a:pt x="892" y="3257"/>
                    </a:lnTo>
                    <a:lnTo>
                      <a:pt x="896" y="3257"/>
                    </a:lnTo>
                    <a:lnTo>
                      <a:pt x="901" y="3257"/>
                    </a:lnTo>
                    <a:lnTo>
                      <a:pt x="905" y="3257"/>
                    </a:lnTo>
                    <a:lnTo>
                      <a:pt x="910" y="3257"/>
                    </a:lnTo>
                    <a:lnTo>
                      <a:pt x="914" y="3257"/>
                    </a:lnTo>
                    <a:lnTo>
                      <a:pt x="919" y="3257"/>
                    </a:lnTo>
                    <a:lnTo>
                      <a:pt x="924" y="3257"/>
                    </a:lnTo>
                    <a:lnTo>
                      <a:pt x="928" y="3257"/>
                    </a:lnTo>
                    <a:lnTo>
                      <a:pt x="933" y="3257"/>
                    </a:lnTo>
                    <a:lnTo>
                      <a:pt x="937" y="3250"/>
                    </a:lnTo>
                    <a:lnTo>
                      <a:pt x="942" y="3250"/>
                    </a:lnTo>
                    <a:lnTo>
                      <a:pt x="946" y="3250"/>
                    </a:lnTo>
                    <a:lnTo>
                      <a:pt x="951" y="3250"/>
                    </a:lnTo>
                    <a:lnTo>
                      <a:pt x="956" y="3250"/>
                    </a:lnTo>
                    <a:lnTo>
                      <a:pt x="960" y="3250"/>
                    </a:lnTo>
                    <a:lnTo>
                      <a:pt x="965" y="3250"/>
                    </a:lnTo>
                    <a:lnTo>
                      <a:pt x="969" y="3250"/>
                    </a:lnTo>
                    <a:lnTo>
                      <a:pt x="974" y="3250"/>
                    </a:lnTo>
                    <a:lnTo>
                      <a:pt x="978" y="3244"/>
                    </a:lnTo>
                    <a:lnTo>
                      <a:pt x="983" y="3244"/>
                    </a:lnTo>
                    <a:lnTo>
                      <a:pt x="988" y="3244"/>
                    </a:lnTo>
                    <a:lnTo>
                      <a:pt x="992" y="3244"/>
                    </a:lnTo>
                    <a:lnTo>
                      <a:pt x="997" y="3244"/>
                    </a:lnTo>
                    <a:lnTo>
                      <a:pt x="1001" y="3244"/>
                    </a:lnTo>
                    <a:lnTo>
                      <a:pt x="1006" y="3244"/>
                    </a:lnTo>
                    <a:lnTo>
                      <a:pt x="1010" y="3244"/>
                    </a:lnTo>
                    <a:lnTo>
                      <a:pt x="1015" y="3244"/>
                    </a:lnTo>
                    <a:lnTo>
                      <a:pt x="1020" y="3244"/>
                    </a:lnTo>
                    <a:lnTo>
                      <a:pt x="1024" y="3244"/>
                    </a:lnTo>
                    <a:lnTo>
                      <a:pt x="1024" y="3250"/>
                    </a:lnTo>
                    <a:lnTo>
                      <a:pt x="1029" y="3250"/>
                    </a:lnTo>
                    <a:lnTo>
                      <a:pt x="1033" y="3250"/>
                    </a:lnTo>
                    <a:lnTo>
                      <a:pt x="1038" y="3250"/>
                    </a:lnTo>
                    <a:lnTo>
                      <a:pt x="1043" y="3250"/>
                    </a:lnTo>
                    <a:lnTo>
                      <a:pt x="1047" y="3250"/>
                    </a:lnTo>
                    <a:lnTo>
                      <a:pt x="1052" y="3257"/>
                    </a:lnTo>
                    <a:lnTo>
                      <a:pt x="1056" y="3257"/>
                    </a:lnTo>
                    <a:lnTo>
                      <a:pt x="1061" y="3257"/>
                    </a:lnTo>
                    <a:lnTo>
                      <a:pt x="1065" y="3257"/>
                    </a:lnTo>
                    <a:lnTo>
                      <a:pt x="1065" y="3264"/>
                    </a:lnTo>
                    <a:lnTo>
                      <a:pt x="1070" y="3264"/>
                    </a:lnTo>
                    <a:lnTo>
                      <a:pt x="1075" y="3264"/>
                    </a:lnTo>
                    <a:lnTo>
                      <a:pt x="1079" y="3264"/>
                    </a:lnTo>
                    <a:lnTo>
                      <a:pt x="1084" y="3264"/>
                    </a:lnTo>
                    <a:lnTo>
                      <a:pt x="1088" y="3264"/>
                    </a:lnTo>
                    <a:lnTo>
                      <a:pt x="1088" y="3271"/>
                    </a:lnTo>
                    <a:lnTo>
                      <a:pt x="1093" y="3271"/>
                    </a:lnTo>
                    <a:lnTo>
                      <a:pt x="1097" y="3271"/>
                    </a:lnTo>
                    <a:lnTo>
                      <a:pt x="1102" y="3271"/>
                    </a:lnTo>
                    <a:lnTo>
                      <a:pt x="1107" y="3271"/>
                    </a:lnTo>
                    <a:lnTo>
                      <a:pt x="1111" y="3277"/>
                    </a:lnTo>
                    <a:lnTo>
                      <a:pt x="1116" y="3277"/>
                    </a:lnTo>
                    <a:lnTo>
                      <a:pt x="1120" y="3277"/>
                    </a:lnTo>
                    <a:lnTo>
                      <a:pt x="1125" y="3277"/>
                    </a:lnTo>
                    <a:lnTo>
                      <a:pt x="1129" y="3277"/>
                    </a:lnTo>
                    <a:lnTo>
                      <a:pt x="1134" y="3284"/>
                    </a:lnTo>
                    <a:lnTo>
                      <a:pt x="1139" y="3284"/>
                    </a:lnTo>
                    <a:lnTo>
                      <a:pt x="1143" y="3284"/>
                    </a:lnTo>
                    <a:lnTo>
                      <a:pt x="1148" y="3284"/>
                    </a:lnTo>
                    <a:lnTo>
                      <a:pt x="1152" y="3284"/>
                    </a:lnTo>
                    <a:lnTo>
                      <a:pt x="1157" y="3284"/>
                    </a:lnTo>
                    <a:lnTo>
                      <a:pt x="1161" y="3284"/>
                    </a:lnTo>
                    <a:lnTo>
                      <a:pt x="1166" y="3284"/>
                    </a:lnTo>
                    <a:lnTo>
                      <a:pt x="1171" y="3284"/>
                    </a:lnTo>
                    <a:lnTo>
                      <a:pt x="1175" y="3291"/>
                    </a:lnTo>
                    <a:lnTo>
                      <a:pt x="1180" y="3291"/>
                    </a:lnTo>
                    <a:lnTo>
                      <a:pt x="1184" y="3291"/>
                    </a:lnTo>
                    <a:lnTo>
                      <a:pt x="1189" y="3291"/>
                    </a:lnTo>
                    <a:lnTo>
                      <a:pt x="1193" y="3291"/>
                    </a:lnTo>
                    <a:lnTo>
                      <a:pt x="1198" y="3291"/>
                    </a:lnTo>
                    <a:lnTo>
                      <a:pt x="1203" y="3291"/>
                    </a:lnTo>
                    <a:lnTo>
                      <a:pt x="1207" y="3291"/>
                    </a:lnTo>
                    <a:lnTo>
                      <a:pt x="1212" y="3291"/>
                    </a:lnTo>
                    <a:lnTo>
                      <a:pt x="1216" y="3291"/>
                    </a:lnTo>
                    <a:lnTo>
                      <a:pt x="1221" y="3291"/>
                    </a:lnTo>
                    <a:lnTo>
                      <a:pt x="1225" y="3291"/>
                    </a:lnTo>
                    <a:lnTo>
                      <a:pt x="1230" y="3291"/>
                    </a:lnTo>
                    <a:lnTo>
                      <a:pt x="1235" y="3291"/>
                    </a:lnTo>
                    <a:lnTo>
                      <a:pt x="1239" y="3291"/>
                    </a:lnTo>
                    <a:lnTo>
                      <a:pt x="1244" y="3291"/>
                    </a:lnTo>
                    <a:lnTo>
                      <a:pt x="1248" y="3291"/>
                    </a:lnTo>
                    <a:lnTo>
                      <a:pt x="1253" y="3291"/>
                    </a:lnTo>
                    <a:lnTo>
                      <a:pt x="1257" y="3291"/>
                    </a:lnTo>
                    <a:lnTo>
                      <a:pt x="1262" y="3291"/>
                    </a:lnTo>
                    <a:lnTo>
                      <a:pt x="1267" y="3291"/>
                    </a:lnTo>
                    <a:lnTo>
                      <a:pt x="1271" y="3291"/>
                    </a:lnTo>
                    <a:lnTo>
                      <a:pt x="1276" y="3284"/>
                    </a:lnTo>
                    <a:lnTo>
                      <a:pt x="1280" y="3284"/>
                    </a:lnTo>
                    <a:lnTo>
                      <a:pt x="1285" y="3284"/>
                    </a:lnTo>
                    <a:lnTo>
                      <a:pt x="1289" y="3284"/>
                    </a:lnTo>
                    <a:lnTo>
                      <a:pt x="1294" y="3284"/>
                    </a:lnTo>
                    <a:lnTo>
                      <a:pt x="1299" y="3284"/>
                    </a:lnTo>
                    <a:lnTo>
                      <a:pt x="1303" y="3284"/>
                    </a:lnTo>
                    <a:lnTo>
                      <a:pt x="1308" y="3284"/>
                    </a:lnTo>
                    <a:lnTo>
                      <a:pt x="1312" y="3284"/>
                    </a:lnTo>
                    <a:lnTo>
                      <a:pt x="1317" y="3284"/>
                    </a:lnTo>
                    <a:lnTo>
                      <a:pt x="1321" y="3284"/>
                    </a:lnTo>
                    <a:lnTo>
                      <a:pt x="1326" y="3284"/>
                    </a:lnTo>
                    <a:lnTo>
                      <a:pt x="1331" y="3284"/>
                    </a:lnTo>
                    <a:lnTo>
                      <a:pt x="1335" y="3284"/>
                    </a:lnTo>
                    <a:lnTo>
                      <a:pt x="1340" y="3284"/>
                    </a:lnTo>
                    <a:lnTo>
                      <a:pt x="1344" y="3284"/>
                    </a:lnTo>
                    <a:lnTo>
                      <a:pt x="1349" y="3284"/>
                    </a:lnTo>
                    <a:lnTo>
                      <a:pt x="1353" y="3284"/>
                    </a:lnTo>
                    <a:lnTo>
                      <a:pt x="1358" y="3284"/>
                    </a:lnTo>
                    <a:lnTo>
                      <a:pt x="1363" y="3284"/>
                    </a:lnTo>
                    <a:lnTo>
                      <a:pt x="1367" y="3284"/>
                    </a:lnTo>
                    <a:lnTo>
                      <a:pt x="1372" y="3284"/>
                    </a:lnTo>
                    <a:lnTo>
                      <a:pt x="1376" y="3284"/>
                    </a:lnTo>
                    <a:lnTo>
                      <a:pt x="1381" y="3284"/>
                    </a:lnTo>
                    <a:lnTo>
                      <a:pt x="1386" y="3284"/>
                    </a:lnTo>
                    <a:lnTo>
                      <a:pt x="1390" y="3284"/>
                    </a:lnTo>
                    <a:lnTo>
                      <a:pt x="1395" y="3284"/>
                    </a:lnTo>
                    <a:lnTo>
                      <a:pt x="1399" y="3284"/>
                    </a:lnTo>
                    <a:lnTo>
                      <a:pt x="1404" y="3284"/>
                    </a:lnTo>
                    <a:lnTo>
                      <a:pt x="1408" y="3291"/>
                    </a:lnTo>
                    <a:lnTo>
                      <a:pt x="1413" y="3291"/>
                    </a:lnTo>
                    <a:lnTo>
                      <a:pt x="1418" y="3291"/>
                    </a:lnTo>
                    <a:lnTo>
                      <a:pt x="1422" y="3291"/>
                    </a:lnTo>
                    <a:lnTo>
                      <a:pt x="1427" y="3291"/>
                    </a:lnTo>
                    <a:lnTo>
                      <a:pt x="1431" y="3291"/>
                    </a:lnTo>
                    <a:lnTo>
                      <a:pt x="1436" y="3291"/>
                    </a:lnTo>
                    <a:lnTo>
                      <a:pt x="1440" y="3291"/>
                    </a:lnTo>
                    <a:lnTo>
                      <a:pt x="1445" y="3291"/>
                    </a:lnTo>
                    <a:lnTo>
                      <a:pt x="1450" y="3291"/>
                    </a:lnTo>
                    <a:lnTo>
                      <a:pt x="1454" y="3291"/>
                    </a:lnTo>
                    <a:lnTo>
                      <a:pt x="1459" y="3291"/>
                    </a:lnTo>
                    <a:lnTo>
                      <a:pt x="1463" y="3291"/>
                    </a:lnTo>
                    <a:lnTo>
                      <a:pt x="1468" y="3291"/>
                    </a:lnTo>
                    <a:lnTo>
                      <a:pt x="1468" y="3298"/>
                    </a:lnTo>
                    <a:lnTo>
                      <a:pt x="1472" y="3298"/>
                    </a:lnTo>
                    <a:lnTo>
                      <a:pt x="1477" y="3298"/>
                    </a:lnTo>
                    <a:lnTo>
                      <a:pt x="1482" y="3298"/>
                    </a:lnTo>
                    <a:lnTo>
                      <a:pt x="1486" y="3298"/>
                    </a:lnTo>
                    <a:lnTo>
                      <a:pt x="1491" y="3298"/>
                    </a:lnTo>
                    <a:lnTo>
                      <a:pt x="1495" y="3298"/>
                    </a:lnTo>
                    <a:lnTo>
                      <a:pt x="1500" y="3298"/>
                    </a:lnTo>
                    <a:lnTo>
                      <a:pt x="1504" y="3298"/>
                    </a:lnTo>
                    <a:lnTo>
                      <a:pt x="1509" y="3298"/>
                    </a:lnTo>
                    <a:lnTo>
                      <a:pt x="1514" y="3298"/>
                    </a:lnTo>
                    <a:lnTo>
                      <a:pt x="1518" y="3298"/>
                    </a:lnTo>
                    <a:lnTo>
                      <a:pt x="1523" y="3298"/>
                    </a:lnTo>
                    <a:lnTo>
                      <a:pt x="1527" y="3298"/>
                    </a:lnTo>
                    <a:lnTo>
                      <a:pt x="1532" y="3298"/>
                    </a:lnTo>
                    <a:lnTo>
                      <a:pt x="1536" y="3298"/>
                    </a:lnTo>
                    <a:lnTo>
                      <a:pt x="1536" y="3304"/>
                    </a:lnTo>
                    <a:lnTo>
                      <a:pt x="1541" y="3304"/>
                    </a:lnTo>
                    <a:lnTo>
                      <a:pt x="1546" y="3304"/>
                    </a:lnTo>
                    <a:lnTo>
                      <a:pt x="1550" y="3304"/>
                    </a:lnTo>
                    <a:lnTo>
                      <a:pt x="1555" y="3304"/>
                    </a:lnTo>
                    <a:lnTo>
                      <a:pt x="1559" y="3304"/>
                    </a:lnTo>
                    <a:lnTo>
                      <a:pt x="1564" y="3304"/>
                    </a:lnTo>
                    <a:lnTo>
                      <a:pt x="1568" y="3304"/>
                    </a:lnTo>
                    <a:lnTo>
                      <a:pt x="1573" y="3304"/>
                    </a:lnTo>
                    <a:lnTo>
                      <a:pt x="1578" y="3304"/>
                    </a:lnTo>
                    <a:lnTo>
                      <a:pt x="1582" y="3304"/>
                    </a:lnTo>
                    <a:lnTo>
                      <a:pt x="1587" y="3304"/>
                    </a:lnTo>
                    <a:lnTo>
                      <a:pt x="1591" y="3304"/>
                    </a:lnTo>
                    <a:lnTo>
                      <a:pt x="1596" y="3304"/>
                    </a:lnTo>
                    <a:lnTo>
                      <a:pt x="1600" y="3304"/>
                    </a:lnTo>
                    <a:lnTo>
                      <a:pt x="1605" y="3304"/>
                    </a:lnTo>
                    <a:lnTo>
                      <a:pt x="1610" y="3304"/>
                    </a:lnTo>
                    <a:lnTo>
                      <a:pt x="1614" y="3304"/>
                    </a:lnTo>
                    <a:lnTo>
                      <a:pt x="1619" y="3304"/>
                    </a:lnTo>
                    <a:lnTo>
                      <a:pt x="1623" y="3304"/>
                    </a:lnTo>
                    <a:lnTo>
                      <a:pt x="1628" y="3304"/>
                    </a:lnTo>
                    <a:lnTo>
                      <a:pt x="1632" y="3304"/>
                    </a:lnTo>
                    <a:lnTo>
                      <a:pt x="1637" y="3304"/>
                    </a:lnTo>
                    <a:lnTo>
                      <a:pt x="1642" y="3304"/>
                    </a:lnTo>
                    <a:lnTo>
                      <a:pt x="1646" y="3304"/>
                    </a:lnTo>
                    <a:lnTo>
                      <a:pt x="1651" y="3304"/>
                    </a:lnTo>
                    <a:lnTo>
                      <a:pt x="1655" y="3304"/>
                    </a:lnTo>
                    <a:lnTo>
                      <a:pt x="1660" y="3304"/>
                    </a:lnTo>
                    <a:lnTo>
                      <a:pt x="1664" y="3304"/>
                    </a:lnTo>
                    <a:lnTo>
                      <a:pt x="1669" y="3304"/>
                    </a:lnTo>
                    <a:lnTo>
                      <a:pt x="1674" y="3304"/>
                    </a:lnTo>
                    <a:lnTo>
                      <a:pt x="1678" y="3304"/>
                    </a:lnTo>
                    <a:lnTo>
                      <a:pt x="1683" y="3304"/>
                    </a:lnTo>
                    <a:lnTo>
                      <a:pt x="1687" y="3304"/>
                    </a:lnTo>
                    <a:lnTo>
                      <a:pt x="1692" y="3304"/>
                    </a:lnTo>
                    <a:lnTo>
                      <a:pt x="1696" y="3304"/>
                    </a:lnTo>
                    <a:lnTo>
                      <a:pt x="1701" y="3304"/>
                    </a:lnTo>
                    <a:lnTo>
                      <a:pt x="1706" y="3304"/>
                    </a:lnTo>
                    <a:lnTo>
                      <a:pt x="1710" y="3304"/>
                    </a:lnTo>
                    <a:lnTo>
                      <a:pt x="1715" y="3304"/>
                    </a:lnTo>
                    <a:lnTo>
                      <a:pt x="1719" y="3304"/>
                    </a:lnTo>
                    <a:lnTo>
                      <a:pt x="1724" y="3304"/>
                    </a:lnTo>
                    <a:lnTo>
                      <a:pt x="1729" y="3304"/>
                    </a:lnTo>
                    <a:lnTo>
                      <a:pt x="1733" y="3304"/>
                    </a:lnTo>
                    <a:lnTo>
                      <a:pt x="1738" y="3304"/>
                    </a:lnTo>
                    <a:lnTo>
                      <a:pt x="1742" y="3304"/>
                    </a:lnTo>
                    <a:lnTo>
                      <a:pt x="1747" y="3304"/>
                    </a:lnTo>
                    <a:lnTo>
                      <a:pt x="1751" y="3304"/>
                    </a:lnTo>
                    <a:lnTo>
                      <a:pt x="1756" y="3304"/>
                    </a:lnTo>
                    <a:lnTo>
                      <a:pt x="1761" y="3304"/>
                    </a:lnTo>
                    <a:lnTo>
                      <a:pt x="1765" y="3304"/>
                    </a:lnTo>
                    <a:lnTo>
                      <a:pt x="1770" y="3304"/>
                    </a:lnTo>
                    <a:lnTo>
                      <a:pt x="1774" y="3304"/>
                    </a:lnTo>
                    <a:lnTo>
                      <a:pt x="1779" y="3304"/>
                    </a:lnTo>
                    <a:lnTo>
                      <a:pt x="1783" y="3304"/>
                    </a:lnTo>
                    <a:lnTo>
                      <a:pt x="1788" y="3304"/>
                    </a:lnTo>
                    <a:lnTo>
                      <a:pt x="1793" y="3304"/>
                    </a:lnTo>
                    <a:lnTo>
                      <a:pt x="1797" y="3304"/>
                    </a:lnTo>
                    <a:lnTo>
                      <a:pt x="1802" y="3304"/>
                    </a:lnTo>
                    <a:lnTo>
                      <a:pt x="1806" y="3304"/>
                    </a:lnTo>
                    <a:lnTo>
                      <a:pt x="1811" y="3304"/>
                    </a:lnTo>
                    <a:lnTo>
                      <a:pt x="1815" y="3304"/>
                    </a:lnTo>
                    <a:lnTo>
                      <a:pt x="1820" y="3304"/>
                    </a:lnTo>
                    <a:lnTo>
                      <a:pt x="1825" y="3304"/>
                    </a:lnTo>
                    <a:lnTo>
                      <a:pt x="1829" y="3304"/>
                    </a:lnTo>
                    <a:lnTo>
                      <a:pt x="1834" y="3304"/>
                    </a:lnTo>
                    <a:lnTo>
                      <a:pt x="1838" y="3304"/>
                    </a:lnTo>
                    <a:lnTo>
                      <a:pt x="1843" y="3304"/>
                    </a:lnTo>
                    <a:lnTo>
                      <a:pt x="1847" y="3298"/>
                    </a:lnTo>
                    <a:lnTo>
                      <a:pt x="1847" y="3304"/>
                    </a:lnTo>
                    <a:lnTo>
                      <a:pt x="1852" y="3304"/>
                    </a:lnTo>
                    <a:lnTo>
                      <a:pt x="1857" y="3304"/>
                    </a:lnTo>
                    <a:lnTo>
                      <a:pt x="1861" y="3304"/>
                    </a:lnTo>
                    <a:lnTo>
                      <a:pt x="1866" y="3304"/>
                    </a:lnTo>
                    <a:lnTo>
                      <a:pt x="1870" y="3304"/>
                    </a:lnTo>
                    <a:lnTo>
                      <a:pt x="1875" y="3304"/>
                    </a:lnTo>
                    <a:lnTo>
                      <a:pt x="1879" y="3304"/>
                    </a:lnTo>
                    <a:lnTo>
                      <a:pt x="1884" y="3304"/>
                    </a:lnTo>
                    <a:lnTo>
                      <a:pt x="1889" y="3304"/>
                    </a:lnTo>
                    <a:lnTo>
                      <a:pt x="1893" y="3304"/>
                    </a:lnTo>
                    <a:lnTo>
                      <a:pt x="1898" y="3304"/>
                    </a:lnTo>
                    <a:lnTo>
                      <a:pt x="1902" y="3304"/>
                    </a:lnTo>
                    <a:lnTo>
                      <a:pt x="1907" y="3304"/>
                    </a:lnTo>
                    <a:lnTo>
                      <a:pt x="1911" y="3304"/>
                    </a:lnTo>
                    <a:lnTo>
                      <a:pt x="1916" y="3304"/>
                    </a:lnTo>
                    <a:lnTo>
                      <a:pt x="1921" y="3304"/>
                    </a:lnTo>
                    <a:lnTo>
                      <a:pt x="1925" y="3304"/>
                    </a:lnTo>
                    <a:lnTo>
                      <a:pt x="1930" y="3304"/>
                    </a:lnTo>
                    <a:lnTo>
                      <a:pt x="1934" y="3304"/>
                    </a:lnTo>
                    <a:lnTo>
                      <a:pt x="1939" y="3304"/>
                    </a:lnTo>
                    <a:lnTo>
                      <a:pt x="1943" y="3304"/>
                    </a:lnTo>
                    <a:lnTo>
                      <a:pt x="1948" y="3304"/>
                    </a:lnTo>
                    <a:lnTo>
                      <a:pt x="1953" y="3304"/>
                    </a:lnTo>
                    <a:lnTo>
                      <a:pt x="1957" y="3304"/>
                    </a:lnTo>
                    <a:lnTo>
                      <a:pt x="1962" y="3304"/>
                    </a:lnTo>
                    <a:lnTo>
                      <a:pt x="1966" y="3304"/>
                    </a:lnTo>
                    <a:lnTo>
                      <a:pt x="1971" y="3304"/>
                    </a:lnTo>
                    <a:lnTo>
                      <a:pt x="1975" y="3304"/>
                    </a:lnTo>
                    <a:lnTo>
                      <a:pt x="1980" y="3304"/>
                    </a:lnTo>
                    <a:lnTo>
                      <a:pt x="1985" y="3304"/>
                    </a:lnTo>
                    <a:lnTo>
                      <a:pt x="1989" y="3304"/>
                    </a:lnTo>
                    <a:lnTo>
                      <a:pt x="1994" y="3304"/>
                    </a:lnTo>
                    <a:lnTo>
                      <a:pt x="1994" y="3311"/>
                    </a:lnTo>
                    <a:lnTo>
                      <a:pt x="1998" y="3311"/>
                    </a:lnTo>
                    <a:lnTo>
                      <a:pt x="2003" y="3304"/>
                    </a:lnTo>
                    <a:lnTo>
                      <a:pt x="2007" y="3304"/>
                    </a:lnTo>
                    <a:lnTo>
                      <a:pt x="2012" y="3304"/>
                    </a:lnTo>
                    <a:lnTo>
                      <a:pt x="2012" y="3311"/>
                    </a:lnTo>
                    <a:lnTo>
                      <a:pt x="2017" y="3311"/>
                    </a:lnTo>
                    <a:lnTo>
                      <a:pt x="2021" y="3311"/>
                    </a:lnTo>
                    <a:lnTo>
                      <a:pt x="2026" y="3311"/>
                    </a:lnTo>
                    <a:lnTo>
                      <a:pt x="2030" y="3311"/>
                    </a:lnTo>
                    <a:lnTo>
                      <a:pt x="2035" y="3311"/>
                    </a:lnTo>
                    <a:lnTo>
                      <a:pt x="2039" y="3311"/>
                    </a:lnTo>
                    <a:lnTo>
                      <a:pt x="2044" y="3311"/>
                    </a:lnTo>
                    <a:lnTo>
                      <a:pt x="2049" y="3311"/>
                    </a:lnTo>
                  </a:path>
                </a:pathLst>
              </a:custGeom>
              <a:ln w="28575">
                <a:solidFill>
                  <a:schemeClr val="tx1"/>
                </a:solidFill>
                <a:prstDash val="lgDash"/>
                <a:headEnd/>
                <a:tailEnd/>
              </a:ln>
            </p:spPr>
            <p:style>
              <a:lnRef idx="1">
                <a:schemeClr val="dk1"/>
              </a:lnRef>
              <a:fillRef idx="0">
                <a:schemeClr val="dk1"/>
              </a:fillRef>
              <a:effectRef idx="0">
                <a:schemeClr val="dk1"/>
              </a:effectRef>
              <a:fontRef idx="minor">
                <a:schemeClr val="tx1"/>
              </a:fontRef>
            </p:style>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grpSp>
        <p:sp>
          <p:nvSpPr>
            <p:cNvPr id="20" name="TextBox 19"/>
            <p:cNvSpPr txBox="1"/>
            <p:nvPr/>
          </p:nvSpPr>
          <p:spPr>
            <a:xfrm>
              <a:off x="3152073" y="4798527"/>
              <a:ext cx="1032075" cy="450803"/>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rDNA</a:t>
              </a:r>
              <a:endParaRPr lang="fa-IR" sz="1200" b="1" dirty="0">
                <a:solidFill>
                  <a:prstClr val="black"/>
                </a:solidFill>
                <a:latin typeface="Times New Roman"/>
                <a:cs typeface="B Nazanin"/>
              </a:endParaRPr>
            </a:p>
          </p:txBody>
        </p:sp>
        <p:sp>
          <p:nvSpPr>
            <p:cNvPr id="21" name="TextBox 20"/>
            <p:cNvSpPr txBox="1"/>
            <p:nvPr/>
          </p:nvSpPr>
          <p:spPr>
            <a:xfrm>
              <a:off x="6174169" y="1136129"/>
              <a:ext cx="2845700" cy="751338"/>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BSA &amp; Immunoglobulins</a:t>
              </a:r>
              <a:endParaRPr lang="fa-IR" sz="1200" b="1" dirty="0">
                <a:solidFill>
                  <a:prstClr val="black"/>
                </a:solidFill>
                <a:latin typeface="Times New Roman"/>
                <a:cs typeface="B Nazanin"/>
              </a:endParaRPr>
            </a:p>
            <a:p>
              <a:pPr algn="ctr" defTabSz="685800" fontAlgn="auto">
                <a:spcBef>
                  <a:spcPts val="0"/>
                </a:spcBef>
                <a:spcAft>
                  <a:spcPts val="0"/>
                </a:spcAft>
              </a:pPr>
              <a:endParaRPr lang="fa-IR" sz="1200" b="1" dirty="0">
                <a:solidFill>
                  <a:prstClr val="black"/>
                </a:solidFill>
                <a:latin typeface="Times New Roman"/>
                <a:cs typeface="B Nazanin"/>
              </a:endParaRPr>
            </a:p>
          </p:txBody>
        </p:sp>
        <p:sp>
          <p:nvSpPr>
            <p:cNvPr id="22" name="TextBox 21"/>
            <p:cNvSpPr txBox="1"/>
            <p:nvPr/>
          </p:nvSpPr>
          <p:spPr>
            <a:xfrm>
              <a:off x="4595132" y="2703444"/>
              <a:ext cx="954561" cy="450803"/>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Virus</a:t>
              </a:r>
              <a:endParaRPr lang="fa-IR" sz="1200" b="1" dirty="0">
                <a:solidFill>
                  <a:prstClr val="black"/>
                </a:solidFill>
                <a:latin typeface="Times New Roman"/>
                <a:cs typeface="B Nazanin"/>
              </a:endParaRPr>
            </a:p>
          </p:txBody>
        </p:sp>
        <p:sp>
          <p:nvSpPr>
            <p:cNvPr id="23" name="Down Arrow 22"/>
            <p:cNvSpPr/>
            <p:nvPr/>
          </p:nvSpPr>
          <p:spPr>
            <a:xfrm>
              <a:off x="4881294" y="3134939"/>
              <a:ext cx="382241" cy="27421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24" name="Right Brace 23"/>
            <p:cNvSpPr/>
            <p:nvPr/>
          </p:nvSpPr>
          <p:spPr>
            <a:xfrm rot="16200000">
              <a:off x="9101504" y="174644"/>
              <a:ext cx="223891" cy="466511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defTabSz="685800" fontAlgn="auto">
                <a:spcBef>
                  <a:spcPts val="0"/>
                </a:spcBef>
                <a:spcAft>
                  <a:spcPts val="0"/>
                </a:spcAft>
              </a:pPr>
              <a:endParaRPr lang="fa-IR" sz="1350">
                <a:solidFill>
                  <a:prstClr val="black"/>
                </a:solidFill>
                <a:latin typeface="Calibri"/>
                <a:cs typeface="B Nazanin"/>
              </a:endParaRPr>
            </a:p>
          </p:txBody>
        </p:sp>
        <p:sp>
          <p:nvSpPr>
            <p:cNvPr id="25" name="Down Arrow 24"/>
            <p:cNvSpPr/>
            <p:nvPr/>
          </p:nvSpPr>
          <p:spPr>
            <a:xfrm>
              <a:off x="3498738" y="5179222"/>
              <a:ext cx="382241" cy="27421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26" name="Down Arrow 25"/>
            <p:cNvSpPr/>
            <p:nvPr/>
          </p:nvSpPr>
          <p:spPr>
            <a:xfrm rot="2990507">
              <a:off x="6054712" y="1376622"/>
              <a:ext cx="382241" cy="27421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27" name="TextBox 26"/>
            <p:cNvSpPr txBox="1"/>
            <p:nvPr/>
          </p:nvSpPr>
          <p:spPr>
            <a:xfrm>
              <a:off x="7259126" y="1916616"/>
              <a:ext cx="3835211" cy="450803"/>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Low molecular weight impurities</a:t>
              </a:r>
              <a:endParaRPr lang="fa-IR" sz="1200" b="1" dirty="0">
                <a:solidFill>
                  <a:prstClr val="black"/>
                </a:solidFill>
                <a:latin typeface="Times New Roman"/>
                <a:cs typeface="B Nazanin"/>
              </a:endParaRPr>
            </a:p>
          </p:txBody>
        </p:sp>
      </p:grpSp>
      <p:pic>
        <p:nvPicPr>
          <p:cNvPr id="59" name="Picture 2" descr="ØªØµÙÛØ± ÙØ±ØªØ¨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127" y="1566489"/>
            <a:ext cx="2783273" cy="16087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856973" y="5617520"/>
            <a:ext cx="2057400" cy="273844"/>
          </a:xfrm>
        </p:spPr>
        <p:txBody>
          <a:bodyPr/>
          <a:lstStyle/>
          <a:p>
            <a:pPr defTabSz="685800" fontAlgn="auto">
              <a:spcBef>
                <a:spcPts val="0"/>
              </a:spcBef>
              <a:spcAft>
                <a:spcPts val="0"/>
              </a:spcAft>
            </a:pPr>
            <a:fld id="{AEC262C2-ED2E-4805-877E-A7C92EE9E4DF}" type="slidenum">
              <a:rPr lang="fa-IR">
                <a:solidFill>
                  <a:prstClr val="black">
                    <a:tint val="75000"/>
                  </a:prstClr>
                </a:solidFill>
                <a:latin typeface="Calibri"/>
                <a:cs typeface="B Nazanin"/>
              </a:rPr>
              <a:pPr defTabSz="685800" fontAlgn="auto">
                <a:spcBef>
                  <a:spcPts val="0"/>
                </a:spcBef>
                <a:spcAft>
                  <a:spcPts val="0"/>
                </a:spcAft>
              </a:pPr>
              <a:t>47</a:t>
            </a:fld>
            <a:endParaRPr lang="fa-IR" dirty="0">
              <a:solidFill>
                <a:prstClr val="black">
                  <a:tint val="75000"/>
                </a:prstClr>
              </a:solidFill>
              <a:latin typeface="Calibri"/>
              <a:cs typeface="B Nazanin"/>
            </a:endParaRPr>
          </a:p>
        </p:txBody>
      </p:sp>
    </p:spTree>
    <p:extLst>
      <p:ext uri="{BB962C8B-B14F-4D97-AF65-F5344CB8AC3E}">
        <p14:creationId xmlns:p14="http://schemas.microsoft.com/office/powerpoint/2010/main" val="441165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57250"/>
            <a:ext cx="8546911" cy="1061829"/>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defTabSz="685800" fontAlgn="auto">
              <a:spcBef>
                <a:spcPts val="0"/>
              </a:spcBef>
              <a:spcAft>
                <a:spcPts val="0"/>
              </a:spcAft>
            </a:pPr>
            <a:r>
              <a:rPr lang="en-US" sz="2100" b="1" dirty="0">
                <a:ln/>
                <a:solidFill>
                  <a:srgbClr val="FF0000"/>
                </a:solidFill>
                <a:latin typeface="Times New Roman"/>
                <a:cs typeface="B Nazanin"/>
              </a:rPr>
              <a:t>Characterizing Purified Foot and Mouth Diseases Virus Particles</a:t>
            </a:r>
          </a:p>
          <a:p>
            <a:pPr algn="ctr" defTabSz="685800" fontAlgn="auto">
              <a:spcBef>
                <a:spcPts val="0"/>
              </a:spcBef>
              <a:spcAft>
                <a:spcPts val="0"/>
              </a:spcAft>
            </a:pPr>
            <a:r>
              <a:rPr lang="en-US" sz="2100" b="1" dirty="0">
                <a:ln/>
                <a:solidFill>
                  <a:srgbClr val="FF0000"/>
                </a:solidFill>
                <a:latin typeface="Times New Roman"/>
                <a:cs typeface="B Nazanin"/>
              </a:rPr>
              <a:t> by </a:t>
            </a:r>
          </a:p>
          <a:p>
            <a:pPr algn="ctr" defTabSz="685800" fontAlgn="auto">
              <a:spcBef>
                <a:spcPts val="0"/>
              </a:spcBef>
              <a:spcAft>
                <a:spcPts val="0"/>
              </a:spcAft>
            </a:pPr>
            <a:r>
              <a:rPr lang="en-US" sz="2100" b="1" dirty="0">
                <a:ln/>
                <a:solidFill>
                  <a:srgbClr val="FF0000"/>
                </a:solidFill>
                <a:latin typeface="Times New Roman"/>
                <a:cs typeface="B Nazanin"/>
              </a:rPr>
              <a:t>2D-IEX×SEC</a:t>
            </a:r>
            <a:endParaRPr lang="fa-IR" sz="2100" b="1" dirty="0">
              <a:ln/>
              <a:solidFill>
                <a:srgbClr val="FF0000"/>
              </a:solidFill>
              <a:latin typeface="Times New Roman"/>
              <a:cs typeface="B Nazanin"/>
            </a:endParaRPr>
          </a:p>
        </p:txBody>
      </p:sp>
      <p:grpSp>
        <p:nvGrpSpPr>
          <p:cNvPr id="14" name="Group 13"/>
          <p:cNvGrpSpPr/>
          <p:nvPr/>
        </p:nvGrpSpPr>
        <p:grpSpPr>
          <a:xfrm>
            <a:off x="-8134" y="2472533"/>
            <a:ext cx="7272556" cy="2483718"/>
            <a:chOff x="634597" y="1568697"/>
            <a:chExt cx="9710406" cy="3264938"/>
          </a:xfrm>
        </p:grpSpPr>
        <p:grpSp>
          <p:nvGrpSpPr>
            <p:cNvPr id="15" name="Group 14"/>
            <p:cNvGrpSpPr/>
            <p:nvPr/>
          </p:nvGrpSpPr>
          <p:grpSpPr>
            <a:xfrm>
              <a:off x="634597" y="1697411"/>
              <a:ext cx="5906554" cy="3136224"/>
              <a:chOff x="2264304" y="1038505"/>
              <a:chExt cx="5729130" cy="2946088"/>
            </a:xfrm>
          </p:grpSpPr>
          <p:pic>
            <p:nvPicPr>
              <p:cNvPr id="20" name="Picture 19"/>
              <p:cNvPicPr>
                <a:picLocks noChangeAspect="1"/>
              </p:cNvPicPr>
              <p:nvPr/>
            </p:nvPicPr>
            <p:blipFill rotWithShape="1">
              <a:blip r:embed="rId2"/>
              <a:srcRect l="4344" b="3909"/>
              <a:stretch/>
            </p:blipFill>
            <p:spPr>
              <a:xfrm>
                <a:off x="2598005" y="1038505"/>
                <a:ext cx="5395429" cy="2619095"/>
              </a:xfrm>
              <a:prstGeom prst="rect">
                <a:avLst/>
              </a:prstGeom>
            </p:spPr>
          </p:pic>
          <p:sp>
            <p:nvSpPr>
              <p:cNvPr id="21" name="TextBox 20"/>
              <p:cNvSpPr txBox="1"/>
              <p:nvPr/>
            </p:nvSpPr>
            <p:spPr>
              <a:xfrm>
                <a:off x="4141694" y="3671047"/>
                <a:ext cx="1667436" cy="313546"/>
              </a:xfrm>
              <a:prstGeom prst="rect">
                <a:avLst/>
              </a:prstGeom>
              <a:noFill/>
            </p:spPr>
            <p:txBody>
              <a:bodyPr wrap="square" rtlCol="0">
                <a:spAutoFit/>
              </a:bodyPr>
              <a:lstStyle/>
              <a:p>
                <a:pPr algn="ctr" defTabSz="685800" fontAlgn="auto">
                  <a:spcBef>
                    <a:spcPts val="0"/>
                  </a:spcBef>
                  <a:spcAft>
                    <a:spcPts val="0"/>
                  </a:spcAft>
                </a:pPr>
                <a:r>
                  <a:rPr lang="en-US" sz="1050" b="1" dirty="0">
                    <a:solidFill>
                      <a:prstClr val="black"/>
                    </a:solidFill>
                    <a:latin typeface="Times New Roman" panose="02020603050405020304" pitchFamily="18" charset="0"/>
                    <a:cs typeface="Times New Roman" panose="02020603050405020304" pitchFamily="18" charset="0"/>
                  </a:rPr>
                  <a:t>Particle Size/ nm</a:t>
                </a:r>
              </a:p>
            </p:txBody>
          </p:sp>
          <p:sp>
            <p:nvSpPr>
              <p:cNvPr id="22" name="TextBox 21"/>
              <p:cNvSpPr txBox="1"/>
              <p:nvPr/>
            </p:nvSpPr>
            <p:spPr>
              <a:xfrm rot="16200000">
                <a:off x="1395546" y="2335678"/>
                <a:ext cx="2066364" cy="328848"/>
              </a:xfrm>
              <a:prstGeom prst="rect">
                <a:avLst/>
              </a:prstGeom>
              <a:noFill/>
            </p:spPr>
            <p:txBody>
              <a:bodyPr wrap="square" rtlCol="0">
                <a:spAutoFit/>
              </a:bodyPr>
              <a:lstStyle/>
              <a:p>
                <a:pPr algn="ctr" defTabSz="685800" fontAlgn="auto">
                  <a:spcBef>
                    <a:spcPts val="0"/>
                  </a:spcBef>
                  <a:spcAft>
                    <a:spcPts val="0"/>
                  </a:spcAft>
                </a:pPr>
                <a:r>
                  <a:rPr lang="en-US" sz="1050" b="1" dirty="0">
                    <a:solidFill>
                      <a:prstClr val="black"/>
                    </a:solidFill>
                    <a:latin typeface="Times New Roman" panose="02020603050405020304" pitchFamily="18" charset="0"/>
                    <a:cs typeface="Times New Roman" panose="02020603050405020304" pitchFamily="18" charset="0"/>
                  </a:rPr>
                  <a:t>Density distribution</a:t>
                </a:r>
              </a:p>
            </p:txBody>
          </p:sp>
        </p:grpSp>
        <p:grpSp>
          <p:nvGrpSpPr>
            <p:cNvPr id="16" name="Group 15"/>
            <p:cNvGrpSpPr/>
            <p:nvPr/>
          </p:nvGrpSpPr>
          <p:grpSpPr>
            <a:xfrm>
              <a:off x="6827273" y="1979776"/>
              <a:ext cx="3517730" cy="2728702"/>
              <a:chOff x="6840921" y="1924334"/>
              <a:chExt cx="3539696" cy="2547120"/>
            </a:xfrm>
          </p:grpSpPr>
          <p:pic>
            <p:nvPicPr>
              <p:cNvPr id="18" name="Picture 17"/>
              <p:cNvPicPr>
                <a:picLocks noChangeAspect="1"/>
              </p:cNvPicPr>
              <p:nvPr/>
            </p:nvPicPr>
            <p:blipFill rotWithShape="1">
              <a:blip r:embed="rId3"/>
              <a:srcRect t="16205" b="20427"/>
              <a:stretch/>
            </p:blipFill>
            <p:spPr>
              <a:xfrm>
                <a:off x="6840921" y="1924334"/>
                <a:ext cx="3539696" cy="2114966"/>
              </a:xfrm>
              <a:prstGeom prst="rect">
                <a:avLst/>
              </a:prstGeom>
            </p:spPr>
          </p:pic>
          <p:pic>
            <p:nvPicPr>
              <p:cNvPr id="19" name="Picture 18"/>
              <p:cNvPicPr>
                <a:picLocks noChangeAspect="1"/>
              </p:cNvPicPr>
              <p:nvPr/>
            </p:nvPicPr>
            <p:blipFill rotWithShape="1">
              <a:blip r:embed="rId3"/>
              <a:srcRect t="80651" r="89395" b="12433"/>
              <a:stretch/>
            </p:blipFill>
            <p:spPr>
              <a:xfrm>
                <a:off x="6840921" y="4129823"/>
                <a:ext cx="394843" cy="341631"/>
              </a:xfrm>
              <a:prstGeom prst="rect">
                <a:avLst/>
              </a:prstGeom>
            </p:spPr>
          </p:pic>
        </p:grpSp>
        <p:sp>
          <p:nvSpPr>
            <p:cNvPr id="17" name="TextBox 16"/>
            <p:cNvSpPr txBox="1"/>
            <p:nvPr/>
          </p:nvSpPr>
          <p:spPr>
            <a:xfrm>
              <a:off x="8231273" y="1568697"/>
              <a:ext cx="354866" cy="424812"/>
            </a:xfrm>
            <a:prstGeom prst="rect">
              <a:avLst/>
            </a:prstGeom>
            <a:noFill/>
          </p:spPr>
          <p:txBody>
            <a:bodyPr wrap="square" rtlCol="0">
              <a:spAutoFit/>
            </a:bodyPr>
            <a:lstStyle/>
            <a:p>
              <a:pPr defTabSz="685800" fontAlgn="auto">
                <a:spcBef>
                  <a:spcPts val="0"/>
                </a:spcBef>
                <a:spcAft>
                  <a:spcPts val="0"/>
                </a:spcAft>
              </a:pPr>
              <a:r>
                <a:rPr lang="en-US" sz="1500" b="1" dirty="0">
                  <a:solidFill>
                    <a:srgbClr val="FF0000"/>
                  </a:solidFill>
                  <a:latin typeface="Times New Roman" panose="02020603050405020304" pitchFamily="18" charset="0"/>
                  <a:cs typeface="Times New Roman" panose="02020603050405020304" pitchFamily="18" charset="0"/>
                </a:rPr>
                <a:t>B</a:t>
              </a:r>
            </a:p>
          </p:txBody>
        </p:sp>
      </p:grpSp>
      <p:pic>
        <p:nvPicPr>
          <p:cNvPr id="23" name="Picture 22"/>
          <p:cNvPicPr>
            <a:picLocks noChangeAspect="1"/>
          </p:cNvPicPr>
          <p:nvPr/>
        </p:nvPicPr>
        <p:blipFill>
          <a:blip r:embed="rId4"/>
          <a:stretch>
            <a:fillRect/>
          </a:stretch>
        </p:blipFill>
        <p:spPr>
          <a:xfrm>
            <a:off x="7340814" y="2776907"/>
            <a:ext cx="1741836" cy="1881834"/>
          </a:xfrm>
          <a:prstGeom prst="rect">
            <a:avLst/>
          </a:prstGeom>
        </p:spPr>
      </p:pic>
      <p:sp>
        <p:nvSpPr>
          <p:cNvPr id="24" name="TextBox 23"/>
          <p:cNvSpPr txBox="1"/>
          <p:nvPr/>
        </p:nvSpPr>
        <p:spPr>
          <a:xfrm>
            <a:off x="2186507" y="2407372"/>
            <a:ext cx="292062" cy="323165"/>
          </a:xfrm>
          <a:prstGeom prst="rect">
            <a:avLst/>
          </a:prstGeom>
          <a:noFill/>
        </p:spPr>
        <p:txBody>
          <a:bodyPr wrap="square" rtlCol="0">
            <a:spAutoFit/>
          </a:bodyPr>
          <a:lstStyle/>
          <a:p>
            <a:pPr defTabSz="685800" fontAlgn="auto">
              <a:spcBef>
                <a:spcPts val="0"/>
              </a:spcBef>
              <a:spcAft>
                <a:spcPts val="0"/>
              </a:spcAft>
            </a:pPr>
            <a:r>
              <a:rPr lang="en-US" sz="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25" name="TextBox 24"/>
          <p:cNvSpPr txBox="1"/>
          <p:nvPr/>
        </p:nvSpPr>
        <p:spPr>
          <a:xfrm>
            <a:off x="7829933" y="2478091"/>
            <a:ext cx="265775" cy="323165"/>
          </a:xfrm>
          <a:prstGeom prst="rect">
            <a:avLst/>
          </a:prstGeom>
          <a:noFill/>
        </p:spPr>
        <p:txBody>
          <a:bodyPr wrap="square" rtlCol="0">
            <a:spAutoFit/>
          </a:bodyPr>
          <a:lstStyle/>
          <a:p>
            <a:pPr defTabSz="685800" fontAlgn="auto">
              <a:spcBef>
                <a:spcPts val="0"/>
              </a:spcBef>
              <a:spcAft>
                <a:spcPts val="0"/>
              </a:spcAft>
            </a:pPr>
            <a:r>
              <a:rPr lang="en-US" sz="1500" b="1" dirty="0">
                <a:solidFill>
                  <a:srgbClr val="FF0000"/>
                </a:solidFill>
                <a:latin typeface="Times New Roman" panose="02020603050405020304" pitchFamily="18" charset="0"/>
                <a:cs typeface="Times New Roman" panose="02020603050405020304" pitchFamily="18" charset="0"/>
              </a:rPr>
              <a:t>C</a:t>
            </a:r>
          </a:p>
        </p:txBody>
      </p:sp>
      <p:sp>
        <p:nvSpPr>
          <p:cNvPr id="26" name="TextBox 25"/>
          <p:cNvSpPr txBox="1"/>
          <p:nvPr/>
        </p:nvSpPr>
        <p:spPr>
          <a:xfrm>
            <a:off x="1912868" y="4962468"/>
            <a:ext cx="547277" cy="300082"/>
          </a:xfrm>
          <a:prstGeom prst="rect">
            <a:avLst/>
          </a:prstGeom>
          <a:noFill/>
        </p:spPr>
        <p:txBody>
          <a:bodyPr wrap="square" rtlCol="1">
            <a:spAutoFit/>
          </a:bodyPr>
          <a:lstStyle/>
          <a:p>
            <a:pPr algn="ctr" defTabSz="685800" fontAlgn="auto">
              <a:spcBef>
                <a:spcPts val="0"/>
              </a:spcBef>
              <a:spcAft>
                <a:spcPts val="0"/>
              </a:spcAft>
            </a:pPr>
            <a:r>
              <a:rPr lang="en-US" sz="1350" b="1" dirty="0">
                <a:solidFill>
                  <a:srgbClr val="FF0000"/>
                </a:solidFill>
                <a:latin typeface="Times New Roman"/>
                <a:cs typeface="B Nazanin"/>
              </a:rPr>
              <a:t>DLS</a:t>
            </a:r>
            <a:endParaRPr lang="fa-IR" sz="1350" b="1" dirty="0">
              <a:solidFill>
                <a:srgbClr val="FF0000"/>
              </a:solidFill>
              <a:latin typeface="Times New Roman"/>
              <a:cs typeface="B Nazanin"/>
            </a:endParaRPr>
          </a:p>
        </p:txBody>
      </p:sp>
      <p:sp>
        <p:nvSpPr>
          <p:cNvPr id="27" name="TextBox 26"/>
          <p:cNvSpPr txBox="1"/>
          <p:nvPr/>
        </p:nvSpPr>
        <p:spPr>
          <a:xfrm>
            <a:off x="5575462" y="4590770"/>
            <a:ext cx="547277" cy="507831"/>
          </a:xfrm>
          <a:prstGeom prst="rect">
            <a:avLst/>
          </a:prstGeom>
          <a:noFill/>
        </p:spPr>
        <p:txBody>
          <a:bodyPr wrap="square" rtlCol="1">
            <a:spAutoFit/>
          </a:bodyPr>
          <a:lstStyle/>
          <a:p>
            <a:pPr algn="ctr" defTabSz="685800" fontAlgn="auto">
              <a:spcBef>
                <a:spcPts val="0"/>
              </a:spcBef>
              <a:spcAft>
                <a:spcPts val="0"/>
              </a:spcAft>
            </a:pPr>
            <a:r>
              <a:rPr lang="en-US" sz="1350" b="1" dirty="0">
                <a:solidFill>
                  <a:srgbClr val="FF0000"/>
                </a:solidFill>
                <a:latin typeface="Times New Roman"/>
                <a:cs typeface="B Nazanin"/>
              </a:rPr>
              <a:t>TEM</a:t>
            </a:r>
            <a:endParaRPr lang="fa-IR" sz="1350" b="1" dirty="0">
              <a:solidFill>
                <a:srgbClr val="FF0000"/>
              </a:solidFill>
              <a:latin typeface="Times New Roman"/>
              <a:cs typeface="B Nazanin"/>
            </a:endParaRPr>
          </a:p>
        </p:txBody>
      </p:sp>
      <p:sp>
        <p:nvSpPr>
          <p:cNvPr id="28" name="TextBox 27"/>
          <p:cNvSpPr txBox="1"/>
          <p:nvPr/>
        </p:nvSpPr>
        <p:spPr>
          <a:xfrm>
            <a:off x="7478579" y="4735357"/>
            <a:ext cx="1234257" cy="300082"/>
          </a:xfrm>
          <a:prstGeom prst="rect">
            <a:avLst/>
          </a:prstGeom>
          <a:noFill/>
        </p:spPr>
        <p:txBody>
          <a:bodyPr wrap="square" rtlCol="1">
            <a:spAutoFit/>
          </a:bodyPr>
          <a:lstStyle/>
          <a:p>
            <a:pPr algn="ctr" defTabSz="685800" fontAlgn="auto">
              <a:spcBef>
                <a:spcPts val="0"/>
              </a:spcBef>
              <a:spcAft>
                <a:spcPts val="0"/>
              </a:spcAft>
            </a:pPr>
            <a:r>
              <a:rPr lang="en-US" sz="1350" b="1" dirty="0">
                <a:solidFill>
                  <a:srgbClr val="FF0000"/>
                </a:solidFill>
                <a:latin typeface="Times New Roman"/>
                <a:cs typeface="B Nazanin"/>
              </a:rPr>
              <a:t>SDS-PAGE</a:t>
            </a:r>
            <a:endParaRPr lang="fa-IR" sz="1350" b="1" dirty="0">
              <a:solidFill>
                <a:srgbClr val="FF0000"/>
              </a:solidFill>
              <a:latin typeface="Times New Roman"/>
              <a:cs typeface="B Nazanin"/>
            </a:endParaRPr>
          </a:p>
        </p:txBody>
      </p:sp>
      <p:sp>
        <p:nvSpPr>
          <p:cNvPr id="2" name="Slide Number Placeholder 1"/>
          <p:cNvSpPr>
            <a:spLocks noGrp="1"/>
          </p:cNvSpPr>
          <p:nvPr>
            <p:ph type="sldNum" sz="quarter" idx="12"/>
          </p:nvPr>
        </p:nvSpPr>
        <p:spPr>
          <a:xfrm>
            <a:off x="8712836" y="5539651"/>
            <a:ext cx="2057400" cy="273844"/>
          </a:xfrm>
        </p:spPr>
        <p:txBody>
          <a:bodyPr/>
          <a:lstStyle/>
          <a:p>
            <a:pPr defTabSz="685800" fontAlgn="auto">
              <a:spcBef>
                <a:spcPts val="0"/>
              </a:spcBef>
              <a:spcAft>
                <a:spcPts val="0"/>
              </a:spcAft>
            </a:pPr>
            <a:fld id="{AEC262C2-ED2E-4805-877E-A7C92EE9E4DF}" type="slidenum">
              <a:rPr lang="fa-IR">
                <a:solidFill>
                  <a:prstClr val="black">
                    <a:tint val="75000"/>
                  </a:prstClr>
                </a:solidFill>
                <a:latin typeface="Calibri"/>
                <a:cs typeface="B Nazanin"/>
              </a:rPr>
              <a:pPr defTabSz="685800" fontAlgn="auto">
                <a:spcBef>
                  <a:spcPts val="0"/>
                </a:spcBef>
                <a:spcAft>
                  <a:spcPts val="0"/>
                </a:spcAft>
              </a:pPr>
              <a:t>48</a:t>
            </a:fld>
            <a:endParaRPr lang="fa-IR">
              <a:solidFill>
                <a:prstClr val="black">
                  <a:tint val="75000"/>
                </a:prstClr>
              </a:solidFill>
              <a:latin typeface="Calibri"/>
              <a:cs typeface="B Nazanin"/>
            </a:endParaRPr>
          </a:p>
        </p:txBody>
      </p:sp>
    </p:spTree>
    <p:extLst>
      <p:ext uri="{BB962C8B-B14F-4D97-AF65-F5344CB8AC3E}">
        <p14:creationId xmlns:p14="http://schemas.microsoft.com/office/powerpoint/2010/main" val="2980491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478" y="426024"/>
            <a:ext cx="9376478" cy="400110"/>
          </a:xfrm>
          <a:prstGeom prst="rect">
            <a:avLst/>
          </a:prstGeom>
        </p:spPr>
        <p:txBody>
          <a:bodyPr wrap="none">
            <a:spAutoFit/>
          </a:bodyPr>
          <a:lstStyle/>
          <a:p>
            <a:pPr algn="ctr" defTabSz="685800" fontAlgn="auto">
              <a:spcBef>
                <a:spcPts val="0"/>
              </a:spcBef>
              <a:spcAft>
                <a:spcPts val="0"/>
              </a:spcAft>
            </a:pPr>
            <a:r>
              <a:rPr lang="en-US" sz="2000" b="1" dirty="0">
                <a:ln/>
                <a:solidFill>
                  <a:srgbClr val="FF0000"/>
                </a:solidFill>
                <a:latin typeface="Times New Roman"/>
                <a:cs typeface="B Nazanin"/>
              </a:rPr>
              <a:t>A Snapshot of Performance 2D-IEX×SEC Approach for Purification FMDV Vaccine</a:t>
            </a:r>
          </a:p>
        </p:txBody>
      </p:sp>
      <p:grpSp>
        <p:nvGrpSpPr>
          <p:cNvPr id="6" name="Group 5"/>
          <p:cNvGrpSpPr/>
          <p:nvPr/>
        </p:nvGrpSpPr>
        <p:grpSpPr>
          <a:xfrm>
            <a:off x="893692" y="1677990"/>
            <a:ext cx="2894173" cy="730203"/>
            <a:chOff x="1626424" y="3852672"/>
            <a:chExt cx="2973293" cy="1565994"/>
          </a:xfrm>
          <a:solidFill>
            <a:schemeClr val="accent1">
              <a:lumMod val="20000"/>
              <a:lumOff val="80000"/>
            </a:schemeClr>
          </a:solidFill>
        </p:grpSpPr>
        <p:sp>
          <p:nvSpPr>
            <p:cNvPr id="7" name="Rectangle 6"/>
            <p:cNvSpPr/>
            <p:nvPr/>
          </p:nvSpPr>
          <p:spPr>
            <a:xfrm>
              <a:off x="1626424" y="3852672"/>
              <a:ext cx="2973293" cy="1565994"/>
            </a:xfrm>
            <a:prstGeom prst="rect">
              <a:avLst/>
            </a:pr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p:cNvSpPr txBox="1"/>
            <p:nvPr/>
          </p:nvSpPr>
          <p:spPr>
            <a:xfrm>
              <a:off x="1626424" y="3852672"/>
              <a:ext cx="2973293" cy="1565994"/>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9583" tIns="0" rIns="0" bIns="0" numCol="1" spcCol="1270" anchor="t" anchorCtr="0">
              <a:noAutofit/>
            </a:bodyPr>
            <a:lstStyle/>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Capturing Step</a:t>
              </a:r>
            </a:p>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Q-</a:t>
              </a:r>
              <a:r>
                <a:rPr lang="en-US" b="1" dirty="0" err="1">
                  <a:solidFill>
                    <a:prstClr val="black">
                      <a:hueOff val="0"/>
                      <a:satOff val="0"/>
                      <a:lumOff val="0"/>
                      <a:alphaOff val="0"/>
                    </a:prstClr>
                  </a:solidFill>
                  <a:latin typeface="Times New Roman"/>
                  <a:cs typeface="B Nazanin"/>
                </a:rPr>
                <a:t>Sepharose</a:t>
              </a:r>
              <a:r>
                <a:rPr lang="en-US" b="1" dirty="0">
                  <a:solidFill>
                    <a:prstClr val="black">
                      <a:hueOff val="0"/>
                      <a:satOff val="0"/>
                      <a:lumOff val="0"/>
                      <a:alphaOff val="0"/>
                    </a:prstClr>
                  </a:solidFill>
                  <a:latin typeface="Times New Roman"/>
                  <a:cs typeface="B Nazanin"/>
                </a:rPr>
                <a:t> Virus licensed</a:t>
              </a:r>
            </a:p>
          </p:txBody>
        </p:sp>
      </p:grpSp>
      <p:sp>
        <p:nvSpPr>
          <p:cNvPr id="9" name="TextBox 8"/>
          <p:cNvSpPr txBox="1"/>
          <p:nvPr/>
        </p:nvSpPr>
        <p:spPr>
          <a:xfrm>
            <a:off x="323814" y="3298239"/>
            <a:ext cx="4021747" cy="877244"/>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0592" tIns="0" rIns="0" bIns="0" numCol="1" spcCol="1270" anchor="t" anchorCtr="0">
            <a:noAutofit/>
          </a:bodyPr>
          <a:lstStyle/>
          <a:p>
            <a:pPr algn="ctr" defTabSz="933450" fontAlgn="auto">
              <a:lnSpc>
                <a:spcPct val="90000"/>
              </a:lnSpc>
              <a:spcAft>
                <a:spcPct val="35000"/>
              </a:spcAft>
            </a:pPr>
            <a:r>
              <a:rPr lang="en-US" sz="2100" b="1" dirty="0">
                <a:solidFill>
                  <a:prstClr val="black">
                    <a:hueOff val="0"/>
                    <a:satOff val="0"/>
                    <a:lumOff val="0"/>
                    <a:alphaOff val="0"/>
                  </a:prstClr>
                </a:solidFill>
                <a:latin typeface="Times New Roman"/>
                <a:cs typeface="B Nazanin"/>
              </a:rPr>
              <a:t>Intermediate Concentration Step</a:t>
            </a:r>
          </a:p>
          <a:p>
            <a:pPr algn="ctr" defTabSz="933450" fontAlgn="auto">
              <a:lnSpc>
                <a:spcPct val="90000"/>
              </a:lnSpc>
              <a:spcAft>
                <a:spcPct val="35000"/>
              </a:spcAft>
            </a:pPr>
            <a:r>
              <a:rPr lang="en-US" sz="2100" b="1" dirty="0">
                <a:solidFill>
                  <a:prstClr val="black">
                    <a:hueOff val="0"/>
                    <a:satOff val="0"/>
                    <a:lumOff val="0"/>
                    <a:alphaOff val="0"/>
                  </a:prstClr>
                </a:solidFill>
                <a:latin typeface="Times New Roman"/>
                <a:cs typeface="B Nazanin"/>
              </a:rPr>
              <a:t>Ultrafiltration</a:t>
            </a:r>
          </a:p>
        </p:txBody>
      </p:sp>
      <p:sp>
        <p:nvSpPr>
          <p:cNvPr id="10" name="Round Diagonal Corner Rectangle 4"/>
          <p:cNvSpPr txBox="1"/>
          <p:nvPr/>
        </p:nvSpPr>
        <p:spPr>
          <a:xfrm>
            <a:off x="631815" y="5040450"/>
            <a:ext cx="3417929" cy="668922"/>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254966" bIns="0" numCol="1" spcCol="1270" anchor="t" anchorCtr="0">
            <a:noAutofit/>
          </a:bodyPr>
          <a:lstStyle/>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Final Polishing Step</a:t>
            </a:r>
          </a:p>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Superdex 200 perep grade</a:t>
            </a:r>
          </a:p>
        </p:txBody>
      </p:sp>
      <p:sp>
        <p:nvSpPr>
          <p:cNvPr id="11" name="Down Arrow 10"/>
          <p:cNvSpPr/>
          <p:nvPr/>
        </p:nvSpPr>
        <p:spPr>
          <a:xfrm>
            <a:off x="2050855" y="2607259"/>
            <a:ext cx="593678" cy="361028"/>
          </a:xfrm>
          <a:prstGeom prst="downArrow">
            <a:avLst/>
          </a:prstGeom>
          <a:solidFill>
            <a:srgbClr val="FF0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12" name="Down Arrow 11"/>
          <p:cNvSpPr/>
          <p:nvPr/>
        </p:nvSpPr>
        <p:spPr>
          <a:xfrm>
            <a:off x="2049010" y="4426552"/>
            <a:ext cx="593678" cy="361028"/>
          </a:xfrm>
          <a:prstGeom prst="downArrow">
            <a:avLst/>
          </a:prstGeom>
          <a:solidFill>
            <a:srgbClr val="FF0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grpSp>
        <p:nvGrpSpPr>
          <p:cNvPr id="13" name="Group 12"/>
          <p:cNvGrpSpPr/>
          <p:nvPr/>
        </p:nvGrpSpPr>
        <p:grpSpPr>
          <a:xfrm>
            <a:off x="4923428" y="2607259"/>
            <a:ext cx="4333166" cy="3554819"/>
            <a:chOff x="6380935" y="2398777"/>
            <a:chExt cx="5777554" cy="4739759"/>
          </a:xfrm>
        </p:grpSpPr>
        <p:sp>
          <p:nvSpPr>
            <p:cNvPr id="14" name="TextBox 13"/>
            <p:cNvSpPr txBox="1"/>
            <p:nvPr/>
          </p:nvSpPr>
          <p:spPr>
            <a:xfrm>
              <a:off x="6380935" y="2398777"/>
              <a:ext cx="5777554" cy="4739759"/>
            </a:xfrm>
            <a:prstGeom prst="rect">
              <a:avLst/>
            </a:prstGeom>
            <a:noFill/>
          </p:spPr>
          <p:txBody>
            <a:bodyPr wrap="square" rtlCol="1">
              <a:spAutoFit/>
            </a:bodyPr>
            <a:lstStyle/>
            <a:p>
              <a:pPr algn="ctr" defTabSz="685800" fontAlgn="auto">
                <a:spcBef>
                  <a:spcPts val="0"/>
                </a:spcBef>
                <a:spcAft>
                  <a:spcPts val="0"/>
                </a:spcAft>
              </a:pPr>
              <a:r>
                <a:rPr lang="en-US" sz="1500" b="1" dirty="0">
                  <a:solidFill>
                    <a:prstClr val="black"/>
                  </a:solidFill>
                  <a:latin typeface="Times New Roman"/>
                  <a:cs typeface="B Nazanin"/>
                </a:rPr>
                <a:t>Volume of Injection: (100 ml)</a:t>
              </a:r>
            </a:p>
            <a:p>
              <a:pPr algn="ctr" defTabSz="685800" fontAlgn="auto">
                <a:spcBef>
                  <a:spcPts val="0"/>
                </a:spcBef>
                <a:spcAft>
                  <a:spcPts val="0"/>
                </a:spcAft>
              </a:pPr>
              <a:endParaRPr lang="en-US" sz="1500" b="1" dirty="0">
                <a:solidFill>
                  <a:prstClr val="black"/>
                </a:solidFill>
                <a:latin typeface="Times New Roman"/>
                <a:cs typeface="B Nazanin"/>
              </a:endParaRPr>
            </a:p>
            <a:p>
              <a:pPr algn="ctr" defTabSz="685800" fontAlgn="auto">
                <a:spcBef>
                  <a:spcPts val="0"/>
                </a:spcBef>
                <a:spcAft>
                  <a:spcPts val="0"/>
                </a:spcAft>
              </a:pPr>
              <a:endParaRPr lang="en-US" sz="1500" b="1" dirty="0">
                <a:solidFill>
                  <a:prstClr val="black"/>
                </a:solidFill>
                <a:latin typeface="Times New Roman"/>
                <a:cs typeface="B Nazanin"/>
              </a:endParaRPr>
            </a:p>
            <a:p>
              <a:pPr algn="ctr" defTabSz="685800" fontAlgn="auto">
                <a:spcBef>
                  <a:spcPts val="0"/>
                </a:spcBef>
                <a:spcAft>
                  <a:spcPts val="0"/>
                </a:spcAft>
              </a:pPr>
              <a:endParaRPr lang="en-US" sz="1500" b="1" dirty="0">
                <a:solidFill>
                  <a:prstClr val="black"/>
                </a:solidFill>
                <a:latin typeface="Times New Roman"/>
                <a:cs typeface="B Nazanin"/>
              </a:endParaRPr>
            </a:p>
            <a:p>
              <a:pPr algn="ctr" defTabSz="685800" fontAlgn="auto">
                <a:spcBef>
                  <a:spcPts val="0"/>
                </a:spcBef>
                <a:spcAft>
                  <a:spcPts val="0"/>
                </a:spcAft>
              </a:pPr>
              <a:endParaRPr lang="en-US" sz="1500" b="1" dirty="0">
                <a:solidFill>
                  <a:prstClr val="black"/>
                </a:solidFill>
                <a:latin typeface="Times New Roman"/>
                <a:cs typeface="B Nazanin"/>
              </a:endParaRPr>
            </a:p>
            <a:p>
              <a:pPr algn="ctr" defTabSz="685800" fontAlgn="auto">
                <a:spcBef>
                  <a:spcPts val="0"/>
                </a:spcBef>
                <a:spcAft>
                  <a:spcPts val="0"/>
                </a:spcAft>
              </a:pPr>
              <a:r>
                <a:rPr lang="en-US" sz="1500" b="1" dirty="0">
                  <a:solidFill>
                    <a:prstClr val="black"/>
                  </a:solidFill>
                  <a:latin typeface="Times New Roman"/>
                  <a:cs typeface="B Nazanin"/>
                </a:rPr>
                <a:t>Virus yield: 70 %</a:t>
              </a:r>
            </a:p>
            <a:p>
              <a:pPr algn="ctr" defTabSz="685800" fontAlgn="auto">
                <a:spcBef>
                  <a:spcPts val="0"/>
                </a:spcBef>
                <a:spcAft>
                  <a:spcPts val="0"/>
                </a:spcAft>
              </a:pPr>
              <a:endParaRPr lang="en-US" sz="1500" b="1" dirty="0">
                <a:solidFill>
                  <a:prstClr val="black"/>
                </a:solidFill>
                <a:latin typeface="Times New Roman"/>
                <a:cs typeface="B Nazanin"/>
              </a:endParaRPr>
            </a:p>
            <a:p>
              <a:pPr algn="ctr" defTabSz="685800" fontAlgn="auto">
                <a:spcBef>
                  <a:spcPts val="0"/>
                </a:spcBef>
                <a:spcAft>
                  <a:spcPts val="0"/>
                </a:spcAft>
              </a:pPr>
              <a:endParaRPr lang="en-US" sz="1500" b="1" dirty="0">
                <a:solidFill>
                  <a:prstClr val="black"/>
                </a:solidFill>
                <a:latin typeface="Times New Roman"/>
                <a:cs typeface="B Nazanin"/>
              </a:endParaRPr>
            </a:p>
            <a:p>
              <a:pPr algn="ctr" defTabSz="685800" fontAlgn="auto">
                <a:spcBef>
                  <a:spcPts val="0"/>
                </a:spcBef>
                <a:spcAft>
                  <a:spcPts val="0"/>
                </a:spcAft>
              </a:pPr>
              <a:endParaRPr lang="en-US" sz="1500" b="1" dirty="0">
                <a:solidFill>
                  <a:prstClr val="black"/>
                </a:solidFill>
                <a:latin typeface="Times New Roman"/>
                <a:cs typeface="B Nazanin"/>
              </a:endParaRPr>
            </a:p>
            <a:p>
              <a:pPr algn="ctr" defTabSz="685800" fontAlgn="auto">
                <a:spcBef>
                  <a:spcPts val="0"/>
                </a:spcBef>
                <a:spcAft>
                  <a:spcPts val="0"/>
                </a:spcAft>
              </a:pPr>
              <a:endParaRPr lang="en-US" sz="1500" b="1" dirty="0">
                <a:solidFill>
                  <a:prstClr val="black"/>
                </a:solidFill>
                <a:latin typeface="Times New Roman"/>
                <a:cs typeface="B Nazanin"/>
              </a:endParaRPr>
            </a:p>
            <a:p>
              <a:pPr algn="ctr" defTabSz="685800" fontAlgn="auto">
                <a:spcBef>
                  <a:spcPts val="0"/>
                </a:spcBef>
                <a:spcAft>
                  <a:spcPts val="0"/>
                </a:spcAft>
              </a:pPr>
              <a:r>
                <a:rPr lang="en-US" sz="1500" b="1" dirty="0">
                  <a:solidFill>
                    <a:prstClr val="black"/>
                  </a:solidFill>
                  <a:latin typeface="Times New Roman"/>
                  <a:cs typeface="B Nazanin"/>
                </a:rPr>
                <a:t>Purity of the Final product: 85%</a:t>
              </a:r>
            </a:p>
            <a:p>
              <a:pPr algn="ctr" defTabSz="685800" fontAlgn="auto">
                <a:spcBef>
                  <a:spcPts val="0"/>
                </a:spcBef>
                <a:spcAft>
                  <a:spcPts val="0"/>
                </a:spcAft>
              </a:pPr>
              <a:endParaRPr lang="en-US" sz="1500" b="1" dirty="0">
                <a:solidFill>
                  <a:prstClr val="black"/>
                </a:solidFill>
                <a:latin typeface="Times New Roman"/>
                <a:cs typeface="B Nazanin"/>
              </a:endParaRPr>
            </a:p>
            <a:p>
              <a:pPr algn="ctr" defTabSz="685800" fontAlgn="auto">
                <a:spcBef>
                  <a:spcPts val="0"/>
                </a:spcBef>
                <a:spcAft>
                  <a:spcPts val="0"/>
                </a:spcAft>
              </a:pPr>
              <a:endParaRPr lang="en-US" sz="1500" b="1" dirty="0">
                <a:solidFill>
                  <a:prstClr val="black"/>
                </a:solidFill>
                <a:latin typeface="Times New Roman"/>
                <a:cs typeface="B Nazanin"/>
              </a:endParaRPr>
            </a:p>
            <a:p>
              <a:pPr algn="ctr" defTabSz="685800" fontAlgn="auto">
                <a:spcBef>
                  <a:spcPts val="0"/>
                </a:spcBef>
                <a:spcAft>
                  <a:spcPts val="0"/>
                </a:spcAft>
              </a:pPr>
              <a:endParaRPr lang="en-US" sz="1500" b="1" dirty="0">
                <a:solidFill>
                  <a:prstClr val="black"/>
                </a:solidFill>
                <a:latin typeface="Times New Roman"/>
                <a:cs typeface="B Nazanin"/>
              </a:endParaRPr>
            </a:p>
            <a:p>
              <a:pPr algn="ctr" defTabSz="685800" fontAlgn="auto">
                <a:spcBef>
                  <a:spcPts val="0"/>
                </a:spcBef>
                <a:spcAft>
                  <a:spcPts val="0"/>
                </a:spcAft>
              </a:pPr>
              <a:r>
                <a:rPr lang="en-US" sz="1500" b="1" dirty="0">
                  <a:solidFill>
                    <a:prstClr val="black"/>
                  </a:solidFill>
                  <a:latin typeface="Times New Roman"/>
                  <a:cs typeface="B Nazanin"/>
                </a:rPr>
                <a:t> </a:t>
              </a:r>
              <a:endParaRPr lang="fa-IR" sz="1500" b="1" dirty="0">
                <a:solidFill>
                  <a:prstClr val="black"/>
                </a:solidFill>
                <a:latin typeface="Times New Roman"/>
                <a:cs typeface="B Nazanin"/>
              </a:endParaRPr>
            </a:p>
          </p:txBody>
        </p:sp>
        <p:sp>
          <p:nvSpPr>
            <p:cNvPr id="15" name="Down Arrow 14"/>
            <p:cNvSpPr/>
            <p:nvPr/>
          </p:nvSpPr>
          <p:spPr>
            <a:xfrm>
              <a:off x="8873927" y="3320085"/>
              <a:ext cx="791570" cy="481371"/>
            </a:xfrm>
            <a:prstGeom prst="downArrow">
              <a:avLst/>
            </a:prstGeom>
            <a:solidFill>
              <a:srgbClr val="FF0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16" name="Down Arrow 15"/>
            <p:cNvSpPr/>
            <p:nvPr/>
          </p:nvSpPr>
          <p:spPr>
            <a:xfrm>
              <a:off x="8873927" y="4723886"/>
              <a:ext cx="791570" cy="481371"/>
            </a:xfrm>
            <a:prstGeom prst="downArrow">
              <a:avLst/>
            </a:prstGeom>
            <a:solidFill>
              <a:srgbClr val="FF00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grpSp>
      <p:sp>
        <p:nvSpPr>
          <p:cNvPr id="17" name="TextBox 16"/>
          <p:cNvSpPr txBox="1"/>
          <p:nvPr/>
        </p:nvSpPr>
        <p:spPr>
          <a:xfrm>
            <a:off x="6447845" y="1860541"/>
            <a:ext cx="1284332" cy="365102"/>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9583" tIns="0" rIns="0" bIns="0" numCol="1" spcCol="1270" anchor="t" anchorCtr="0">
            <a:noAutofit/>
          </a:bodyPr>
          <a:lstStyle/>
          <a:p>
            <a:pPr algn="ctr" defTabSz="800100" fontAlgn="auto">
              <a:lnSpc>
                <a:spcPct val="90000"/>
              </a:lnSpc>
              <a:spcAft>
                <a:spcPct val="35000"/>
              </a:spcAft>
            </a:pPr>
            <a:r>
              <a:rPr lang="en-US" b="1" dirty="0">
                <a:solidFill>
                  <a:prstClr val="black">
                    <a:hueOff val="0"/>
                    <a:satOff val="0"/>
                    <a:lumOff val="0"/>
                    <a:alphaOff val="0"/>
                  </a:prstClr>
                </a:solidFill>
                <a:latin typeface="Times New Roman"/>
                <a:cs typeface="B Nazanin"/>
              </a:rPr>
              <a:t>Results</a:t>
            </a:r>
          </a:p>
        </p:txBody>
      </p:sp>
      <p:sp>
        <p:nvSpPr>
          <p:cNvPr id="2" name="Slide Number Placeholder 1"/>
          <p:cNvSpPr>
            <a:spLocks noGrp="1"/>
          </p:cNvSpPr>
          <p:nvPr>
            <p:ph type="sldNum" sz="quarter" idx="12"/>
          </p:nvPr>
        </p:nvSpPr>
        <p:spPr>
          <a:xfrm>
            <a:off x="8805761" y="5709372"/>
            <a:ext cx="2057400" cy="273844"/>
          </a:xfrm>
        </p:spPr>
        <p:txBody>
          <a:bodyPr/>
          <a:lstStyle/>
          <a:p>
            <a:pPr defTabSz="685800" fontAlgn="auto">
              <a:spcBef>
                <a:spcPts val="0"/>
              </a:spcBef>
              <a:spcAft>
                <a:spcPts val="0"/>
              </a:spcAft>
            </a:pPr>
            <a:fld id="{AEC262C2-ED2E-4805-877E-A7C92EE9E4DF}" type="slidenum">
              <a:rPr lang="fa-IR">
                <a:solidFill>
                  <a:prstClr val="black">
                    <a:tint val="75000"/>
                  </a:prstClr>
                </a:solidFill>
                <a:latin typeface="Calibri"/>
                <a:cs typeface="B Nazanin"/>
              </a:rPr>
              <a:pPr defTabSz="685800" fontAlgn="auto">
                <a:spcBef>
                  <a:spcPts val="0"/>
                </a:spcBef>
                <a:spcAft>
                  <a:spcPts val="0"/>
                </a:spcAft>
              </a:pPr>
              <a:t>49</a:t>
            </a:fld>
            <a:endParaRPr lang="fa-IR" dirty="0">
              <a:solidFill>
                <a:prstClr val="black">
                  <a:tint val="75000"/>
                </a:prstClr>
              </a:solidFill>
              <a:latin typeface="Calibri"/>
              <a:cs typeface="B Nazanin"/>
            </a:endParaRPr>
          </a:p>
        </p:txBody>
      </p:sp>
    </p:spTree>
    <p:extLst>
      <p:ext uri="{BB962C8B-B14F-4D97-AF65-F5344CB8AC3E}">
        <p14:creationId xmlns:p14="http://schemas.microsoft.com/office/powerpoint/2010/main" val="223608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uto0"/>
          <p:cNvPicPr>
            <a:picLocks noChangeAspect="1" noChangeArrowheads="1"/>
          </p:cNvPicPr>
          <p:nvPr/>
        </p:nvPicPr>
        <p:blipFill>
          <a:blip r:embed="rId2"/>
          <a:srcRect/>
          <a:stretch>
            <a:fillRect/>
          </a:stretch>
        </p:blipFill>
        <p:spPr bwMode="auto">
          <a:xfrm>
            <a:off x="1892128" y="0"/>
            <a:ext cx="5594522" cy="6738467"/>
          </a:xfrm>
          <a:prstGeom prst="rect">
            <a:avLst/>
          </a:prstGeom>
          <a:noFill/>
          <a:ln w="12700">
            <a:solidFill>
              <a:srgbClr val="000080"/>
            </a:solidFill>
            <a:miter lim="800000"/>
            <a:headEnd/>
            <a:tailEnd/>
          </a:ln>
        </p:spPr>
      </p:pic>
      <p:sp>
        <p:nvSpPr>
          <p:cNvPr id="6" name="Slide Number Placeholder 5"/>
          <p:cNvSpPr>
            <a:spLocks noGrp="1"/>
          </p:cNvSpPr>
          <p:nvPr>
            <p:ph type="sldNum" sz="quarter" idx="12"/>
          </p:nvPr>
        </p:nvSpPr>
        <p:spPr/>
        <p:txBody>
          <a:bodyPr/>
          <a:lstStyle/>
          <a:p>
            <a:pPr>
              <a:defRPr/>
            </a:pPr>
            <a:fld id="{C93F256C-8080-4028-9A02-29E5C7900D3E}" type="slidenum">
              <a:rPr lang="en-US" smtClean="0"/>
              <a:pPr>
                <a:defRPr/>
              </a:pPr>
              <a:t>5</a:t>
            </a:fld>
            <a:endParaRPr lang="en-US" dirty="0"/>
          </a:p>
        </p:txBody>
      </p:sp>
    </p:spTree>
    <p:extLst>
      <p:ext uri="{BB962C8B-B14F-4D97-AF65-F5344CB8AC3E}">
        <p14:creationId xmlns:p14="http://schemas.microsoft.com/office/powerpoint/2010/main" val="1096744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3694" y="152400"/>
            <a:ext cx="7685181" cy="461665"/>
          </a:xfrm>
          <a:prstGeom prst="rect">
            <a:avLst/>
          </a:prstGeom>
        </p:spPr>
        <p:txBody>
          <a:bodyPr wrap="none">
            <a:spAutoFit/>
          </a:bodyPr>
          <a:lstStyle/>
          <a:p>
            <a:pPr defTabSz="685800" fontAlgn="auto">
              <a:spcBef>
                <a:spcPts val="0"/>
              </a:spcBef>
              <a:spcAft>
                <a:spcPts val="0"/>
              </a:spcAft>
            </a:pPr>
            <a:r>
              <a:rPr lang="en-US" sz="2400" b="1" u="sng" dirty="0">
                <a:ln/>
                <a:solidFill>
                  <a:srgbClr val="FF0000"/>
                </a:solidFill>
                <a:latin typeface="Times New Roman"/>
                <a:cs typeface="Times New Roman"/>
              </a:rPr>
              <a:t>Scale Up </a:t>
            </a:r>
            <a:r>
              <a:rPr lang="en-US" sz="2400" b="1" dirty="0">
                <a:ln/>
                <a:solidFill>
                  <a:srgbClr val="FF0000"/>
                </a:solidFill>
                <a:latin typeface="Times New Roman"/>
                <a:cs typeface="Times New Roman"/>
              </a:rPr>
              <a:t>of SUP-200 Prep Grade for Final Polishing Step</a:t>
            </a:r>
            <a:endParaRPr lang="fa-IR" sz="2400" b="1" dirty="0">
              <a:ln/>
              <a:solidFill>
                <a:srgbClr val="FF0000"/>
              </a:solidFill>
              <a:latin typeface="Times New Roman"/>
              <a:cs typeface="Times New Roman"/>
            </a:endParaRPr>
          </a:p>
        </p:txBody>
      </p:sp>
      <p:sp>
        <p:nvSpPr>
          <p:cNvPr id="9" name="Rounded Rectangle 8"/>
          <p:cNvSpPr/>
          <p:nvPr/>
        </p:nvSpPr>
        <p:spPr>
          <a:xfrm>
            <a:off x="2222367" y="3342481"/>
            <a:ext cx="876300" cy="16573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a:cs typeface="B Nazanin"/>
            </a:endParaRPr>
          </a:p>
        </p:txBody>
      </p:sp>
      <p:sp>
        <p:nvSpPr>
          <p:cNvPr id="10" name="TextBox 9"/>
          <p:cNvSpPr txBox="1"/>
          <p:nvPr/>
        </p:nvSpPr>
        <p:spPr>
          <a:xfrm>
            <a:off x="2507336" y="2969944"/>
            <a:ext cx="272832"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a:cs typeface="B Nazanin"/>
              </a:rPr>
              <a:t>4</a:t>
            </a:r>
          </a:p>
        </p:txBody>
      </p:sp>
      <p:sp>
        <p:nvSpPr>
          <p:cNvPr id="7" name="TextBox 6"/>
          <p:cNvSpPr txBox="1"/>
          <p:nvPr/>
        </p:nvSpPr>
        <p:spPr>
          <a:xfrm>
            <a:off x="4009950" y="5348668"/>
            <a:ext cx="184731" cy="300082"/>
          </a:xfrm>
          <a:prstGeom prst="rect">
            <a:avLst/>
          </a:prstGeom>
          <a:noFill/>
        </p:spPr>
        <p:txBody>
          <a:bodyPr wrap="none" rtlCol="0">
            <a:spAutoFit/>
          </a:bodyPr>
          <a:lstStyle/>
          <a:p>
            <a:pPr defTabSz="685800" fontAlgn="auto">
              <a:spcBef>
                <a:spcPts val="0"/>
              </a:spcBef>
              <a:spcAft>
                <a:spcPts val="0"/>
              </a:spcAft>
            </a:pPr>
            <a:endParaRPr lang="en-US" sz="1350" dirty="0">
              <a:solidFill>
                <a:prstClr val="black"/>
              </a:solidFill>
              <a:latin typeface="Calibri"/>
              <a:cs typeface="B Nazanin"/>
            </a:endParaRPr>
          </a:p>
        </p:txBody>
      </p:sp>
      <p:sp>
        <p:nvSpPr>
          <p:cNvPr id="12" name="TextBox 11"/>
          <p:cNvSpPr txBox="1"/>
          <p:nvPr/>
        </p:nvSpPr>
        <p:spPr>
          <a:xfrm>
            <a:off x="2064607" y="4999831"/>
            <a:ext cx="1337987" cy="276999"/>
          </a:xfrm>
          <a:prstGeom prst="rect">
            <a:avLst/>
          </a:prstGeom>
          <a:noFill/>
        </p:spPr>
        <p:txBody>
          <a:bodyPr wrap="square" rtlCol="1">
            <a:spAutoFit/>
          </a:bodyPr>
          <a:lstStyle/>
          <a:p>
            <a:pPr algn="ctr" defTabSz="685800" fontAlgn="auto">
              <a:spcBef>
                <a:spcPts val="0"/>
              </a:spcBef>
              <a:spcAft>
                <a:spcPts val="0"/>
              </a:spcAft>
            </a:pPr>
            <a:r>
              <a:rPr lang="en-US" sz="1200" dirty="0">
                <a:solidFill>
                  <a:srgbClr val="FF0000"/>
                </a:solidFill>
                <a:latin typeface="Calibri"/>
                <a:cs typeface="B Nazanin"/>
              </a:rPr>
              <a:t>Collected fraction</a:t>
            </a:r>
            <a:endParaRPr lang="fa-IR" sz="1200" dirty="0">
              <a:solidFill>
                <a:srgbClr val="FF0000"/>
              </a:solidFill>
              <a:latin typeface="Calibri"/>
              <a:cs typeface="B Nazanin"/>
            </a:endParaRPr>
          </a:p>
        </p:txBody>
      </p:sp>
      <p:pic>
        <p:nvPicPr>
          <p:cNvPr id="5" name="Picture 4"/>
          <p:cNvPicPr>
            <a:picLocks noChangeAspect="1"/>
          </p:cNvPicPr>
          <p:nvPr/>
        </p:nvPicPr>
        <p:blipFill rotWithShape="1">
          <a:blip r:embed="rId3"/>
          <a:srcRect l="52011" t="17545" r="40245" b="5341"/>
          <a:stretch/>
        </p:blipFill>
        <p:spPr>
          <a:xfrm flipH="1">
            <a:off x="7935685" y="827779"/>
            <a:ext cx="979715" cy="5172971"/>
          </a:xfrm>
          <a:prstGeom prst="rect">
            <a:avLst/>
          </a:prstGeom>
        </p:spPr>
      </p:pic>
      <p:sp>
        <p:nvSpPr>
          <p:cNvPr id="16" name="Rectangle 6"/>
          <p:cNvSpPr>
            <a:spLocks noChangeArrowheads="1"/>
          </p:cNvSpPr>
          <p:nvPr/>
        </p:nvSpPr>
        <p:spPr bwMode="auto">
          <a:xfrm>
            <a:off x="557213" y="934641"/>
            <a:ext cx="65" cy="207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17" name="Rectangle 7"/>
          <p:cNvSpPr>
            <a:spLocks noChangeArrowheads="1"/>
          </p:cNvSpPr>
          <p:nvPr/>
        </p:nvSpPr>
        <p:spPr bwMode="auto">
          <a:xfrm>
            <a:off x="557213" y="934641"/>
            <a:ext cx="65" cy="207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18" name="Rectangle 8"/>
          <p:cNvSpPr>
            <a:spLocks noChangeArrowheads="1"/>
          </p:cNvSpPr>
          <p:nvPr/>
        </p:nvSpPr>
        <p:spPr bwMode="auto">
          <a:xfrm>
            <a:off x="557213" y="934641"/>
            <a:ext cx="65" cy="207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19" name="Rectangle 9"/>
          <p:cNvSpPr>
            <a:spLocks noChangeArrowheads="1"/>
          </p:cNvSpPr>
          <p:nvPr/>
        </p:nvSpPr>
        <p:spPr bwMode="auto">
          <a:xfrm>
            <a:off x="557213" y="934641"/>
            <a:ext cx="65" cy="207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0" name="Rectangle 10"/>
          <p:cNvSpPr>
            <a:spLocks noChangeArrowheads="1"/>
          </p:cNvSpPr>
          <p:nvPr/>
        </p:nvSpPr>
        <p:spPr bwMode="auto">
          <a:xfrm>
            <a:off x="557213" y="934641"/>
            <a:ext cx="65" cy="207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1" name="Rectangle 11"/>
          <p:cNvSpPr>
            <a:spLocks noChangeArrowheads="1"/>
          </p:cNvSpPr>
          <p:nvPr/>
        </p:nvSpPr>
        <p:spPr bwMode="auto">
          <a:xfrm>
            <a:off x="557213" y="934641"/>
            <a:ext cx="65" cy="207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2" name="Rectangle 12"/>
          <p:cNvSpPr>
            <a:spLocks noChangeArrowheads="1"/>
          </p:cNvSpPr>
          <p:nvPr/>
        </p:nvSpPr>
        <p:spPr bwMode="auto">
          <a:xfrm>
            <a:off x="557213" y="934641"/>
            <a:ext cx="65" cy="207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3" name="Rectangle 13"/>
          <p:cNvSpPr>
            <a:spLocks noChangeArrowheads="1"/>
          </p:cNvSpPr>
          <p:nvPr/>
        </p:nvSpPr>
        <p:spPr bwMode="auto">
          <a:xfrm>
            <a:off x="557213" y="934641"/>
            <a:ext cx="65" cy="207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4" name="Rectangle 14"/>
          <p:cNvSpPr>
            <a:spLocks noChangeArrowheads="1"/>
          </p:cNvSpPr>
          <p:nvPr/>
        </p:nvSpPr>
        <p:spPr bwMode="auto">
          <a:xfrm>
            <a:off x="557213" y="934641"/>
            <a:ext cx="65" cy="207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5" name="Rectangle 15"/>
          <p:cNvSpPr>
            <a:spLocks noChangeArrowheads="1"/>
          </p:cNvSpPr>
          <p:nvPr/>
        </p:nvSpPr>
        <p:spPr bwMode="auto">
          <a:xfrm>
            <a:off x="557213" y="934641"/>
            <a:ext cx="65" cy="2077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7" name="Line 17"/>
          <p:cNvSpPr>
            <a:spLocks noChangeShapeType="1"/>
          </p:cNvSpPr>
          <p:nvPr/>
        </p:nvSpPr>
        <p:spPr bwMode="auto">
          <a:xfrm>
            <a:off x="672389" y="5610930"/>
            <a:ext cx="7706916" cy="0"/>
          </a:xfrm>
          <a:prstGeom prst="line">
            <a:avLst/>
          </a:prstGeom>
          <a:ln>
            <a:headEnd/>
            <a:tailEnd/>
          </a:ln>
        </p:spPr>
        <p:style>
          <a:lnRef idx="3">
            <a:schemeClr val="dk1"/>
          </a:lnRef>
          <a:fillRef idx="0">
            <a:schemeClr val="dk1"/>
          </a:fillRef>
          <a:effectRef idx="2">
            <a:schemeClr val="dk1"/>
          </a:effectRef>
          <a:fontRef idx="minor">
            <a:schemeClr val="tx1"/>
          </a:fontRef>
        </p:style>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Times New Roman"/>
              <a:cs typeface="B Nazanin"/>
            </a:endParaRPr>
          </a:p>
        </p:txBody>
      </p:sp>
      <p:sp>
        <p:nvSpPr>
          <p:cNvPr id="28" name="Rectangle 18"/>
          <p:cNvSpPr>
            <a:spLocks noChangeArrowheads="1"/>
          </p:cNvSpPr>
          <p:nvPr/>
        </p:nvSpPr>
        <p:spPr bwMode="auto">
          <a:xfrm>
            <a:off x="8132845" y="5710943"/>
            <a:ext cx="42800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[min.]</a:t>
            </a:r>
            <a:endParaRPr lang="en-US" sz="1350">
              <a:solidFill>
                <a:prstClr val="black"/>
              </a:solidFill>
              <a:latin typeface="Times New Roman"/>
              <a:cs typeface="B Nazanin"/>
            </a:endParaRPr>
          </a:p>
        </p:txBody>
      </p:sp>
      <p:sp>
        <p:nvSpPr>
          <p:cNvPr id="29" name="Rectangle 19"/>
          <p:cNvSpPr>
            <a:spLocks noChangeArrowheads="1"/>
          </p:cNvSpPr>
          <p:nvPr/>
        </p:nvSpPr>
        <p:spPr bwMode="auto">
          <a:xfrm>
            <a:off x="4396664" y="5763330"/>
            <a:ext cx="35939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Time</a:t>
            </a:r>
            <a:endParaRPr lang="en-US" sz="1350">
              <a:solidFill>
                <a:prstClr val="black"/>
              </a:solidFill>
              <a:latin typeface="Times New Roman"/>
              <a:cs typeface="B Nazanin"/>
            </a:endParaRPr>
          </a:p>
        </p:txBody>
      </p:sp>
      <p:sp>
        <p:nvSpPr>
          <p:cNvPr id="30" name="Line 20"/>
          <p:cNvSpPr>
            <a:spLocks noChangeShapeType="1"/>
          </p:cNvSpPr>
          <p:nvPr/>
        </p:nvSpPr>
        <p:spPr bwMode="auto">
          <a:xfrm>
            <a:off x="1593933" y="5610931"/>
            <a:ext cx="0" cy="30956"/>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31" name="Rectangle 21"/>
          <p:cNvSpPr>
            <a:spLocks noChangeArrowheads="1"/>
          </p:cNvSpPr>
          <p:nvPr/>
        </p:nvSpPr>
        <p:spPr bwMode="auto">
          <a:xfrm>
            <a:off x="1529639" y="5641887"/>
            <a:ext cx="17312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60</a:t>
            </a:r>
            <a:endParaRPr lang="en-US" sz="1350">
              <a:solidFill>
                <a:prstClr val="black"/>
              </a:solidFill>
              <a:latin typeface="Times New Roman"/>
              <a:cs typeface="B Nazanin"/>
            </a:endParaRPr>
          </a:p>
        </p:txBody>
      </p:sp>
      <p:sp>
        <p:nvSpPr>
          <p:cNvPr id="32" name="Line 22"/>
          <p:cNvSpPr>
            <a:spLocks noChangeShapeType="1"/>
          </p:cNvSpPr>
          <p:nvPr/>
        </p:nvSpPr>
        <p:spPr bwMode="auto">
          <a:xfrm>
            <a:off x="2709549" y="5610931"/>
            <a:ext cx="0" cy="30956"/>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33" name="Rectangle 23"/>
          <p:cNvSpPr>
            <a:spLocks noChangeArrowheads="1"/>
          </p:cNvSpPr>
          <p:nvPr/>
        </p:nvSpPr>
        <p:spPr bwMode="auto">
          <a:xfrm>
            <a:off x="2645255" y="5641887"/>
            <a:ext cx="173124"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80</a:t>
            </a:r>
            <a:endParaRPr lang="en-US" sz="1350">
              <a:solidFill>
                <a:prstClr val="black"/>
              </a:solidFill>
              <a:latin typeface="Times New Roman"/>
              <a:cs typeface="B Nazanin"/>
            </a:endParaRPr>
          </a:p>
        </p:txBody>
      </p:sp>
      <p:sp>
        <p:nvSpPr>
          <p:cNvPr id="34" name="Line 24"/>
          <p:cNvSpPr>
            <a:spLocks noChangeShapeType="1"/>
          </p:cNvSpPr>
          <p:nvPr/>
        </p:nvSpPr>
        <p:spPr bwMode="auto">
          <a:xfrm>
            <a:off x="3825164" y="5610931"/>
            <a:ext cx="0" cy="30956"/>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35" name="Rectangle 25"/>
          <p:cNvSpPr>
            <a:spLocks noChangeArrowheads="1"/>
          </p:cNvSpPr>
          <p:nvPr/>
        </p:nvSpPr>
        <p:spPr bwMode="auto">
          <a:xfrm>
            <a:off x="3738249" y="5641887"/>
            <a:ext cx="25968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dirty="0">
                <a:solidFill>
                  <a:srgbClr val="000000"/>
                </a:solidFill>
                <a:latin typeface="Times New Roman"/>
                <a:cs typeface="B Nazanin"/>
              </a:rPr>
              <a:t>100</a:t>
            </a:r>
            <a:endParaRPr lang="en-US" sz="1350" dirty="0">
              <a:solidFill>
                <a:prstClr val="black"/>
              </a:solidFill>
              <a:latin typeface="Times New Roman"/>
              <a:cs typeface="B Nazanin"/>
            </a:endParaRPr>
          </a:p>
        </p:txBody>
      </p:sp>
      <p:sp>
        <p:nvSpPr>
          <p:cNvPr id="36" name="Line 26"/>
          <p:cNvSpPr>
            <a:spLocks noChangeShapeType="1"/>
          </p:cNvSpPr>
          <p:nvPr/>
        </p:nvSpPr>
        <p:spPr bwMode="auto">
          <a:xfrm>
            <a:off x="4940780" y="5610931"/>
            <a:ext cx="0" cy="30956"/>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37" name="Rectangle 27"/>
          <p:cNvSpPr>
            <a:spLocks noChangeArrowheads="1"/>
          </p:cNvSpPr>
          <p:nvPr/>
        </p:nvSpPr>
        <p:spPr bwMode="auto">
          <a:xfrm>
            <a:off x="4853864" y="5641887"/>
            <a:ext cx="25968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dirty="0">
                <a:solidFill>
                  <a:srgbClr val="000000"/>
                </a:solidFill>
                <a:latin typeface="Times New Roman"/>
                <a:cs typeface="B Nazanin"/>
              </a:rPr>
              <a:t>120</a:t>
            </a:r>
            <a:endParaRPr lang="en-US" sz="1350" dirty="0">
              <a:solidFill>
                <a:prstClr val="black"/>
              </a:solidFill>
              <a:latin typeface="Times New Roman"/>
              <a:cs typeface="B Nazanin"/>
            </a:endParaRPr>
          </a:p>
        </p:txBody>
      </p:sp>
      <p:sp>
        <p:nvSpPr>
          <p:cNvPr id="38" name="Line 28"/>
          <p:cNvSpPr>
            <a:spLocks noChangeShapeType="1"/>
          </p:cNvSpPr>
          <p:nvPr/>
        </p:nvSpPr>
        <p:spPr bwMode="auto">
          <a:xfrm>
            <a:off x="6057587" y="5610931"/>
            <a:ext cx="0" cy="30956"/>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39" name="Rectangle 29"/>
          <p:cNvSpPr>
            <a:spLocks noChangeArrowheads="1"/>
          </p:cNvSpPr>
          <p:nvPr/>
        </p:nvSpPr>
        <p:spPr bwMode="auto">
          <a:xfrm>
            <a:off x="5970670" y="5641887"/>
            <a:ext cx="25968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140</a:t>
            </a:r>
            <a:endParaRPr lang="en-US" sz="1350">
              <a:solidFill>
                <a:prstClr val="black"/>
              </a:solidFill>
              <a:latin typeface="Times New Roman"/>
              <a:cs typeface="B Nazanin"/>
            </a:endParaRPr>
          </a:p>
        </p:txBody>
      </p:sp>
      <p:sp>
        <p:nvSpPr>
          <p:cNvPr id="40" name="Line 30"/>
          <p:cNvSpPr>
            <a:spLocks noChangeShapeType="1"/>
          </p:cNvSpPr>
          <p:nvPr/>
        </p:nvSpPr>
        <p:spPr bwMode="auto">
          <a:xfrm>
            <a:off x="7179155" y="5610931"/>
            <a:ext cx="0" cy="30956"/>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41" name="Rectangle 31"/>
          <p:cNvSpPr>
            <a:spLocks noChangeArrowheads="1"/>
          </p:cNvSpPr>
          <p:nvPr/>
        </p:nvSpPr>
        <p:spPr bwMode="auto">
          <a:xfrm>
            <a:off x="7092239" y="5641887"/>
            <a:ext cx="25968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160</a:t>
            </a:r>
            <a:endParaRPr lang="en-US" sz="1350">
              <a:solidFill>
                <a:prstClr val="black"/>
              </a:solidFill>
              <a:latin typeface="Times New Roman"/>
              <a:cs typeface="B Nazanin"/>
            </a:endParaRPr>
          </a:p>
        </p:txBody>
      </p:sp>
      <p:sp>
        <p:nvSpPr>
          <p:cNvPr id="42" name="Line 32"/>
          <p:cNvSpPr>
            <a:spLocks noChangeShapeType="1"/>
          </p:cNvSpPr>
          <p:nvPr/>
        </p:nvSpPr>
        <p:spPr bwMode="auto">
          <a:xfrm>
            <a:off x="8295962" y="5610931"/>
            <a:ext cx="0" cy="30956"/>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43" name="Line 33"/>
          <p:cNvSpPr>
            <a:spLocks noChangeShapeType="1"/>
          </p:cNvSpPr>
          <p:nvPr/>
        </p:nvSpPr>
        <p:spPr bwMode="auto">
          <a:xfrm flipV="1">
            <a:off x="672389" y="1324680"/>
            <a:ext cx="0" cy="4291013"/>
          </a:xfrm>
          <a:prstGeom prst="line">
            <a:avLst/>
          </a:prstGeom>
          <a:ln>
            <a:headEnd/>
            <a:tailEnd/>
          </a:ln>
        </p:spPr>
        <p:style>
          <a:lnRef idx="3">
            <a:schemeClr val="dk1"/>
          </a:lnRef>
          <a:fillRef idx="0">
            <a:schemeClr val="dk1"/>
          </a:fillRef>
          <a:effectRef idx="2">
            <a:schemeClr val="dk1"/>
          </a:effectRef>
          <a:fontRef idx="minor">
            <a:schemeClr val="tx1"/>
          </a:fontRef>
        </p:style>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Times New Roman"/>
              <a:cs typeface="B Nazanin"/>
            </a:endParaRPr>
          </a:p>
        </p:txBody>
      </p:sp>
      <p:sp>
        <p:nvSpPr>
          <p:cNvPr id="44" name="Rectangle 34"/>
          <p:cNvSpPr>
            <a:spLocks noChangeArrowheads="1"/>
          </p:cNvSpPr>
          <p:nvPr/>
        </p:nvSpPr>
        <p:spPr bwMode="auto">
          <a:xfrm>
            <a:off x="89328" y="1485993"/>
            <a:ext cx="500137"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dirty="0">
                <a:solidFill>
                  <a:srgbClr val="000000"/>
                </a:solidFill>
                <a:latin typeface="Times New Roman"/>
                <a:cs typeface="B Nazanin"/>
              </a:rPr>
              <a:t>[</a:t>
            </a:r>
            <a:r>
              <a:rPr lang="en-US" sz="1350" dirty="0" err="1">
                <a:solidFill>
                  <a:srgbClr val="000000"/>
                </a:solidFill>
                <a:latin typeface="Times New Roman"/>
                <a:cs typeface="B Nazanin"/>
              </a:rPr>
              <a:t>mAU</a:t>
            </a:r>
            <a:r>
              <a:rPr lang="en-US" sz="1350" dirty="0">
                <a:solidFill>
                  <a:srgbClr val="000000"/>
                </a:solidFill>
                <a:latin typeface="Times New Roman"/>
                <a:cs typeface="B Nazanin"/>
              </a:rPr>
              <a:t>]</a:t>
            </a:r>
            <a:endParaRPr lang="en-US" sz="1350" dirty="0">
              <a:solidFill>
                <a:prstClr val="black"/>
              </a:solidFill>
              <a:latin typeface="Times New Roman"/>
              <a:cs typeface="B Nazanin"/>
            </a:endParaRPr>
          </a:p>
        </p:txBody>
      </p:sp>
      <p:sp>
        <p:nvSpPr>
          <p:cNvPr id="45" name="Rectangle 35"/>
          <p:cNvSpPr>
            <a:spLocks noChangeArrowheads="1"/>
          </p:cNvSpPr>
          <p:nvPr/>
        </p:nvSpPr>
        <p:spPr bwMode="auto">
          <a:xfrm rot="16200000">
            <a:off x="-309700" y="3389570"/>
            <a:ext cx="82715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dirty="0">
                <a:solidFill>
                  <a:srgbClr val="000000"/>
                </a:solidFill>
                <a:latin typeface="Times New Roman"/>
                <a:cs typeface="B Nazanin"/>
              </a:rPr>
              <a:t>Absorbance</a:t>
            </a:r>
            <a:endParaRPr lang="en-US" sz="1350" dirty="0">
              <a:solidFill>
                <a:prstClr val="black"/>
              </a:solidFill>
              <a:latin typeface="Times New Roman"/>
              <a:cs typeface="B Nazanin"/>
            </a:endParaRPr>
          </a:p>
        </p:txBody>
      </p:sp>
      <p:sp>
        <p:nvSpPr>
          <p:cNvPr id="46" name="Line 36"/>
          <p:cNvSpPr>
            <a:spLocks noChangeShapeType="1"/>
          </p:cNvSpPr>
          <p:nvPr/>
        </p:nvSpPr>
        <p:spPr bwMode="auto">
          <a:xfrm flipH="1">
            <a:off x="633099" y="5213261"/>
            <a:ext cx="39291"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47" name="Rectangle 37"/>
          <p:cNvSpPr>
            <a:spLocks noChangeArrowheads="1"/>
          </p:cNvSpPr>
          <p:nvPr/>
        </p:nvSpPr>
        <p:spPr bwMode="auto">
          <a:xfrm>
            <a:off x="297343" y="5166828"/>
            <a:ext cx="31739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dirty="0">
                <a:solidFill>
                  <a:srgbClr val="000000"/>
                </a:solidFill>
                <a:latin typeface="Times New Roman"/>
                <a:cs typeface="B Nazanin"/>
              </a:rPr>
              <a:t>-100</a:t>
            </a:r>
            <a:endParaRPr lang="en-US" sz="1350" dirty="0">
              <a:solidFill>
                <a:prstClr val="black"/>
              </a:solidFill>
              <a:latin typeface="Times New Roman"/>
              <a:cs typeface="B Nazanin"/>
            </a:endParaRPr>
          </a:p>
        </p:txBody>
      </p:sp>
      <p:sp>
        <p:nvSpPr>
          <p:cNvPr id="48" name="Line 38"/>
          <p:cNvSpPr>
            <a:spLocks noChangeShapeType="1"/>
          </p:cNvSpPr>
          <p:nvPr/>
        </p:nvSpPr>
        <p:spPr bwMode="auto">
          <a:xfrm flipH="1">
            <a:off x="633099" y="4663193"/>
            <a:ext cx="39291"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49" name="Rectangle 39"/>
          <p:cNvSpPr>
            <a:spLocks noChangeArrowheads="1"/>
          </p:cNvSpPr>
          <p:nvPr/>
        </p:nvSpPr>
        <p:spPr bwMode="auto">
          <a:xfrm>
            <a:off x="419977" y="4616759"/>
            <a:ext cx="865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0</a:t>
            </a:r>
            <a:endParaRPr lang="en-US" sz="1350">
              <a:solidFill>
                <a:prstClr val="black"/>
              </a:solidFill>
              <a:latin typeface="Times New Roman"/>
              <a:cs typeface="B Nazanin"/>
            </a:endParaRPr>
          </a:p>
        </p:txBody>
      </p:sp>
      <p:sp>
        <p:nvSpPr>
          <p:cNvPr id="50" name="Line 40"/>
          <p:cNvSpPr>
            <a:spLocks noChangeShapeType="1"/>
          </p:cNvSpPr>
          <p:nvPr/>
        </p:nvSpPr>
        <p:spPr bwMode="auto">
          <a:xfrm flipH="1">
            <a:off x="633099" y="4113124"/>
            <a:ext cx="39291"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51" name="Rectangle 41"/>
          <p:cNvSpPr>
            <a:spLocks noChangeArrowheads="1"/>
          </p:cNvSpPr>
          <p:nvPr/>
        </p:nvSpPr>
        <p:spPr bwMode="auto">
          <a:xfrm>
            <a:off x="329489" y="4065499"/>
            <a:ext cx="25968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100</a:t>
            </a:r>
            <a:endParaRPr lang="en-US" sz="1350">
              <a:solidFill>
                <a:prstClr val="black"/>
              </a:solidFill>
              <a:latin typeface="Times New Roman"/>
              <a:cs typeface="B Nazanin"/>
            </a:endParaRPr>
          </a:p>
        </p:txBody>
      </p:sp>
      <p:sp>
        <p:nvSpPr>
          <p:cNvPr id="52" name="Line 42"/>
          <p:cNvSpPr>
            <a:spLocks noChangeShapeType="1"/>
          </p:cNvSpPr>
          <p:nvPr/>
        </p:nvSpPr>
        <p:spPr bwMode="auto">
          <a:xfrm flipH="1">
            <a:off x="633099" y="3563055"/>
            <a:ext cx="39291"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53" name="Rectangle 43"/>
          <p:cNvSpPr>
            <a:spLocks noChangeArrowheads="1"/>
          </p:cNvSpPr>
          <p:nvPr/>
        </p:nvSpPr>
        <p:spPr bwMode="auto">
          <a:xfrm>
            <a:off x="329489" y="3515430"/>
            <a:ext cx="25968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200</a:t>
            </a:r>
            <a:endParaRPr lang="en-US" sz="1350">
              <a:solidFill>
                <a:prstClr val="black"/>
              </a:solidFill>
              <a:latin typeface="Times New Roman"/>
              <a:cs typeface="B Nazanin"/>
            </a:endParaRPr>
          </a:p>
        </p:txBody>
      </p:sp>
      <p:sp>
        <p:nvSpPr>
          <p:cNvPr id="54" name="Line 44"/>
          <p:cNvSpPr>
            <a:spLocks noChangeShapeType="1"/>
          </p:cNvSpPr>
          <p:nvPr/>
        </p:nvSpPr>
        <p:spPr bwMode="auto">
          <a:xfrm flipH="1">
            <a:off x="633099" y="3011796"/>
            <a:ext cx="39291"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55" name="Rectangle 45"/>
          <p:cNvSpPr>
            <a:spLocks noChangeArrowheads="1"/>
          </p:cNvSpPr>
          <p:nvPr/>
        </p:nvSpPr>
        <p:spPr bwMode="auto">
          <a:xfrm>
            <a:off x="329489" y="2965362"/>
            <a:ext cx="25968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300</a:t>
            </a:r>
            <a:endParaRPr lang="en-US" sz="1350">
              <a:solidFill>
                <a:prstClr val="black"/>
              </a:solidFill>
              <a:latin typeface="Times New Roman"/>
              <a:cs typeface="B Nazanin"/>
            </a:endParaRPr>
          </a:p>
        </p:txBody>
      </p:sp>
      <p:sp>
        <p:nvSpPr>
          <p:cNvPr id="56" name="Line 46"/>
          <p:cNvSpPr>
            <a:spLocks noChangeShapeType="1"/>
          </p:cNvSpPr>
          <p:nvPr/>
        </p:nvSpPr>
        <p:spPr bwMode="auto">
          <a:xfrm flipH="1">
            <a:off x="633099" y="2461727"/>
            <a:ext cx="39291"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57" name="Rectangle 47"/>
          <p:cNvSpPr>
            <a:spLocks noChangeArrowheads="1"/>
          </p:cNvSpPr>
          <p:nvPr/>
        </p:nvSpPr>
        <p:spPr bwMode="auto">
          <a:xfrm>
            <a:off x="329489" y="2415293"/>
            <a:ext cx="25968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400</a:t>
            </a:r>
            <a:endParaRPr lang="en-US" sz="1350">
              <a:solidFill>
                <a:prstClr val="black"/>
              </a:solidFill>
              <a:latin typeface="Times New Roman"/>
              <a:cs typeface="B Nazanin"/>
            </a:endParaRPr>
          </a:p>
        </p:txBody>
      </p:sp>
      <p:sp>
        <p:nvSpPr>
          <p:cNvPr id="58" name="Line 48"/>
          <p:cNvSpPr>
            <a:spLocks noChangeShapeType="1"/>
          </p:cNvSpPr>
          <p:nvPr/>
        </p:nvSpPr>
        <p:spPr bwMode="auto">
          <a:xfrm flipH="1">
            <a:off x="633099" y="1911659"/>
            <a:ext cx="39291"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59" name="Rectangle 49"/>
          <p:cNvSpPr>
            <a:spLocks noChangeArrowheads="1"/>
          </p:cNvSpPr>
          <p:nvPr/>
        </p:nvSpPr>
        <p:spPr bwMode="auto">
          <a:xfrm>
            <a:off x="329489" y="1865224"/>
            <a:ext cx="25968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1350">
                <a:solidFill>
                  <a:srgbClr val="000000"/>
                </a:solidFill>
                <a:latin typeface="Times New Roman"/>
                <a:cs typeface="B Nazanin"/>
              </a:rPr>
              <a:t>500</a:t>
            </a:r>
            <a:endParaRPr lang="en-US" sz="1350">
              <a:solidFill>
                <a:prstClr val="black"/>
              </a:solidFill>
              <a:latin typeface="Times New Roman"/>
              <a:cs typeface="B Nazanin"/>
            </a:endParaRPr>
          </a:p>
        </p:txBody>
      </p:sp>
      <p:sp>
        <p:nvSpPr>
          <p:cNvPr id="60" name="Line 50"/>
          <p:cNvSpPr>
            <a:spLocks noChangeShapeType="1"/>
          </p:cNvSpPr>
          <p:nvPr/>
        </p:nvSpPr>
        <p:spPr bwMode="auto">
          <a:xfrm flipH="1">
            <a:off x="633099" y="1361590"/>
            <a:ext cx="39291" cy="0"/>
          </a:xfrm>
          <a:prstGeom prst="line">
            <a:avLst/>
          </a:prstGeom>
          <a:noFill/>
          <a:ln w="7938"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61" name="Line 51"/>
          <p:cNvSpPr>
            <a:spLocks noChangeShapeType="1"/>
          </p:cNvSpPr>
          <p:nvPr/>
        </p:nvSpPr>
        <p:spPr bwMode="auto">
          <a:xfrm flipV="1">
            <a:off x="678343" y="4710818"/>
            <a:ext cx="32147" cy="10716"/>
          </a:xfrm>
          <a:prstGeom prst="line">
            <a:avLst/>
          </a:prstGeom>
          <a:noFill/>
          <a:ln w="7938">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62" name="Line 52"/>
          <p:cNvSpPr>
            <a:spLocks noChangeShapeType="1"/>
          </p:cNvSpPr>
          <p:nvPr/>
        </p:nvSpPr>
        <p:spPr bwMode="auto">
          <a:xfrm>
            <a:off x="1917784" y="4726296"/>
            <a:ext cx="1154906" cy="10716"/>
          </a:xfrm>
          <a:prstGeom prst="line">
            <a:avLst/>
          </a:prstGeom>
          <a:noFill/>
          <a:ln w="7938">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63" name="Rectangle 53"/>
          <p:cNvSpPr>
            <a:spLocks noChangeArrowheads="1"/>
          </p:cNvSpPr>
          <p:nvPr/>
        </p:nvSpPr>
        <p:spPr bwMode="auto">
          <a:xfrm rot="16200000">
            <a:off x="2561949" y="3668924"/>
            <a:ext cx="115416"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450">
                <a:solidFill>
                  <a:srgbClr val="000000"/>
                </a:solidFill>
                <a:latin typeface="Times New Roman" panose="02020603050405020304" pitchFamily="18" charset="0"/>
                <a:cs typeface="B Nazanin"/>
              </a:rPr>
              <a:t>78.2 </a:t>
            </a:r>
            <a:endParaRPr lang="en-US" sz="1350">
              <a:solidFill>
                <a:prstClr val="black"/>
              </a:solidFill>
              <a:cs typeface="B Nazanin"/>
            </a:endParaRPr>
          </a:p>
        </p:txBody>
      </p:sp>
      <p:sp>
        <p:nvSpPr>
          <p:cNvPr id="64" name="Line 54"/>
          <p:cNvSpPr>
            <a:spLocks noChangeShapeType="1"/>
          </p:cNvSpPr>
          <p:nvPr/>
        </p:nvSpPr>
        <p:spPr bwMode="auto">
          <a:xfrm>
            <a:off x="3072689" y="4737012"/>
            <a:ext cx="1329929" cy="16669"/>
          </a:xfrm>
          <a:prstGeom prst="line">
            <a:avLst/>
          </a:prstGeom>
          <a:noFill/>
          <a:ln w="7938">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66" name="Rectangle 56"/>
          <p:cNvSpPr>
            <a:spLocks noChangeArrowheads="1"/>
          </p:cNvSpPr>
          <p:nvPr/>
        </p:nvSpPr>
        <p:spPr bwMode="auto">
          <a:xfrm rot="16200000">
            <a:off x="3632321" y="2066343"/>
            <a:ext cx="115416"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450">
                <a:solidFill>
                  <a:srgbClr val="000000"/>
                </a:solidFill>
                <a:latin typeface="Times New Roman" panose="02020603050405020304" pitchFamily="18" charset="0"/>
                <a:cs typeface="B Nazanin"/>
              </a:rPr>
              <a:t>97.4 </a:t>
            </a:r>
            <a:endParaRPr lang="en-US" sz="1350">
              <a:solidFill>
                <a:prstClr val="black"/>
              </a:solidFill>
              <a:cs typeface="B Nazanin"/>
            </a:endParaRPr>
          </a:p>
        </p:txBody>
      </p:sp>
      <p:sp>
        <p:nvSpPr>
          <p:cNvPr id="67" name="Line 57"/>
          <p:cNvSpPr>
            <a:spLocks noChangeShapeType="1"/>
          </p:cNvSpPr>
          <p:nvPr/>
        </p:nvSpPr>
        <p:spPr bwMode="auto">
          <a:xfrm>
            <a:off x="4402618" y="4753680"/>
            <a:ext cx="1738313" cy="15479"/>
          </a:xfrm>
          <a:prstGeom prst="line">
            <a:avLst/>
          </a:prstGeom>
          <a:noFill/>
          <a:ln w="7938">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69" name="Rectangle 59"/>
          <p:cNvSpPr>
            <a:spLocks noChangeArrowheads="1"/>
          </p:cNvSpPr>
          <p:nvPr/>
        </p:nvSpPr>
        <p:spPr bwMode="auto">
          <a:xfrm rot="16200000">
            <a:off x="4429900" y="4408302"/>
            <a:ext cx="144270" cy="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450">
                <a:solidFill>
                  <a:srgbClr val="000000"/>
                </a:solidFill>
                <a:latin typeface="Times New Roman" panose="02020603050405020304" pitchFamily="18" charset="0"/>
                <a:cs typeface="B Nazanin"/>
              </a:rPr>
              <a:t>112.0 </a:t>
            </a:r>
            <a:endParaRPr lang="en-US" sz="1350">
              <a:solidFill>
                <a:prstClr val="black"/>
              </a:solidFill>
              <a:cs typeface="B Nazanin"/>
            </a:endParaRPr>
          </a:p>
        </p:txBody>
      </p:sp>
      <p:sp>
        <p:nvSpPr>
          <p:cNvPr id="73" name="Freeform 63"/>
          <p:cNvSpPr>
            <a:spLocks/>
          </p:cNvSpPr>
          <p:nvPr/>
        </p:nvSpPr>
        <p:spPr bwMode="auto">
          <a:xfrm>
            <a:off x="678343" y="3838090"/>
            <a:ext cx="2232422" cy="894160"/>
          </a:xfrm>
          <a:custGeom>
            <a:avLst/>
            <a:gdLst>
              <a:gd name="T0" fmla="*/ 38 w 1875"/>
              <a:gd name="T1" fmla="*/ 733 h 751"/>
              <a:gd name="T2" fmla="*/ 82 w 1875"/>
              <a:gd name="T3" fmla="*/ 733 h 751"/>
              <a:gd name="T4" fmla="*/ 126 w 1875"/>
              <a:gd name="T5" fmla="*/ 737 h 751"/>
              <a:gd name="T6" fmla="*/ 164 w 1875"/>
              <a:gd name="T7" fmla="*/ 737 h 751"/>
              <a:gd name="T8" fmla="*/ 196 w 1875"/>
              <a:gd name="T9" fmla="*/ 742 h 751"/>
              <a:gd name="T10" fmla="*/ 240 w 1875"/>
              <a:gd name="T11" fmla="*/ 742 h 751"/>
              <a:gd name="T12" fmla="*/ 273 w 1875"/>
              <a:gd name="T13" fmla="*/ 746 h 751"/>
              <a:gd name="T14" fmla="*/ 316 w 1875"/>
              <a:gd name="T15" fmla="*/ 746 h 751"/>
              <a:gd name="T16" fmla="*/ 360 w 1875"/>
              <a:gd name="T17" fmla="*/ 746 h 751"/>
              <a:gd name="T18" fmla="*/ 403 w 1875"/>
              <a:gd name="T19" fmla="*/ 746 h 751"/>
              <a:gd name="T20" fmla="*/ 447 w 1875"/>
              <a:gd name="T21" fmla="*/ 746 h 751"/>
              <a:gd name="T22" fmla="*/ 491 w 1875"/>
              <a:gd name="T23" fmla="*/ 746 h 751"/>
              <a:gd name="T24" fmla="*/ 512 w 1875"/>
              <a:gd name="T25" fmla="*/ 746 h 751"/>
              <a:gd name="T26" fmla="*/ 545 w 1875"/>
              <a:gd name="T27" fmla="*/ 751 h 751"/>
              <a:gd name="T28" fmla="*/ 589 w 1875"/>
              <a:gd name="T29" fmla="*/ 751 h 751"/>
              <a:gd name="T30" fmla="*/ 632 w 1875"/>
              <a:gd name="T31" fmla="*/ 751 h 751"/>
              <a:gd name="T32" fmla="*/ 676 w 1875"/>
              <a:gd name="T33" fmla="*/ 751 h 751"/>
              <a:gd name="T34" fmla="*/ 719 w 1875"/>
              <a:gd name="T35" fmla="*/ 751 h 751"/>
              <a:gd name="T36" fmla="*/ 763 w 1875"/>
              <a:gd name="T37" fmla="*/ 751 h 751"/>
              <a:gd name="T38" fmla="*/ 807 w 1875"/>
              <a:gd name="T39" fmla="*/ 751 h 751"/>
              <a:gd name="T40" fmla="*/ 845 w 1875"/>
              <a:gd name="T41" fmla="*/ 751 h 751"/>
              <a:gd name="T42" fmla="*/ 878 w 1875"/>
              <a:gd name="T43" fmla="*/ 751 h 751"/>
              <a:gd name="T44" fmla="*/ 905 w 1875"/>
              <a:gd name="T45" fmla="*/ 746 h 751"/>
              <a:gd name="T46" fmla="*/ 932 w 1875"/>
              <a:gd name="T47" fmla="*/ 751 h 751"/>
              <a:gd name="T48" fmla="*/ 970 w 1875"/>
              <a:gd name="T49" fmla="*/ 746 h 751"/>
              <a:gd name="T50" fmla="*/ 1014 w 1875"/>
              <a:gd name="T51" fmla="*/ 746 h 751"/>
              <a:gd name="T52" fmla="*/ 1057 w 1875"/>
              <a:gd name="T53" fmla="*/ 746 h 751"/>
              <a:gd name="T54" fmla="*/ 1101 w 1875"/>
              <a:gd name="T55" fmla="*/ 746 h 751"/>
              <a:gd name="T56" fmla="*/ 1145 w 1875"/>
              <a:gd name="T57" fmla="*/ 746 h 751"/>
              <a:gd name="T58" fmla="*/ 1183 w 1875"/>
              <a:gd name="T59" fmla="*/ 742 h 751"/>
              <a:gd name="T60" fmla="*/ 1215 w 1875"/>
              <a:gd name="T61" fmla="*/ 737 h 751"/>
              <a:gd name="T62" fmla="*/ 1254 w 1875"/>
              <a:gd name="T63" fmla="*/ 733 h 751"/>
              <a:gd name="T64" fmla="*/ 1292 w 1875"/>
              <a:gd name="T65" fmla="*/ 720 h 751"/>
              <a:gd name="T66" fmla="*/ 1313 w 1875"/>
              <a:gd name="T67" fmla="*/ 702 h 751"/>
              <a:gd name="T68" fmla="*/ 1341 w 1875"/>
              <a:gd name="T69" fmla="*/ 680 h 751"/>
              <a:gd name="T70" fmla="*/ 1357 w 1875"/>
              <a:gd name="T71" fmla="*/ 649 h 751"/>
              <a:gd name="T72" fmla="*/ 1379 w 1875"/>
              <a:gd name="T73" fmla="*/ 617 h 751"/>
              <a:gd name="T74" fmla="*/ 1401 w 1875"/>
              <a:gd name="T75" fmla="*/ 573 h 751"/>
              <a:gd name="T76" fmla="*/ 1417 w 1875"/>
              <a:gd name="T77" fmla="*/ 529 h 751"/>
              <a:gd name="T78" fmla="*/ 1439 w 1875"/>
              <a:gd name="T79" fmla="*/ 471 h 751"/>
              <a:gd name="T80" fmla="*/ 1455 w 1875"/>
              <a:gd name="T81" fmla="*/ 409 h 751"/>
              <a:gd name="T82" fmla="*/ 1477 w 1875"/>
              <a:gd name="T83" fmla="*/ 346 h 751"/>
              <a:gd name="T84" fmla="*/ 1493 w 1875"/>
              <a:gd name="T85" fmla="*/ 280 h 751"/>
              <a:gd name="T86" fmla="*/ 1515 w 1875"/>
              <a:gd name="T87" fmla="*/ 213 h 751"/>
              <a:gd name="T88" fmla="*/ 1531 w 1875"/>
              <a:gd name="T89" fmla="*/ 155 h 751"/>
              <a:gd name="T90" fmla="*/ 1548 w 1875"/>
              <a:gd name="T91" fmla="*/ 93 h 751"/>
              <a:gd name="T92" fmla="*/ 1570 w 1875"/>
              <a:gd name="T93" fmla="*/ 53 h 751"/>
              <a:gd name="T94" fmla="*/ 1591 w 1875"/>
              <a:gd name="T95" fmla="*/ 22 h 751"/>
              <a:gd name="T96" fmla="*/ 1613 w 1875"/>
              <a:gd name="T97" fmla="*/ 4 h 751"/>
              <a:gd name="T98" fmla="*/ 1640 w 1875"/>
              <a:gd name="T99" fmla="*/ 4 h 751"/>
              <a:gd name="T100" fmla="*/ 1657 w 1875"/>
              <a:gd name="T101" fmla="*/ 22 h 751"/>
              <a:gd name="T102" fmla="*/ 1679 w 1875"/>
              <a:gd name="T103" fmla="*/ 49 h 751"/>
              <a:gd name="T104" fmla="*/ 1695 w 1875"/>
              <a:gd name="T105" fmla="*/ 84 h 751"/>
              <a:gd name="T106" fmla="*/ 1717 w 1875"/>
              <a:gd name="T107" fmla="*/ 124 h 751"/>
              <a:gd name="T108" fmla="*/ 1733 w 1875"/>
              <a:gd name="T109" fmla="*/ 164 h 751"/>
              <a:gd name="T110" fmla="*/ 1749 w 1875"/>
              <a:gd name="T111" fmla="*/ 213 h 751"/>
              <a:gd name="T112" fmla="*/ 1771 w 1875"/>
              <a:gd name="T113" fmla="*/ 262 h 751"/>
              <a:gd name="T114" fmla="*/ 1788 w 1875"/>
              <a:gd name="T115" fmla="*/ 306 h 751"/>
              <a:gd name="T116" fmla="*/ 1809 w 1875"/>
              <a:gd name="T117" fmla="*/ 351 h 751"/>
              <a:gd name="T118" fmla="*/ 1826 w 1875"/>
              <a:gd name="T119" fmla="*/ 391 h 751"/>
              <a:gd name="T120" fmla="*/ 1847 w 1875"/>
              <a:gd name="T121" fmla="*/ 431 h 751"/>
              <a:gd name="T122" fmla="*/ 1864 w 1875"/>
              <a:gd name="T123" fmla="*/ 466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75" h="751">
                <a:moveTo>
                  <a:pt x="0" y="733"/>
                </a:moveTo>
                <a:lnTo>
                  <a:pt x="6" y="733"/>
                </a:lnTo>
                <a:lnTo>
                  <a:pt x="11" y="733"/>
                </a:lnTo>
                <a:lnTo>
                  <a:pt x="17" y="733"/>
                </a:lnTo>
                <a:lnTo>
                  <a:pt x="22" y="733"/>
                </a:lnTo>
                <a:lnTo>
                  <a:pt x="27" y="733"/>
                </a:lnTo>
                <a:lnTo>
                  <a:pt x="33" y="733"/>
                </a:lnTo>
                <a:lnTo>
                  <a:pt x="38" y="733"/>
                </a:lnTo>
                <a:lnTo>
                  <a:pt x="44" y="733"/>
                </a:lnTo>
                <a:lnTo>
                  <a:pt x="49" y="733"/>
                </a:lnTo>
                <a:lnTo>
                  <a:pt x="55" y="733"/>
                </a:lnTo>
                <a:lnTo>
                  <a:pt x="60" y="733"/>
                </a:lnTo>
                <a:lnTo>
                  <a:pt x="66" y="733"/>
                </a:lnTo>
                <a:lnTo>
                  <a:pt x="71" y="733"/>
                </a:lnTo>
                <a:lnTo>
                  <a:pt x="76" y="733"/>
                </a:lnTo>
                <a:lnTo>
                  <a:pt x="82" y="733"/>
                </a:lnTo>
                <a:lnTo>
                  <a:pt x="87" y="733"/>
                </a:lnTo>
                <a:lnTo>
                  <a:pt x="93" y="733"/>
                </a:lnTo>
                <a:lnTo>
                  <a:pt x="98" y="733"/>
                </a:lnTo>
                <a:lnTo>
                  <a:pt x="104" y="733"/>
                </a:lnTo>
                <a:lnTo>
                  <a:pt x="109" y="733"/>
                </a:lnTo>
                <a:lnTo>
                  <a:pt x="115" y="733"/>
                </a:lnTo>
                <a:lnTo>
                  <a:pt x="120" y="733"/>
                </a:lnTo>
                <a:lnTo>
                  <a:pt x="126" y="737"/>
                </a:lnTo>
                <a:lnTo>
                  <a:pt x="126" y="733"/>
                </a:lnTo>
                <a:lnTo>
                  <a:pt x="131" y="737"/>
                </a:lnTo>
                <a:lnTo>
                  <a:pt x="136" y="737"/>
                </a:lnTo>
                <a:lnTo>
                  <a:pt x="142" y="737"/>
                </a:lnTo>
                <a:lnTo>
                  <a:pt x="147" y="737"/>
                </a:lnTo>
                <a:lnTo>
                  <a:pt x="153" y="737"/>
                </a:lnTo>
                <a:lnTo>
                  <a:pt x="158" y="737"/>
                </a:lnTo>
                <a:lnTo>
                  <a:pt x="164" y="737"/>
                </a:lnTo>
                <a:lnTo>
                  <a:pt x="169" y="737"/>
                </a:lnTo>
                <a:lnTo>
                  <a:pt x="175" y="742"/>
                </a:lnTo>
                <a:lnTo>
                  <a:pt x="175" y="737"/>
                </a:lnTo>
                <a:lnTo>
                  <a:pt x="180" y="742"/>
                </a:lnTo>
                <a:lnTo>
                  <a:pt x="185" y="742"/>
                </a:lnTo>
                <a:lnTo>
                  <a:pt x="185" y="737"/>
                </a:lnTo>
                <a:lnTo>
                  <a:pt x="191" y="742"/>
                </a:lnTo>
                <a:lnTo>
                  <a:pt x="196" y="742"/>
                </a:lnTo>
                <a:lnTo>
                  <a:pt x="202" y="742"/>
                </a:lnTo>
                <a:lnTo>
                  <a:pt x="207" y="742"/>
                </a:lnTo>
                <a:lnTo>
                  <a:pt x="213" y="742"/>
                </a:lnTo>
                <a:lnTo>
                  <a:pt x="218" y="742"/>
                </a:lnTo>
                <a:lnTo>
                  <a:pt x="224" y="742"/>
                </a:lnTo>
                <a:lnTo>
                  <a:pt x="229" y="742"/>
                </a:lnTo>
                <a:lnTo>
                  <a:pt x="235" y="742"/>
                </a:lnTo>
                <a:lnTo>
                  <a:pt x="240" y="742"/>
                </a:lnTo>
                <a:lnTo>
                  <a:pt x="245" y="742"/>
                </a:lnTo>
                <a:lnTo>
                  <a:pt x="251" y="742"/>
                </a:lnTo>
                <a:lnTo>
                  <a:pt x="256" y="742"/>
                </a:lnTo>
                <a:lnTo>
                  <a:pt x="262" y="742"/>
                </a:lnTo>
                <a:lnTo>
                  <a:pt x="267" y="746"/>
                </a:lnTo>
                <a:lnTo>
                  <a:pt x="267" y="742"/>
                </a:lnTo>
                <a:lnTo>
                  <a:pt x="267" y="746"/>
                </a:lnTo>
                <a:lnTo>
                  <a:pt x="273" y="746"/>
                </a:lnTo>
                <a:lnTo>
                  <a:pt x="278" y="746"/>
                </a:lnTo>
                <a:lnTo>
                  <a:pt x="284" y="746"/>
                </a:lnTo>
                <a:lnTo>
                  <a:pt x="289" y="746"/>
                </a:lnTo>
                <a:lnTo>
                  <a:pt x="294" y="746"/>
                </a:lnTo>
                <a:lnTo>
                  <a:pt x="300" y="746"/>
                </a:lnTo>
                <a:lnTo>
                  <a:pt x="305" y="746"/>
                </a:lnTo>
                <a:lnTo>
                  <a:pt x="311" y="746"/>
                </a:lnTo>
                <a:lnTo>
                  <a:pt x="316" y="746"/>
                </a:lnTo>
                <a:lnTo>
                  <a:pt x="322" y="746"/>
                </a:lnTo>
                <a:lnTo>
                  <a:pt x="327" y="746"/>
                </a:lnTo>
                <a:lnTo>
                  <a:pt x="333" y="746"/>
                </a:lnTo>
                <a:lnTo>
                  <a:pt x="338" y="746"/>
                </a:lnTo>
                <a:lnTo>
                  <a:pt x="343" y="746"/>
                </a:lnTo>
                <a:lnTo>
                  <a:pt x="349" y="746"/>
                </a:lnTo>
                <a:lnTo>
                  <a:pt x="354" y="746"/>
                </a:lnTo>
                <a:lnTo>
                  <a:pt x="360" y="746"/>
                </a:lnTo>
                <a:lnTo>
                  <a:pt x="365" y="746"/>
                </a:lnTo>
                <a:lnTo>
                  <a:pt x="371" y="746"/>
                </a:lnTo>
                <a:lnTo>
                  <a:pt x="376" y="746"/>
                </a:lnTo>
                <a:lnTo>
                  <a:pt x="382" y="746"/>
                </a:lnTo>
                <a:lnTo>
                  <a:pt x="387" y="746"/>
                </a:lnTo>
                <a:lnTo>
                  <a:pt x="393" y="746"/>
                </a:lnTo>
                <a:lnTo>
                  <a:pt x="398" y="746"/>
                </a:lnTo>
                <a:lnTo>
                  <a:pt x="403" y="746"/>
                </a:lnTo>
                <a:lnTo>
                  <a:pt x="409" y="746"/>
                </a:lnTo>
                <a:lnTo>
                  <a:pt x="414" y="746"/>
                </a:lnTo>
                <a:lnTo>
                  <a:pt x="420" y="746"/>
                </a:lnTo>
                <a:lnTo>
                  <a:pt x="425" y="746"/>
                </a:lnTo>
                <a:lnTo>
                  <a:pt x="431" y="746"/>
                </a:lnTo>
                <a:lnTo>
                  <a:pt x="436" y="746"/>
                </a:lnTo>
                <a:lnTo>
                  <a:pt x="442" y="746"/>
                </a:lnTo>
                <a:lnTo>
                  <a:pt x="447" y="746"/>
                </a:lnTo>
                <a:lnTo>
                  <a:pt x="452" y="746"/>
                </a:lnTo>
                <a:lnTo>
                  <a:pt x="458" y="746"/>
                </a:lnTo>
                <a:lnTo>
                  <a:pt x="463" y="746"/>
                </a:lnTo>
                <a:lnTo>
                  <a:pt x="469" y="746"/>
                </a:lnTo>
                <a:lnTo>
                  <a:pt x="474" y="746"/>
                </a:lnTo>
                <a:lnTo>
                  <a:pt x="480" y="746"/>
                </a:lnTo>
                <a:lnTo>
                  <a:pt x="485" y="746"/>
                </a:lnTo>
                <a:lnTo>
                  <a:pt x="491" y="746"/>
                </a:lnTo>
                <a:lnTo>
                  <a:pt x="496" y="751"/>
                </a:lnTo>
                <a:lnTo>
                  <a:pt x="496" y="746"/>
                </a:lnTo>
                <a:lnTo>
                  <a:pt x="502" y="751"/>
                </a:lnTo>
                <a:lnTo>
                  <a:pt x="502" y="746"/>
                </a:lnTo>
                <a:lnTo>
                  <a:pt x="502" y="751"/>
                </a:lnTo>
                <a:lnTo>
                  <a:pt x="507" y="751"/>
                </a:lnTo>
                <a:lnTo>
                  <a:pt x="512" y="751"/>
                </a:lnTo>
                <a:lnTo>
                  <a:pt x="512" y="746"/>
                </a:lnTo>
                <a:lnTo>
                  <a:pt x="518" y="751"/>
                </a:lnTo>
                <a:lnTo>
                  <a:pt x="518" y="746"/>
                </a:lnTo>
                <a:lnTo>
                  <a:pt x="523" y="746"/>
                </a:lnTo>
                <a:lnTo>
                  <a:pt x="529" y="746"/>
                </a:lnTo>
                <a:lnTo>
                  <a:pt x="534" y="751"/>
                </a:lnTo>
                <a:lnTo>
                  <a:pt x="540" y="751"/>
                </a:lnTo>
                <a:lnTo>
                  <a:pt x="540" y="746"/>
                </a:lnTo>
                <a:lnTo>
                  <a:pt x="545" y="751"/>
                </a:lnTo>
                <a:lnTo>
                  <a:pt x="551" y="751"/>
                </a:lnTo>
                <a:lnTo>
                  <a:pt x="556" y="751"/>
                </a:lnTo>
                <a:lnTo>
                  <a:pt x="561" y="751"/>
                </a:lnTo>
                <a:lnTo>
                  <a:pt x="567" y="751"/>
                </a:lnTo>
                <a:lnTo>
                  <a:pt x="572" y="751"/>
                </a:lnTo>
                <a:lnTo>
                  <a:pt x="578" y="751"/>
                </a:lnTo>
                <a:lnTo>
                  <a:pt x="583" y="751"/>
                </a:lnTo>
                <a:lnTo>
                  <a:pt x="589" y="751"/>
                </a:lnTo>
                <a:lnTo>
                  <a:pt x="594" y="751"/>
                </a:lnTo>
                <a:lnTo>
                  <a:pt x="600" y="751"/>
                </a:lnTo>
                <a:lnTo>
                  <a:pt x="605" y="751"/>
                </a:lnTo>
                <a:lnTo>
                  <a:pt x="610" y="751"/>
                </a:lnTo>
                <a:lnTo>
                  <a:pt x="616" y="751"/>
                </a:lnTo>
                <a:lnTo>
                  <a:pt x="621" y="751"/>
                </a:lnTo>
                <a:lnTo>
                  <a:pt x="627" y="751"/>
                </a:lnTo>
                <a:lnTo>
                  <a:pt x="632" y="751"/>
                </a:lnTo>
                <a:lnTo>
                  <a:pt x="638" y="751"/>
                </a:lnTo>
                <a:lnTo>
                  <a:pt x="643" y="751"/>
                </a:lnTo>
                <a:lnTo>
                  <a:pt x="649" y="751"/>
                </a:lnTo>
                <a:lnTo>
                  <a:pt x="654" y="751"/>
                </a:lnTo>
                <a:lnTo>
                  <a:pt x="660" y="751"/>
                </a:lnTo>
                <a:lnTo>
                  <a:pt x="665" y="751"/>
                </a:lnTo>
                <a:lnTo>
                  <a:pt x="670" y="751"/>
                </a:lnTo>
                <a:lnTo>
                  <a:pt x="676" y="751"/>
                </a:lnTo>
                <a:lnTo>
                  <a:pt x="681" y="751"/>
                </a:lnTo>
                <a:lnTo>
                  <a:pt x="687" y="751"/>
                </a:lnTo>
                <a:lnTo>
                  <a:pt x="692" y="751"/>
                </a:lnTo>
                <a:lnTo>
                  <a:pt x="698" y="751"/>
                </a:lnTo>
                <a:lnTo>
                  <a:pt x="703" y="751"/>
                </a:lnTo>
                <a:lnTo>
                  <a:pt x="709" y="751"/>
                </a:lnTo>
                <a:lnTo>
                  <a:pt x="714" y="751"/>
                </a:lnTo>
                <a:lnTo>
                  <a:pt x="719" y="751"/>
                </a:lnTo>
                <a:lnTo>
                  <a:pt x="725" y="751"/>
                </a:lnTo>
                <a:lnTo>
                  <a:pt x="730" y="751"/>
                </a:lnTo>
                <a:lnTo>
                  <a:pt x="736" y="751"/>
                </a:lnTo>
                <a:lnTo>
                  <a:pt x="741" y="751"/>
                </a:lnTo>
                <a:lnTo>
                  <a:pt x="747" y="751"/>
                </a:lnTo>
                <a:lnTo>
                  <a:pt x="752" y="751"/>
                </a:lnTo>
                <a:lnTo>
                  <a:pt x="758" y="751"/>
                </a:lnTo>
                <a:lnTo>
                  <a:pt x="763" y="751"/>
                </a:lnTo>
                <a:lnTo>
                  <a:pt x="769" y="751"/>
                </a:lnTo>
                <a:lnTo>
                  <a:pt x="774" y="751"/>
                </a:lnTo>
                <a:lnTo>
                  <a:pt x="779" y="751"/>
                </a:lnTo>
                <a:lnTo>
                  <a:pt x="785" y="751"/>
                </a:lnTo>
                <a:lnTo>
                  <a:pt x="790" y="751"/>
                </a:lnTo>
                <a:lnTo>
                  <a:pt x="796" y="751"/>
                </a:lnTo>
                <a:lnTo>
                  <a:pt x="801" y="751"/>
                </a:lnTo>
                <a:lnTo>
                  <a:pt x="807" y="751"/>
                </a:lnTo>
                <a:lnTo>
                  <a:pt x="812" y="751"/>
                </a:lnTo>
                <a:lnTo>
                  <a:pt x="818" y="751"/>
                </a:lnTo>
                <a:lnTo>
                  <a:pt x="823" y="751"/>
                </a:lnTo>
                <a:lnTo>
                  <a:pt x="828" y="751"/>
                </a:lnTo>
                <a:lnTo>
                  <a:pt x="834" y="751"/>
                </a:lnTo>
                <a:lnTo>
                  <a:pt x="839" y="751"/>
                </a:lnTo>
                <a:lnTo>
                  <a:pt x="839" y="746"/>
                </a:lnTo>
                <a:lnTo>
                  <a:pt x="845" y="751"/>
                </a:lnTo>
                <a:lnTo>
                  <a:pt x="850" y="751"/>
                </a:lnTo>
                <a:lnTo>
                  <a:pt x="856" y="751"/>
                </a:lnTo>
                <a:lnTo>
                  <a:pt x="861" y="746"/>
                </a:lnTo>
                <a:lnTo>
                  <a:pt x="867" y="751"/>
                </a:lnTo>
                <a:lnTo>
                  <a:pt x="872" y="751"/>
                </a:lnTo>
                <a:lnTo>
                  <a:pt x="872" y="746"/>
                </a:lnTo>
                <a:lnTo>
                  <a:pt x="872" y="751"/>
                </a:lnTo>
                <a:lnTo>
                  <a:pt x="878" y="751"/>
                </a:lnTo>
                <a:lnTo>
                  <a:pt x="878" y="746"/>
                </a:lnTo>
                <a:lnTo>
                  <a:pt x="883" y="751"/>
                </a:lnTo>
                <a:lnTo>
                  <a:pt x="883" y="746"/>
                </a:lnTo>
                <a:lnTo>
                  <a:pt x="888" y="751"/>
                </a:lnTo>
                <a:lnTo>
                  <a:pt x="888" y="746"/>
                </a:lnTo>
                <a:lnTo>
                  <a:pt x="894" y="746"/>
                </a:lnTo>
                <a:lnTo>
                  <a:pt x="899" y="746"/>
                </a:lnTo>
                <a:lnTo>
                  <a:pt x="905" y="746"/>
                </a:lnTo>
                <a:lnTo>
                  <a:pt x="905" y="751"/>
                </a:lnTo>
                <a:lnTo>
                  <a:pt x="905" y="746"/>
                </a:lnTo>
                <a:lnTo>
                  <a:pt x="910" y="751"/>
                </a:lnTo>
                <a:lnTo>
                  <a:pt x="910" y="746"/>
                </a:lnTo>
                <a:lnTo>
                  <a:pt x="916" y="746"/>
                </a:lnTo>
                <a:lnTo>
                  <a:pt x="921" y="746"/>
                </a:lnTo>
                <a:lnTo>
                  <a:pt x="927" y="746"/>
                </a:lnTo>
                <a:lnTo>
                  <a:pt x="932" y="751"/>
                </a:lnTo>
                <a:lnTo>
                  <a:pt x="932" y="746"/>
                </a:lnTo>
                <a:lnTo>
                  <a:pt x="937" y="746"/>
                </a:lnTo>
                <a:lnTo>
                  <a:pt x="943" y="746"/>
                </a:lnTo>
                <a:lnTo>
                  <a:pt x="948" y="746"/>
                </a:lnTo>
                <a:lnTo>
                  <a:pt x="954" y="746"/>
                </a:lnTo>
                <a:lnTo>
                  <a:pt x="959" y="746"/>
                </a:lnTo>
                <a:lnTo>
                  <a:pt x="965" y="746"/>
                </a:lnTo>
                <a:lnTo>
                  <a:pt x="970" y="746"/>
                </a:lnTo>
                <a:lnTo>
                  <a:pt x="976" y="746"/>
                </a:lnTo>
                <a:lnTo>
                  <a:pt x="981" y="746"/>
                </a:lnTo>
                <a:lnTo>
                  <a:pt x="986" y="746"/>
                </a:lnTo>
                <a:lnTo>
                  <a:pt x="992" y="746"/>
                </a:lnTo>
                <a:lnTo>
                  <a:pt x="997" y="746"/>
                </a:lnTo>
                <a:lnTo>
                  <a:pt x="1003" y="746"/>
                </a:lnTo>
                <a:lnTo>
                  <a:pt x="1008" y="746"/>
                </a:lnTo>
                <a:lnTo>
                  <a:pt x="1014" y="746"/>
                </a:lnTo>
                <a:lnTo>
                  <a:pt x="1019" y="746"/>
                </a:lnTo>
                <a:lnTo>
                  <a:pt x="1025" y="746"/>
                </a:lnTo>
                <a:lnTo>
                  <a:pt x="1030" y="746"/>
                </a:lnTo>
                <a:lnTo>
                  <a:pt x="1036" y="746"/>
                </a:lnTo>
                <a:lnTo>
                  <a:pt x="1041" y="746"/>
                </a:lnTo>
                <a:lnTo>
                  <a:pt x="1046" y="746"/>
                </a:lnTo>
                <a:lnTo>
                  <a:pt x="1052" y="746"/>
                </a:lnTo>
                <a:lnTo>
                  <a:pt x="1057" y="746"/>
                </a:lnTo>
                <a:lnTo>
                  <a:pt x="1063" y="746"/>
                </a:lnTo>
                <a:lnTo>
                  <a:pt x="1068" y="746"/>
                </a:lnTo>
                <a:lnTo>
                  <a:pt x="1074" y="746"/>
                </a:lnTo>
                <a:lnTo>
                  <a:pt x="1079" y="746"/>
                </a:lnTo>
                <a:lnTo>
                  <a:pt x="1085" y="746"/>
                </a:lnTo>
                <a:lnTo>
                  <a:pt x="1090" y="746"/>
                </a:lnTo>
                <a:lnTo>
                  <a:pt x="1095" y="746"/>
                </a:lnTo>
                <a:lnTo>
                  <a:pt x="1101" y="746"/>
                </a:lnTo>
                <a:lnTo>
                  <a:pt x="1106" y="746"/>
                </a:lnTo>
                <a:lnTo>
                  <a:pt x="1112" y="746"/>
                </a:lnTo>
                <a:lnTo>
                  <a:pt x="1117" y="746"/>
                </a:lnTo>
                <a:lnTo>
                  <a:pt x="1123" y="746"/>
                </a:lnTo>
                <a:lnTo>
                  <a:pt x="1128" y="746"/>
                </a:lnTo>
                <a:lnTo>
                  <a:pt x="1134" y="746"/>
                </a:lnTo>
                <a:lnTo>
                  <a:pt x="1139" y="746"/>
                </a:lnTo>
                <a:lnTo>
                  <a:pt x="1145" y="746"/>
                </a:lnTo>
                <a:lnTo>
                  <a:pt x="1150" y="746"/>
                </a:lnTo>
                <a:lnTo>
                  <a:pt x="1155" y="746"/>
                </a:lnTo>
                <a:lnTo>
                  <a:pt x="1161" y="746"/>
                </a:lnTo>
                <a:lnTo>
                  <a:pt x="1161" y="742"/>
                </a:lnTo>
                <a:lnTo>
                  <a:pt x="1166" y="742"/>
                </a:lnTo>
                <a:lnTo>
                  <a:pt x="1172" y="742"/>
                </a:lnTo>
                <a:lnTo>
                  <a:pt x="1177" y="742"/>
                </a:lnTo>
                <a:lnTo>
                  <a:pt x="1183" y="742"/>
                </a:lnTo>
                <a:lnTo>
                  <a:pt x="1188" y="742"/>
                </a:lnTo>
                <a:lnTo>
                  <a:pt x="1194" y="742"/>
                </a:lnTo>
                <a:lnTo>
                  <a:pt x="1199" y="742"/>
                </a:lnTo>
                <a:lnTo>
                  <a:pt x="1204" y="742"/>
                </a:lnTo>
                <a:lnTo>
                  <a:pt x="1210" y="742"/>
                </a:lnTo>
                <a:lnTo>
                  <a:pt x="1210" y="737"/>
                </a:lnTo>
                <a:lnTo>
                  <a:pt x="1215" y="742"/>
                </a:lnTo>
                <a:lnTo>
                  <a:pt x="1215" y="737"/>
                </a:lnTo>
                <a:lnTo>
                  <a:pt x="1221" y="737"/>
                </a:lnTo>
                <a:lnTo>
                  <a:pt x="1226" y="737"/>
                </a:lnTo>
                <a:lnTo>
                  <a:pt x="1232" y="737"/>
                </a:lnTo>
                <a:lnTo>
                  <a:pt x="1237" y="737"/>
                </a:lnTo>
                <a:lnTo>
                  <a:pt x="1243" y="737"/>
                </a:lnTo>
                <a:lnTo>
                  <a:pt x="1243" y="733"/>
                </a:lnTo>
                <a:lnTo>
                  <a:pt x="1248" y="733"/>
                </a:lnTo>
                <a:lnTo>
                  <a:pt x="1254" y="733"/>
                </a:lnTo>
                <a:lnTo>
                  <a:pt x="1259" y="733"/>
                </a:lnTo>
                <a:lnTo>
                  <a:pt x="1264" y="729"/>
                </a:lnTo>
                <a:lnTo>
                  <a:pt x="1270" y="729"/>
                </a:lnTo>
                <a:lnTo>
                  <a:pt x="1275" y="729"/>
                </a:lnTo>
                <a:lnTo>
                  <a:pt x="1275" y="724"/>
                </a:lnTo>
                <a:lnTo>
                  <a:pt x="1281" y="724"/>
                </a:lnTo>
                <a:lnTo>
                  <a:pt x="1286" y="720"/>
                </a:lnTo>
                <a:lnTo>
                  <a:pt x="1292" y="720"/>
                </a:lnTo>
                <a:lnTo>
                  <a:pt x="1292" y="715"/>
                </a:lnTo>
                <a:lnTo>
                  <a:pt x="1297" y="715"/>
                </a:lnTo>
                <a:lnTo>
                  <a:pt x="1303" y="715"/>
                </a:lnTo>
                <a:lnTo>
                  <a:pt x="1303" y="711"/>
                </a:lnTo>
                <a:lnTo>
                  <a:pt x="1308" y="711"/>
                </a:lnTo>
                <a:lnTo>
                  <a:pt x="1308" y="706"/>
                </a:lnTo>
                <a:lnTo>
                  <a:pt x="1313" y="706"/>
                </a:lnTo>
                <a:lnTo>
                  <a:pt x="1313" y="702"/>
                </a:lnTo>
                <a:lnTo>
                  <a:pt x="1319" y="697"/>
                </a:lnTo>
                <a:lnTo>
                  <a:pt x="1324" y="697"/>
                </a:lnTo>
                <a:lnTo>
                  <a:pt x="1324" y="693"/>
                </a:lnTo>
                <a:lnTo>
                  <a:pt x="1330" y="693"/>
                </a:lnTo>
                <a:lnTo>
                  <a:pt x="1330" y="689"/>
                </a:lnTo>
                <a:lnTo>
                  <a:pt x="1335" y="684"/>
                </a:lnTo>
                <a:lnTo>
                  <a:pt x="1335" y="680"/>
                </a:lnTo>
                <a:lnTo>
                  <a:pt x="1341" y="680"/>
                </a:lnTo>
                <a:lnTo>
                  <a:pt x="1341" y="675"/>
                </a:lnTo>
                <a:lnTo>
                  <a:pt x="1346" y="675"/>
                </a:lnTo>
                <a:lnTo>
                  <a:pt x="1346" y="671"/>
                </a:lnTo>
                <a:lnTo>
                  <a:pt x="1346" y="666"/>
                </a:lnTo>
                <a:lnTo>
                  <a:pt x="1352" y="662"/>
                </a:lnTo>
                <a:lnTo>
                  <a:pt x="1352" y="657"/>
                </a:lnTo>
                <a:lnTo>
                  <a:pt x="1357" y="657"/>
                </a:lnTo>
                <a:lnTo>
                  <a:pt x="1357" y="649"/>
                </a:lnTo>
                <a:lnTo>
                  <a:pt x="1362" y="649"/>
                </a:lnTo>
                <a:lnTo>
                  <a:pt x="1362" y="644"/>
                </a:lnTo>
                <a:lnTo>
                  <a:pt x="1368" y="640"/>
                </a:lnTo>
                <a:lnTo>
                  <a:pt x="1368" y="635"/>
                </a:lnTo>
                <a:lnTo>
                  <a:pt x="1373" y="631"/>
                </a:lnTo>
                <a:lnTo>
                  <a:pt x="1373" y="626"/>
                </a:lnTo>
                <a:lnTo>
                  <a:pt x="1379" y="626"/>
                </a:lnTo>
                <a:lnTo>
                  <a:pt x="1379" y="617"/>
                </a:lnTo>
                <a:lnTo>
                  <a:pt x="1379" y="609"/>
                </a:lnTo>
                <a:lnTo>
                  <a:pt x="1384" y="604"/>
                </a:lnTo>
                <a:lnTo>
                  <a:pt x="1384" y="600"/>
                </a:lnTo>
                <a:lnTo>
                  <a:pt x="1390" y="595"/>
                </a:lnTo>
                <a:lnTo>
                  <a:pt x="1390" y="586"/>
                </a:lnTo>
                <a:lnTo>
                  <a:pt x="1395" y="586"/>
                </a:lnTo>
                <a:lnTo>
                  <a:pt x="1395" y="577"/>
                </a:lnTo>
                <a:lnTo>
                  <a:pt x="1401" y="573"/>
                </a:lnTo>
                <a:lnTo>
                  <a:pt x="1401" y="564"/>
                </a:lnTo>
                <a:lnTo>
                  <a:pt x="1406" y="564"/>
                </a:lnTo>
                <a:lnTo>
                  <a:pt x="1406" y="555"/>
                </a:lnTo>
                <a:lnTo>
                  <a:pt x="1412" y="551"/>
                </a:lnTo>
                <a:lnTo>
                  <a:pt x="1412" y="542"/>
                </a:lnTo>
                <a:lnTo>
                  <a:pt x="1412" y="537"/>
                </a:lnTo>
                <a:lnTo>
                  <a:pt x="1412" y="529"/>
                </a:lnTo>
                <a:lnTo>
                  <a:pt x="1417" y="529"/>
                </a:lnTo>
                <a:lnTo>
                  <a:pt x="1417" y="515"/>
                </a:lnTo>
                <a:lnTo>
                  <a:pt x="1422" y="515"/>
                </a:lnTo>
                <a:lnTo>
                  <a:pt x="1422" y="502"/>
                </a:lnTo>
                <a:lnTo>
                  <a:pt x="1428" y="497"/>
                </a:lnTo>
                <a:lnTo>
                  <a:pt x="1428" y="489"/>
                </a:lnTo>
                <a:lnTo>
                  <a:pt x="1433" y="489"/>
                </a:lnTo>
                <a:lnTo>
                  <a:pt x="1433" y="475"/>
                </a:lnTo>
                <a:lnTo>
                  <a:pt x="1439" y="471"/>
                </a:lnTo>
                <a:lnTo>
                  <a:pt x="1439" y="457"/>
                </a:lnTo>
                <a:lnTo>
                  <a:pt x="1444" y="457"/>
                </a:lnTo>
                <a:lnTo>
                  <a:pt x="1444" y="444"/>
                </a:lnTo>
                <a:lnTo>
                  <a:pt x="1444" y="440"/>
                </a:lnTo>
                <a:lnTo>
                  <a:pt x="1444" y="426"/>
                </a:lnTo>
                <a:lnTo>
                  <a:pt x="1450" y="426"/>
                </a:lnTo>
                <a:lnTo>
                  <a:pt x="1450" y="413"/>
                </a:lnTo>
                <a:lnTo>
                  <a:pt x="1455" y="409"/>
                </a:lnTo>
                <a:lnTo>
                  <a:pt x="1455" y="400"/>
                </a:lnTo>
                <a:lnTo>
                  <a:pt x="1461" y="395"/>
                </a:lnTo>
                <a:lnTo>
                  <a:pt x="1461" y="382"/>
                </a:lnTo>
                <a:lnTo>
                  <a:pt x="1466" y="377"/>
                </a:lnTo>
                <a:lnTo>
                  <a:pt x="1466" y="364"/>
                </a:lnTo>
                <a:lnTo>
                  <a:pt x="1471" y="364"/>
                </a:lnTo>
                <a:lnTo>
                  <a:pt x="1471" y="346"/>
                </a:lnTo>
                <a:lnTo>
                  <a:pt x="1477" y="346"/>
                </a:lnTo>
                <a:lnTo>
                  <a:pt x="1477" y="333"/>
                </a:lnTo>
                <a:lnTo>
                  <a:pt x="1482" y="329"/>
                </a:lnTo>
                <a:lnTo>
                  <a:pt x="1482" y="315"/>
                </a:lnTo>
                <a:lnTo>
                  <a:pt x="1482" y="311"/>
                </a:lnTo>
                <a:lnTo>
                  <a:pt x="1482" y="297"/>
                </a:lnTo>
                <a:lnTo>
                  <a:pt x="1488" y="297"/>
                </a:lnTo>
                <a:lnTo>
                  <a:pt x="1488" y="284"/>
                </a:lnTo>
                <a:lnTo>
                  <a:pt x="1493" y="280"/>
                </a:lnTo>
                <a:lnTo>
                  <a:pt x="1493" y="266"/>
                </a:lnTo>
                <a:lnTo>
                  <a:pt x="1499" y="262"/>
                </a:lnTo>
                <a:lnTo>
                  <a:pt x="1499" y="249"/>
                </a:lnTo>
                <a:lnTo>
                  <a:pt x="1504" y="249"/>
                </a:lnTo>
                <a:lnTo>
                  <a:pt x="1504" y="231"/>
                </a:lnTo>
                <a:lnTo>
                  <a:pt x="1510" y="231"/>
                </a:lnTo>
                <a:lnTo>
                  <a:pt x="1510" y="217"/>
                </a:lnTo>
                <a:lnTo>
                  <a:pt x="1515" y="213"/>
                </a:lnTo>
                <a:lnTo>
                  <a:pt x="1515" y="204"/>
                </a:lnTo>
                <a:lnTo>
                  <a:pt x="1515" y="200"/>
                </a:lnTo>
                <a:lnTo>
                  <a:pt x="1515" y="186"/>
                </a:lnTo>
                <a:lnTo>
                  <a:pt x="1521" y="186"/>
                </a:lnTo>
                <a:lnTo>
                  <a:pt x="1521" y="173"/>
                </a:lnTo>
                <a:lnTo>
                  <a:pt x="1526" y="169"/>
                </a:lnTo>
                <a:lnTo>
                  <a:pt x="1526" y="155"/>
                </a:lnTo>
                <a:lnTo>
                  <a:pt x="1531" y="155"/>
                </a:lnTo>
                <a:lnTo>
                  <a:pt x="1531" y="142"/>
                </a:lnTo>
                <a:lnTo>
                  <a:pt x="1537" y="142"/>
                </a:lnTo>
                <a:lnTo>
                  <a:pt x="1537" y="129"/>
                </a:lnTo>
                <a:lnTo>
                  <a:pt x="1542" y="129"/>
                </a:lnTo>
                <a:lnTo>
                  <a:pt x="1542" y="115"/>
                </a:lnTo>
                <a:lnTo>
                  <a:pt x="1548" y="115"/>
                </a:lnTo>
                <a:lnTo>
                  <a:pt x="1548" y="102"/>
                </a:lnTo>
                <a:lnTo>
                  <a:pt x="1548" y="93"/>
                </a:lnTo>
                <a:lnTo>
                  <a:pt x="1553" y="89"/>
                </a:lnTo>
                <a:lnTo>
                  <a:pt x="1553" y="80"/>
                </a:lnTo>
                <a:lnTo>
                  <a:pt x="1559" y="80"/>
                </a:lnTo>
                <a:lnTo>
                  <a:pt x="1559" y="71"/>
                </a:lnTo>
                <a:lnTo>
                  <a:pt x="1564" y="66"/>
                </a:lnTo>
                <a:lnTo>
                  <a:pt x="1564" y="62"/>
                </a:lnTo>
                <a:lnTo>
                  <a:pt x="1570" y="57"/>
                </a:lnTo>
                <a:lnTo>
                  <a:pt x="1570" y="53"/>
                </a:lnTo>
                <a:lnTo>
                  <a:pt x="1575" y="49"/>
                </a:lnTo>
                <a:lnTo>
                  <a:pt x="1575" y="44"/>
                </a:lnTo>
                <a:lnTo>
                  <a:pt x="1580" y="40"/>
                </a:lnTo>
                <a:lnTo>
                  <a:pt x="1580" y="35"/>
                </a:lnTo>
                <a:lnTo>
                  <a:pt x="1580" y="26"/>
                </a:lnTo>
                <a:lnTo>
                  <a:pt x="1586" y="26"/>
                </a:lnTo>
                <a:lnTo>
                  <a:pt x="1586" y="22"/>
                </a:lnTo>
                <a:lnTo>
                  <a:pt x="1591" y="22"/>
                </a:lnTo>
                <a:lnTo>
                  <a:pt x="1591" y="17"/>
                </a:lnTo>
                <a:lnTo>
                  <a:pt x="1597" y="17"/>
                </a:lnTo>
                <a:lnTo>
                  <a:pt x="1597" y="13"/>
                </a:lnTo>
                <a:lnTo>
                  <a:pt x="1602" y="13"/>
                </a:lnTo>
                <a:lnTo>
                  <a:pt x="1602" y="9"/>
                </a:lnTo>
                <a:lnTo>
                  <a:pt x="1608" y="9"/>
                </a:lnTo>
                <a:lnTo>
                  <a:pt x="1608" y="4"/>
                </a:lnTo>
                <a:lnTo>
                  <a:pt x="1613" y="4"/>
                </a:lnTo>
                <a:lnTo>
                  <a:pt x="1619" y="4"/>
                </a:lnTo>
                <a:lnTo>
                  <a:pt x="1619" y="0"/>
                </a:lnTo>
                <a:lnTo>
                  <a:pt x="1624" y="4"/>
                </a:lnTo>
                <a:lnTo>
                  <a:pt x="1624" y="0"/>
                </a:lnTo>
                <a:lnTo>
                  <a:pt x="1629" y="4"/>
                </a:lnTo>
                <a:lnTo>
                  <a:pt x="1635" y="4"/>
                </a:lnTo>
                <a:lnTo>
                  <a:pt x="1640" y="9"/>
                </a:lnTo>
                <a:lnTo>
                  <a:pt x="1640" y="4"/>
                </a:lnTo>
                <a:lnTo>
                  <a:pt x="1646" y="13"/>
                </a:lnTo>
                <a:lnTo>
                  <a:pt x="1646" y="9"/>
                </a:lnTo>
                <a:lnTo>
                  <a:pt x="1651" y="17"/>
                </a:lnTo>
                <a:lnTo>
                  <a:pt x="1651" y="13"/>
                </a:lnTo>
                <a:lnTo>
                  <a:pt x="1651" y="22"/>
                </a:lnTo>
                <a:lnTo>
                  <a:pt x="1651" y="17"/>
                </a:lnTo>
                <a:lnTo>
                  <a:pt x="1657" y="26"/>
                </a:lnTo>
                <a:lnTo>
                  <a:pt x="1657" y="22"/>
                </a:lnTo>
                <a:lnTo>
                  <a:pt x="1662" y="35"/>
                </a:lnTo>
                <a:lnTo>
                  <a:pt x="1662" y="26"/>
                </a:lnTo>
                <a:lnTo>
                  <a:pt x="1668" y="40"/>
                </a:lnTo>
                <a:lnTo>
                  <a:pt x="1668" y="35"/>
                </a:lnTo>
                <a:lnTo>
                  <a:pt x="1673" y="49"/>
                </a:lnTo>
                <a:lnTo>
                  <a:pt x="1673" y="40"/>
                </a:lnTo>
                <a:lnTo>
                  <a:pt x="1679" y="53"/>
                </a:lnTo>
                <a:lnTo>
                  <a:pt x="1679" y="49"/>
                </a:lnTo>
                <a:lnTo>
                  <a:pt x="1684" y="62"/>
                </a:lnTo>
                <a:lnTo>
                  <a:pt x="1684" y="57"/>
                </a:lnTo>
                <a:lnTo>
                  <a:pt x="1684" y="71"/>
                </a:lnTo>
                <a:lnTo>
                  <a:pt x="1684" y="62"/>
                </a:lnTo>
                <a:lnTo>
                  <a:pt x="1689" y="80"/>
                </a:lnTo>
                <a:lnTo>
                  <a:pt x="1689" y="71"/>
                </a:lnTo>
                <a:lnTo>
                  <a:pt x="1695" y="93"/>
                </a:lnTo>
                <a:lnTo>
                  <a:pt x="1695" y="84"/>
                </a:lnTo>
                <a:lnTo>
                  <a:pt x="1700" y="102"/>
                </a:lnTo>
                <a:lnTo>
                  <a:pt x="1700" y="93"/>
                </a:lnTo>
                <a:lnTo>
                  <a:pt x="1706" y="111"/>
                </a:lnTo>
                <a:lnTo>
                  <a:pt x="1706" y="102"/>
                </a:lnTo>
                <a:lnTo>
                  <a:pt x="1711" y="120"/>
                </a:lnTo>
                <a:lnTo>
                  <a:pt x="1711" y="111"/>
                </a:lnTo>
                <a:lnTo>
                  <a:pt x="1717" y="133"/>
                </a:lnTo>
                <a:lnTo>
                  <a:pt x="1717" y="124"/>
                </a:lnTo>
                <a:lnTo>
                  <a:pt x="1717" y="142"/>
                </a:lnTo>
                <a:lnTo>
                  <a:pt x="1717" y="133"/>
                </a:lnTo>
                <a:lnTo>
                  <a:pt x="1722" y="155"/>
                </a:lnTo>
                <a:lnTo>
                  <a:pt x="1722" y="146"/>
                </a:lnTo>
                <a:lnTo>
                  <a:pt x="1728" y="164"/>
                </a:lnTo>
                <a:lnTo>
                  <a:pt x="1728" y="155"/>
                </a:lnTo>
                <a:lnTo>
                  <a:pt x="1733" y="177"/>
                </a:lnTo>
                <a:lnTo>
                  <a:pt x="1733" y="164"/>
                </a:lnTo>
                <a:lnTo>
                  <a:pt x="1738" y="186"/>
                </a:lnTo>
                <a:lnTo>
                  <a:pt x="1738" y="177"/>
                </a:lnTo>
                <a:lnTo>
                  <a:pt x="1744" y="200"/>
                </a:lnTo>
                <a:lnTo>
                  <a:pt x="1744" y="191"/>
                </a:lnTo>
                <a:lnTo>
                  <a:pt x="1749" y="213"/>
                </a:lnTo>
                <a:lnTo>
                  <a:pt x="1749" y="204"/>
                </a:lnTo>
                <a:lnTo>
                  <a:pt x="1749" y="226"/>
                </a:lnTo>
                <a:lnTo>
                  <a:pt x="1749" y="213"/>
                </a:lnTo>
                <a:lnTo>
                  <a:pt x="1755" y="235"/>
                </a:lnTo>
                <a:lnTo>
                  <a:pt x="1755" y="226"/>
                </a:lnTo>
                <a:lnTo>
                  <a:pt x="1760" y="249"/>
                </a:lnTo>
                <a:lnTo>
                  <a:pt x="1760" y="235"/>
                </a:lnTo>
                <a:lnTo>
                  <a:pt x="1766" y="262"/>
                </a:lnTo>
                <a:lnTo>
                  <a:pt x="1766" y="249"/>
                </a:lnTo>
                <a:lnTo>
                  <a:pt x="1771" y="271"/>
                </a:lnTo>
                <a:lnTo>
                  <a:pt x="1771" y="262"/>
                </a:lnTo>
                <a:lnTo>
                  <a:pt x="1777" y="284"/>
                </a:lnTo>
                <a:lnTo>
                  <a:pt x="1777" y="275"/>
                </a:lnTo>
                <a:lnTo>
                  <a:pt x="1782" y="293"/>
                </a:lnTo>
                <a:lnTo>
                  <a:pt x="1782" y="284"/>
                </a:lnTo>
                <a:lnTo>
                  <a:pt x="1782" y="306"/>
                </a:lnTo>
                <a:lnTo>
                  <a:pt x="1782" y="297"/>
                </a:lnTo>
                <a:lnTo>
                  <a:pt x="1788" y="315"/>
                </a:lnTo>
                <a:lnTo>
                  <a:pt x="1788" y="306"/>
                </a:lnTo>
                <a:lnTo>
                  <a:pt x="1793" y="329"/>
                </a:lnTo>
                <a:lnTo>
                  <a:pt x="1793" y="320"/>
                </a:lnTo>
                <a:lnTo>
                  <a:pt x="1798" y="337"/>
                </a:lnTo>
                <a:lnTo>
                  <a:pt x="1798" y="329"/>
                </a:lnTo>
                <a:lnTo>
                  <a:pt x="1804" y="351"/>
                </a:lnTo>
                <a:lnTo>
                  <a:pt x="1804" y="342"/>
                </a:lnTo>
                <a:lnTo>
                  <a:pt x="1809" y="360"/>
                </a:lnTo>
                <a:lnTo>
                  <a:pt x="1809" y="351"/>
                </a:lnTo>
                <a:lnTo>
                  <a:pt x="1815" y="369"/>
                </a:lnTo>
                <a:lnTo>
                  <a:pt x="1815" y="364"/>
                </a:lnTo>
                <a:lnTo>
                  <a:pt x="1820" y="382"/>
                </a:lnTo>
                <a:lnTo>
                  <a:pt x="1820" y="373"/>
                </a:lnTo>
                <a:lnTo>
                  <a:pt x="1820" y="391"/>
                </a:lnTo>
                <a:lnTo>
                  <a:pt x="1820" y="382"/>
                </a:lnTo>
                <a:lnTo>
                  <a:pt x="1826" y="400"/>
                </a:lnTo>
                <a:lnTo>
                  <a:pt x="1826" y="391"/>
                </a:lnTo>
                <a:lnTo>
                  <a:pt x="1831" y="409"/>
                </a:lnTo>
                <a:lnTo>
                  <a:pt x="1831" y="404"/>
                </a:lnTo>
                <a:lnTo>
                  <a:pt x="1837" y="422"/>
                </a:lnTo>
                <a:lnTo>
                  <a:pt x="1837" y="413"/>
                </a:lnTo>
                <a:lnTo>
                  <a:pt x="1842" y="426"/>
                </a:lnTo>
                <a:lnTo>
                  <a:pt x="1842" y="422"/>
                </a:lnTo>
                <a:lnTo>
                  <a:pt x="1847" y="440"/>
                </a:lnTo>
                <a:lnTo>
                  <a:pt x="1847" y="431"/>
                </a:lnTo>
                <a:lnTo>
                  <a:pt x="1853" y="444"/>
                </a:lnTo>
                <a:lnTo>
                  <a:pt x="1853" y="440"/>
                </a:lnTo>
                <a:lnTo>
                  <a:pt x="1853" y="453"/>
                </a:lnTo>
                <a:lnTo>
                  <a:pt x="1853" y="449"/>
                </a:lnTo>
                <a:lnTo>
                  <a:pt x="1858" y="462"/>
                </a:lnTo>
                <a:lnTo>
                  <a:pt x="1858" y="457"/>
                </a:lnTo>
                <a:lnTo>
                  <a:pt x="1864" y="471"/>
                </a:lnTo>
                <a:lnTo>
                  <a:pt x="1864" y="466"/>
                </a:lnTo>
                <a:lnTo>
                  <a:pt x="1869" y="475"/>
                </a:lnTo>
                <a:lnTo>
                  <a:pt x="1869" y="471"/>
                </a:lnTo>
                <a:lnTo>
                  <a:pt x="1875" y="484"/>
                </a:lnTo>
                <a:lnTo>
                  <a:pt x="1875" y="480"/>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74" name="Freeform 64"/>
          <p:cNvSpPr>
            <a:spLocks/>
          </p:cNvSpPr>
          <p:nvPr/>
        </p:nvSpPr>
        <p:spPr bwMode="auto">
          <a:xfrm>
            <a:off x="2910764" y="2234318"/>
            <a:ext cx="1524000" cy="2407444"/>
          </a:xfrm>
          <a:custGeom>
            <a:avLst/>
            <a:gdLst>
              <a:gd name="T0" fmla="*/ 16 w 1280"/>
              <a:gd name="T1" fmla="*/ 1858 h 2022"/>
              <a:gd name="T2" fmla="*/ 38 w 1280"/>
              <a:gd name="T3" fmla="*/ 1880 h 2022"/>
              <a:gd name="T4" fmla="*/ 54 w 1280"/>
              <a:gd name="T5" fmla="*/ 1898 h 2022"/>
              <a:gd name="T6" fmla="*/ 76 w 1280"/>
              <a:gd name="T7" fmla="*/ 1911 h 2022"/>
              <a:gd name="T8" fmla="*/ 103 w 1280"/>
              <a:gd name="T9" fmla="*/ 1924 h 2022"/>
              <a:gd name="T10" fmla="*/ 141 w 1280"/>
              <a:gd name="T11" fmla="*/ 1929 h 2022"/>
              <a:gd name="T12" fmla="*/ 174 w 1280"/>
              <a:gd name="T13" fmla="*/ 1920 h 2022"/>
              <a:gd name="T14" fmla="*/ 201 w 1280"/>
              <a:gd name="T15" fmla="*/ 1907 h 2022"/>
              <a:gd name="T16" fmla="*/ 218 w 1280"/>
              <a:gd name="T17" fmla="*/ 1884 h 2022"/>
              <a:gd name="T18" fmla="*/ 239 w 1280"/>
              <a:gd name="T19" fmla="*/ 1862 h 2022"/>
              <a:gd name="T20" fmla="*/ 261 w 1280"/>
              <a:gd name="T21" fmla="*/ 1831 h 2022"/>
              <a:gd name="T22" fmla="*/ 278 w 1280"/>
              <a:gd name="T23" fmla="*/ 1791 h 2022"/>
              <a:gd name="T24" fmla="*/ 299 w 1280"/>
              <a:gd name="T25" fmla="*/ 1756 h 2022"/>
              <a:gd name="T26" fmla="*/ 321 w 1280"/>
              <a:gd name="T27" fmla="*/ 1711 h 2022"/>
              <a:gd name="T28" fmla="*/ 343 w 1280"/>
              <a:gd name="T29" fmla="*/ 1662 h 2022"/>
              <a:gd name="T30" fmla="*/ 359 w 1280"/>
              <a:gd name="T31" fmla="*/ 1604 h 2022"/>
              <a:gd name="T32" fmla="*/ 381 w 1280"/>
              <a:gd name="T33" fmla="*/ 1551 h 2022"/>
              <a:gd name="T34" fmla="*/ 398 w 1280"/>
              <a:gd name="T35" fmla="*/ 1493 h 2022"/>
              <a:gd name="T36" fmla="*/ 414 w 1280"/>
              <a:gd name="T37" fmla="*/ 1427 h 2022"/>
              <a:gd name="T38" fmla="*/ 436 w 1280"/>
              <a:gd name="T39" fmla="*/ 1347 h 2022"/>
              <a:gd name="T40" fmla="*/ 452 w 1280"/>
              <a:gd name="T41" fmla="*/ 1253 h 2022"/>
              <a:gd name="T42" fmla="*/ 474 w 1280"/>
              <a:gd name="T43" fmla="*/ 1142 h 2022"/>
              <a:gd name="T44" fmla="*/ 490 w 1280"/>
              <a:gd name="T45" fmla="*/ 1009 h 2022"/>
              <a:gd name="T46" fmla="*/ 512 w 1280"/>
              <a:gd name="T47" fmla="*/ 858 h 2022"/>
              <a:gd name="T48" fmla="*/ 528 w 1280"/>
              <a:gd name="T49" fmla="*/ 684 h 2022"/>
              <a:gd name="T50" fmla="*/ 550 w 1280"/>
              <a:gd name="T51" fmla="*/ 507 h 2022"/>
              <a:gd name="T52" fmla="*/ 566 w 1280"/>
              <a:gd name="T53" fmla="*/ 342 h 2022"/>
              <a:gd name="T54" fmla="*/ 583 w 1280"/>
              <a:gd name="T55" fmla="*/ 196 h 2022"/>
              <a:gd name="T56" fmla="*/ 605 w 1280"/>
              <a:gd name="T57" fmla="*/ 89 h 2022"/>
              <a:gd name="T58" fmla="*/ 621 w 1280"/>
              <a:gd name="T59" fmla="*/ 22 h 2022"/>
              <a:gd name="T60" fmla="*/ 648 w 1280"/>
              <a:gd name="T61" fmla="*/ 0 h 2022"/>
              <a:gd name="T62" fmla="*/ 665 w 1280"/>
              <a:gd name="T63" fmla="*/ 22 h 2022"/>
              <a:gd name="T64" fmla="*/ 686 w 1280"/>
              <a:gd name="T65" fmla="*/ 80 h 2022"/>
              <a:gd name="T66" fmla="*/ 703 w 1280"/>
              <a:gd name="T67" fmla="*/ 169 h 2022"/>
              <a:gd name="T68" fmla="*/ 719 w 1280"/>
              <a:gd name="T69" fmla="*/ 280 h 2022"/>
              <a:gd name="T70" fmla="*/ 741 w 1280"/>
              <a:gd name="T71" fmla="*/ 396 h 2022"/>
              <a:gd name="T72" fmla="*/ 757 w 1280"/>
              <a:gd name="T73" fmla="*/ 524 h 2022"/>
              <a:gd name="T74" fmla="*/ 779 w 1280"/>
              <a:gd name="T75" fmla="*/ 658 h 2022"/>
              <a:gd name="T76" fmla="*/ 795 w 1280"/>
              <a:gd name="T77" fmla="*/ 787 h 2022"/>
              <a:gd name="T78" fmla="*/ 817 w 1280"/>
              <a:gd name="T79" fmla="*/ 907 h 2022"/>
              <a:gd name="T80" fmla="*/ 833 w 1280"/>
              <a:gd name="T81" fmla="*/ 1036 h 2022"/>
              <a:gd name="T82" fmla="*/ 855 w 1280"/>
              <a:gd name="T83" fmla="*/ 1142 h 2022"/>
              <a:gd name="T84" fmla="*/ 872 w 1280"/>
              <a:gd name="T85" fmla="*/ 1244 h 2022"/>
              <a:gd name="T86" fmla="*/ 888 w 1280"/>
              <a:gd name="T87" fmla="*/ 1342 h 2022"/>
              <a:gd name="T88" fmla="*/ 910 w 1280"/>
              <a:gd name="T89" fmla="*/ 1431 h 2022"/>
              <a:gd name="T90" fmla="*/ 926 w 1280"/>
              <a:gd name="T91" fmla="*/ 1516 h 2022"/>
              <a:gd name="T92" fmla="*/ 948 w 1280"/>
              <a:gd name="T93" fmla="*/ 1591 h 2022"/>
              <a:gd name="T94" fmla="*/ 964 w 1280"/>
              <a:gd name="T95" fmla="*/ 1653 h 2022"/>
              <a:gd name="T96" fmla="*/ 986 w 1280"/>
              <a:gd name="T97" fmla="*/ 1711 h 2022"/>
              <a:gd name="T98" fmla="*/ 1002 w 1280"/>
              <a:gd name="T99" fmla="*/ 1760 h 2022"/>
              <a:gd name="T100" fmla="*/ 1024 w 1280"/>
              <a:gd name="T101" fmla="*/ 1809 h 2022"/>
              <a:gd name="T102" fmla="*/ 1041 w 1280"/>
              <a:gd name="T103" fmla="*/ 1844 h 2022"/>
              <a:gd name="T104" fmla="*/ 1057 w 1280"/>
              <a:gd name="T105" fmla="*/ 1876 h 2022"/>
              <a:gd name="T106" fmla="*/ 1079 w 1280"/>
              <a:gd name="T107" fmla="*/ 1907 h 2022"/>
              <a:gd name="T108" fmla="*/ 1095 w 1280"/>
              <a:gd name="T109" fmla="*/ 1929 h 2022"/>
              <a:gd name="T110" fmla="*/ 1117 w 1280"/>
              <a:gd name="T111" fmla="*/ 1947 h 2022"/>
              <a:gd name="T112" fmla="*/ 1133 w 1280"/>
              <a:gd name="T113" fmla="*/ 1964 h 2022"/>
              <a:gd name="T114" fmla="*/ 1155 w 1280"/>
              <a:gd name="T115" fmla="*/ 1982 h 2022"/>
              <a:gd name="T116" fmla="*/ 1182 w 1280"/>
              <a:gd name="T117" fmla="*/ 1996 h 2022"/>
              <a:gd name="T118" fmla="*/ 1215 w 1280"/>
              <a:gd name="T119" fmla="*/ 2013 h 2022"/>
              <a:gd name="T120" fmla="*/ 1242 w 1280"/>
              <a:gd name="T121" fmla="*/ 2018 h 2022"/>
              <a:gd name="T122" fmla="*/ 1269 w 1280"/>
              <a:gd name="T123" fmla="*/ 2009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0" h="2022">
                <a:moveTo>
                  <a:pt x="0" y="1827"/>
                </a:moveTo>
                <a:lnTo>
                  <a:pt x="5" y="1840"/>
                </a:lnTo>
                <a:lnTo>
                  <a:pt x="5" y="1831"/>
                </a:lnTo>
                <a:lnTo>
                  <a:pt x="11" y="1844"/>
                </a:lnTo>
                <a:lnTo>
                  <a:pt x="11" y="1840"/>
                </a:lnTo>
                <a:lnTo>
                  <a:pt x="11" y="1853"/>
                </a:lnTo>
                <a:lnTo>
                  <a:pt x="11" y="1849"/>
                </a:lnTo>
                <a:lnTo>
                  <a:pt x="16" y="1858"/>
                </a:lnTo>
                <a:lnTo>
                  <a:pt x="16" y="1853"/>
                </a:lnTo>
                <a:lnTo>
                  <a:pt x="22" y="1862"/>
                </a:lnTo>
                <a:lnTo>
                  <a:pt x="22" y="1858"/>
                </a:lnTo>
                <a:lnTo>
                  <a:pt x="27" y="1871"/>
                </a:lnTo>
                <a:lnTo>
                  <a:pt x="27" y="1862"/>
                </a:lnTo>
                <a:lnTo>
                  <a:pt x="32" y="1876"/>
                </a:lnTo>
                <a:lnTo>
                  <a:pt x="32" y="1871"/>
                </a:lnTo>
                <a:lnTo>
                  <a:pt x="38" y="1880"/>
                </a:lnTo>
                <a:lnTo>
                  <a:pt x="38" y="1876"/>
                </a:lnTo>
                <a:lnTo>
                  <a:pt x="43" y="1884"/>
                </a:lnTo>
                <a:lnTo>
                  <a:pt x="43" y="1880"/>
                </a:lnTo>
                <a:lnTo>
                  <a:pt x="43" y="1889"/>
                </a:lnTo>
                <a:lnTo>
                  <a:pt x="43" y="1884"/>
                </a:lnTo>
                <a:lnTo>
                  <a:pt x="49" y="1893"/>
                </a:lnTo>
                <a:lnTo>
                  <a:pt x="49" y="1889"/>
                </a:lnTo>
                <a:lnTo>
                  <a:pt x="54" y="1898"/>
                </a:lnTo>
                <a:lnTo>
                  <a:pt x="54" y="1893"/>
                </a:lnTo>
                <a:lnTo>
                  <a:pt x="60" y="1902"/>
                </a:lnTo>
                <a:lnTo>
                  <a:pt x="60" y="1898"/>
                </a:lnTo>
                <a:lnTo>
                  <a:pt x="65" y="1907"/>
                </a:lnTo>
                <a:lnTo>
                  <a:pt x="65" y="1902"/>
                </a:lnTo>
                <a:lnTo>
                  <a:pt x="71" y="1911"/>
                </a:lnTo>
                <a:lnTo>
                  <a:pt x="71" y="1907"/>
                </a:lnTo>
                <a:lnTo>
                  <a:pt x="76" y="1911"/>
                </a:lnTo>
                <a:lnTo>
                  <a:pt x="76" y="1916"/>
                </a:lnTo>
                <a:lnTo>
                  <a:pt x="76" y="1911"/>
                </a:lnTo>
                <a:lnTo>
                  <a:pt x="81" y="1916"/>
                </a:lnTo>
                <a:lnTo>
                  <a:pt x="87" y="1920"/>
                </a:lnTo>
                <a:lnTo>
                  <a:pt x="87" y="1916"/>
                </a:lnTo>
                <a:lnTo>
                  <a:pt x="92" y="1920"/>
                </a:lnTo>
                <a:lnTo>
                  <a:pt x="98" y="1924"/>
                </a:lnTo>
                <a:lnTo>
                  <a:pt x="103" y="1924"/>
                </a:lnTo>
                <a:lnTo>
                  <a:pt x="109" y="1924"/>
                </a:lnTo>
                <a:lnTo>
                  <a:pt x="109" y="1929"/>
                </a:lnTo>
                <a:lnTo>
                  <a:pt x="114" y="1929"/>
                </a:lnTo>
                <a:lnTo>
                  <a:pt x="120" y="1929"/>
                </a:lnTo>
                <a:lnTo>
                  <a:pt x="125" y="1929"/>
                </a:lnTo>
                <a:lnTo>
                  <a:pt x="130" y="1929"/>
                </a:lnTo>
                <a:lnTo>
                  <a:pt x="136" y="1929"/>
                </a:lnTo>
                <a:lnTo>
                  <a:pt x="141" y="1929"/>
                </a:lnTo>
                <a:lnTo>
                  <a:pt x="147" y="1929"/>
                </a:lnTo>
                <a:lnTo>
                  <a:pt x="152" y="1929"/>
                </a:lnTo>
                <a:lnTo>
                  <a:pt x="158" y="1929"/>
                </a:lnTo>
                <a:lnTo>
                  <a:pt x="158" y="1924"/>
                </a:lnTo>
                <a:lnTo>
                  <a:pt x="163" y="1924"/>
                </a:lnTo>
                <a:lnTo>
                  <a:pt x="169" y="1924"/>
                </a:lnTo>
                <a:lnTo>
                  <a:pt x="174" y="1924"/>
                </a:lnTo>
                <a:lnTo>
                  <a:pt x="174" y="1920"/>
                </a:lnTo>
                <a:lnTo>
                  <a:pt x="180" y="1920"/>
                </a:lnTo>
                <a:lnTo>
                  <a:pt x="180" y="1916"/>
                </a:lnTo>
                <a:lnTo>
                  <a:pt x="185" y="1916"/>
                </a:lnTo>
                <a:lnTo>
                  <a:pt x="185" y="1911"/>
                </a:lnTo>
                <a:lnTo>
                  <a:pt x="190" y="1911"/>
                </a:lnTo>
                <a:lnTo>
                  <a:pt x="196" y="1911"/>
                </a:lnTo>
                <a:lnTo>
                  <a:pt x="196" y="1907"/>
                </a:lnTo>
                <a:lnTo>
                  <a:pt x="201" y="1907"/>
                </a:lnTo>
                <a:lnTo>
                  <a:pt x="201" y="1902"/>
                </a:lnTo>
                <a:lnTo>
                  <a:pt x="207" y="1902"/>
                </a:lnTo>
                <a:lnTo>
                  <a:pt x="207" y="1898"/>
                </a:lnTo>
                <a:lnTo>
                  <a:pt x="212" y="1898"/>
                </a:lnTo>
                <a:lnTo>
                  <a:pt x="212" y="1893"/>
                </a:lnTo>
                <a:lnTo>
                  <a:pt x="212" y="1889"/>
                </a:lnTo>
                <a:lnTo>
                  <a:pt x="218" y="1889"/>
                </a:lnTo>
                <a:lnTo>
                  <a:pt x="218" y="1884"/>
                </a:lnTo>
                <a:lnTo>
                  <a:pt x="223" y="1884"/>
                </a:lnTo>
                <a:lnTo>
                  <a:pt x="223" y="1880"/>
                </a:lnTo>
                <a:lnTo>
                  <a:pt x="229" y="1880"/>
                </a:lnTo>
                <a:lnTo>
                  <a:pt x="229" y="1871"/>
                </a:lnTo>
                <a:lnTo>
                  <a:pt x="234" y="1871"/>
                </a:lnTo>
                <a:lnTo>
                  <a:pt x="234" y="1867"/>
                </a:lnTo>
                <a:lnTo>
                  <a:pt x="239" y="1867"/>
                </a:lnTo>
                <a:lnTo>
                  <a:pt x="239" y="1862"/>
                </a:lnTo>
                <a:lnTo>
                  <a:pt x="245" y="1862"/>
                </a:lnTo>
                <a:lnTo>
                  <a:pt x="245" y="1853"/>
                </a:lnTo>
                <a:lnTo>
                  <a:pt x="245" y="1849"/>
                </a:lnTo>
                <a:lnTo>
                  <a:pt x="250" y="1849"/>
                </a:lnTo>
                <a:lnTo>
                  <a:pt x="250" y="1840"/>
                </a:lnTo>
                <a:lnTo>
                  <a:pt x="256" y="1840"/>
                </a:lnTo>
                <a:lnTo>
                  <a:pt x="256" y="1836"/>
                </a:lnTo>
                <a:lnTo>
                  <a:pt x="261" y="1831"/>
                </a:lnTo>
                <a:lnTo>
                  <a:pt x="261" y="1827"/>
                </a:lnTo>
                <a:lnTo>
                  <a:pt x="267" y="1827"/>
                </a:lnTo>
                <a:lnTo>
                  <a:pt x="267" y="1818"/>
                </a:lnTo>
                <a:lnTo>
                  <a:pt x="272" y="1818"/>
                </a:lnTo>
                <a:lnTo>
                  <a:pt x="272" y="1809"/>
                </a:lnTo>
                <a:lnTo>
                  <a:pt x="278" y="1809"/>
                </a:lnTo>
                <a:lnTo>
                  <a:pt x="278" y="1800"/>
                </a:lnTo>
                <a:lnTo>
                  <a:pt x="278" y="1791"/>
                </a:lnTo>
                <a:lnTo>
                  <a:pt x="283" y="1791"/>
                </a:lnTo>
                <a:lnTo>
                  <a:pt x="283" y="1782"/>
                </a:lnTo>
                <a:lnTo>
                  <a:pt x="289" y="1782"/>
                </a:lnTo>
                <a:lnTo>
                  <a:pt x="289" y="1773"/>
                </a:lnTo>
                <a:lnTo>
                  <a:pt x="294" y="1773"/>
                </a:lnTo>
                <a:lnTo>
                  <a:pt x="294" y="1764"/>
                </a:lnTo>
                <a:lnTo>
                  <a:pt x="299" y="1764"/>
                </a:lnTo>
                <a:lnTo>
                  <a:pt x="299" y="1756"/>
                </a:lnTo>
                <a:lnTo>
                  <a:pt x="305" y="1751"/>
                </a:lnTo>
                <a:lnTo>
                  <a:pt x="305" y="1742"/>
                </a:lnTo>
                <a:lnTo>
                  <a:pt x="310" y="1742"/>
                </a:lnTo>
                <a:lnTo>
                  <a:pt x="310" y="1733"/>
                </a:lnTo>
                <a:lnTo>
                  <a:pt x="316" y="1729"/>
                </a:lnTo>
                <a:lnTo>
                  <a:pt x="316" y="1720"/>
                </a:lnTo>
                <a:lnTo>
                  <a:pt x="316" y="1711"/>
                </a:lnTo>
                <a:lnTo>
                  <a:pt x="321" y="1711"/>
                </a:lnTo>
                <a:lnTo>
                  <a:pt x="321" y="1702"/>
                </a:lnTo>
                <a:lnTo>
                  <a:pt x="327" y="1698"/>
                </a:lnTo>
                <a:lnTo>
                  <a:pt x="327" y="1689"/>
                </a:lnTo>
                <a:lnTo>
                  <a:pt x="332" y="1689"/>
                </a:lnTo>
                <a:lnTo>
                  <a:pt x="332" y="1676"/>
                </a:lnTo>
                <a:lnTo>
                  <a:pt x="338" y="1676"/>
                </a:lnTo>
                <a:lnTo>
                  <a:pt x="338" y="1667"/>
                </a:lnTo>
                <a:lnTo>
                  <a:pt x="343" y="1662"/>
                </a:lnTo>
                <a:lnTo>
                  <a:pt x="343" y="1653"/>
                </a:lnTo>
                <a:lnTo>
                  <a:pt x="348" y="1653"/>
                </a:lnTo>
                <a:lnTo>
                  <a:pt x="348" y="1640"/>
                </a:lnTo>
                <a:lnTo>
                  <a:pt x="348" y="1631"/>
                </a:lnTo>
                <a:lnTo>
                  <a:pt x="354" y="1627"/>
                </a:lnTo>
                <a:lnTo>
                  <a:pt x="354" y="1618"/>
                </a:lnTo>
                <a:lnTo>
                  <a:pt x="359" y="1613"/>
                </a:lnTo>
                <a:lnTo>
                  <a:pt x="359" y="1604"/>
                </a:lnTo>
                <a:lnTo>
                  <a:pt x="365" y="1600"/>
                </a:lnTo>
                <a:lnTo>
                  <a:pt x="365" y="1591"/>
                </a:lnTo>
                <a:lnTo>
                  <a:pt x="370" y="1587"/>
                </a:lnTo>
                <a:lnTo>
                  <a:pt x="370" y="1578"/>
                </a:lnTo>
                <a:lnTo>
                  <a:pt x="376" y="1573"/>
                </a:lnTo>
                <a:lnTo>
                  <a:pt x="376" y="1564"/>
                </a:lnTo>
                <a:lnTo>
                  <a:pt x="381" y="1564"/>
                </a:lnTo>
                <a:lnTo>
                  <a:pt x="381" y="1551"/>
                </a:lnTo>
                <a:lnTo>
                  <a:pt x="381" y="1547"/>
                </a:lnTo>
                <a:lnTo>
                  <a:pt x="381" y="1538"/>
                </a:lnTo>
                <a:lnTo>
                  <a:pt x="387" y="1533"/>
                </a:lnTo>
                <a:lnTo>
                  <a:pt x="387" y="1520"/>
                </a:lnTo>
                <a:lnTo>
                  <a:pt x="392" y="1520"/>
                </a:lnTo>
                <a:lnTo>
                  <a:pt x="392" y="1507"/>
                </a:lnTo>
                <a:lnTo>
                  <a:pt x="398" y="1502"/>
                </a:lnTo>
                <a:lnTo>
                  <a:pt x="398" y="1493"/>
                </a:lnTo>
                <a:lnTo>
                  <a:pt x="403" y="1489"/>
                </a:lnTo>
                <a:lnTo>
                  <a:pt x="403" y="1476"/>
                </a:lnTo>
                <a:lnTo>
                  <a:pt x="408" y="1476"/>
                </a:lnTo>
                <a:lnTo>
                  <a:pt x="408" y="1458"/>
                </a:lnTo>
                <a:lnTo>
                  <a:pt x="414" y="1458"/>
                </a:lnTo>
                <a:lnTo>
                  <a:pt x="414" y="1444"/>
                </a:lnTo>
                <a:lnTo>
                  <a:pt x="414" y="1440"/>
                </a:lnTo>
                <a:lnTo>
                  <a:pt x="414" y="1427"/>
                </a:lnTo>
                <a:lnTo>
                  <a:pt x="419" y="1422"/>
                </a:lnTo>
                <a:lnTo>
                  <a:pt x="419" y="1404"/>
                </a:lnTo>
                <a:lnTo>
                  <a:pt x="425" y="1404"/>
                </a:lnTo>
                <a:lnTo>
                  <a:pt x="425" y="1391"/>
                </a:lnTo>
                <a:lnTo>
                  <a:pt x="430" y="1387"/>
                </a:lnTo>
                <a:lnTo>
                  <a:pt x="430" y="1369"/>
                </a:lnTo>
                <a:lnTo>
                  <a:pt x="436" y="1364"/>
                </a:lnTo>
                <a:lnTo>
                  <a:pt x="436" y="1347"/>
                </a:lnTo>
                <a:lnTo>
                  <a:pt x="441" y="1347"/>
                </a:lnTo>
                <a:lnTo>
                  <a:pt x="441" y="1324"/>
                </a:lnTo>
                <a:lnTo>
                  <a:pt x="447" y="1324"/>
                </a:lnTo>
                <a:lnTo>
                  <a:pt x="447" y="1302"/>
                </a:lnTo>
                <a:lnTo>
                  <a:pt x="447" y="1298"/>
                </a:lnTo>
                <a:lnTo>
                  <a:pt x="447" y="1280"/>
                </a:lnTo>
                <a:lnTo>
                  <a:pt x="452" y="1276"/>
                </a:lnTo>
                <a:lnTo>
                  <a:pt x="452" y="1253"/>
                </a:lnTo>
                <a:lnTo>
                  <a:pt x="457" y="1253"/>
                </a:lnTo>
                <a:lnTo>
                  <a:pt x="457" y="1231"/>
                </a:lnTo>
                <a:lnTo>
                  <a:pt x="463" y="1227"/>
                </a:lnTo>
                <a:lnTo>
                  <a:pt x="463" y="1204"/>
                </a:lnTo>
                <a:lnTo>
                  <a:pt x="468" y="1196"/>
                </a:lnTo>
                <a:lnTo>
                  <a:pt x="468" y="1173"/>
                </a:lnTo>
                <a:lnTo>
                  <a:pt x="474" y="1169"/>
                </a:lnTo>
                <a:lnTo>
                  <a:pt x="474" y="1142"/>
                </a:lnTo>
                <a:lnTo>
                  <a:pt x="479" y="1138"/>
                </a:lnTo>
                <a:lnTo>
                  <a:pt x="479" y="1111"/>
                </a:lnTo>
                <a:lnTo>
                  <a:pt x="485" y="1102"/>
                </a:lnTo>
                <a:lnTo>
                  <a:pt x="485" y="1080"/>
                </a:lnTo>
                <a:lnTo>
                  <a:pt x="485" y="1076"/>
                </a:lnTo>
                <a:lnTo>
                  <a:pt x="485" y="1044"/>
                </a:lnTo>
                <a:lnTo>
                  <a:pt x="490" y="1040"/>
                </a:lnTo>
                <a:lnTo>
                  <a:pt x="490" y="1009"/>
                </a:lnTo>
                <a:lnTo>
                  <a:pt x="496" y="1000"/>
                </a:lnTo>
                <a:lnTo>
                  <a:pt x="496" y="969"/>
                </a:lnTo>
                <a:lnTo>
                  <a:pt x="501" y="964"/>
                </a:lnTo>
                <a:lnTo>
                  <a:pt x="501" y="933"/>
                </a:lnTo>
                <a:lnTo>
                  <a:pt x="506" y="924"/>
                </a:lnTo>
                <a:lnTo>
                  <a:pt x="506" y="889"/>
                </a:lnTo>
                <a:lnTo>
                  <a:pt x="512" y="884"/>
                </a:lnTo>
                <a:lnTo>
                  <a:pt x="512" y="858"/>
                </a:lnTo>
                <a:lnTo>
                  <a:pt x="517" y="849"/>
                </a:lnTo>
                <a:lnTo>
                  <a:pt x="517" y="813"/>
                </a:lnTo>
                <a:lnTo>
                  <a:pt x="517" y="809"/>
                </a:lnTo>
                <a:lnTo>
                  <a:pt x="517" y="769"/>
                </a:lnTo>
                <a:lnTo>
                  <a:pt x="523" y="764"/>
                </a:lnTo>
                <a:lnTo>
                  <a:pt x="523" y="729"/>
                </a:lnTo>
                <a:lnTo>
                  <a:pt x="528" y="720"/>
                </a:lnTo>
                <a:lnTo>
                  <a:pt x="528" y="684"/>
                </a:lnTo>
                <a:lnTo>
                  <a:pt x="534" y="671"/>
                </a:lnTo>
                <a:lnTo>
                  <a:pt x="534" y="631"/>
                </a:lnTo>
                <a:lnTo>
                  <a:pt x="539" y="631"/>
                </a:lnTo>
                <a:lnTo>
                  <a:pt x="539" y="600"/>
                </a:lnTo>
                <a:lnTo>
                  <a:pt x="545" y="587"/>
                </a:lnTo>
                <a:lnTo>
                  <a:pt x="545" y="556"/>
                </a:lnTo>
                <a:lnTo>
                  <a:pt x="550" y="547"/>
                </a:lnTo>
                <a:lnTo>
                  <a:pt x="550" y="507"/>
                </a:lnTo>
                <a:lnTo>
                  <a:pt x="550" y="502"/>
                </a:lnTo>
                <a:lnTo>
                  <a:pt x="550" y="462"/>
                </a:lnTo>
                <a:lnTo>
                  <a:pt x="556" y="458"/>
                </a:lnTo>
                <a:lnTo>
                  <a:pt x="556" y="422"/>
                </a:lnTo>
                <a:lnTo>
                  <a:pt x="561" y="409"/>
                </a:lnTo>
                <a:lnTo>
                  <a:pt x="561" y="382"/>
                </a:lnTo>
                <a:lnTo>
                  <a:pt x="566" y="378"/>
                </a:lnTo>
                <a:lnTo>
                  <a:pt x="566" y="342"/>
                </a:lnTo>
                <a:lnTo>
                  <a:pt x="572" y="338"/>
                </a:lnTo>
                <a:lnTo>
                  <a:pt x="572" y="307"/>
                </a:lnTo>
                <a:lnTo>
                  <a:pt x="577" y="298"/>
                </a:lnTo>
                <a:lnTo>
                  <a:pt x="577" y="267"/>
                </a:lnTo>
                <a:lnTo>
                  <a:pt x="583" y="258"/>
                </a:lnTo>
                <a:lnTo>
                  <a:pt x="583" y="227"/>
                </a:lnTo>
                <a:lnTo>
                  <a:pt x="583" y="222"/>
                </a:lnTo>
                <a:lnTo>
                  <a:pt x="583" y="196"/>
                </a:lnTo>
                <a:lnTo>
                  <a:pt x="588" y="191"/>
                </a:lnTo>
                <a:lnTo>
                  <a:pt x="588" y="169"/>
                </a:lnTo>
                <a:lnTo>
                  <a:pt x="594" y="160"/>
                </a:lnTo>
                <a:lnTo>
                  <a:pt x="594" y="138"/>
                </a:lnTo>
                <a:lnTo>
                  <a:pt x="599" y="133"/>
                </a:lnTo>
                <a:lnTo>
                  <a:pt x="599" y="111"/>
                </a:lnTo>
                <a:lnTo>
                  <a:pt x="605" y="107"/>
                </a:lnTo>
                <a:lnTo>
                  <a:pt x="605" y="89"/>
                </a:lnTo>
                <a:lnTo>
                  <a:pt x="610" y="84"/>
                </a:lnTo>
                <a:lnTo>
                  <a:pt x="610" y="67"/>
                </a:lnTo>
                <a:lnTo>
                  <a:pt x="615" y="62"/>
                </a:lnTo>
                <a:lnTo>
                  <a:pt x="615" y="44"/>
                </a:lnTo>
                <a:lnTo>
                  <a:pt x="615" y="49"/>
                </a:lnTo>
                <a:lnTo>
                  <a:pt x="615" y="36"/>
                </a:lnTo>
                <a:lnTo>
                  <a:pt x="621" y="31"/>
                </a:lnTo>
                <a:lnTo>
                  <a:pt x="621" y="22"/>
                </a:lnTo>
                <a:lnTo>
                  <a:pt x="626" y="18"/>
                </a:lnTo>
                <a:lnTo>
                  <a:pt x="626" y="13"/>
                </a:lnTo>
                <a:lnTo>
                  <a:pt x="632" y="9"/>
                </a:lnTo>
                <a:lnTo>
                  <a:pt x="632" y="4"/>
                </a:lnTo>
                <a:lnTo>
                  <a:pt x="637" y="4"/>
                </a:lnTo>
                <a:lnTo>
                  <a:pt x="637" y="0"/>
                </a:lnTo>
                <a:lnTo>
                  <a:pt x="643" y="0"/>
                </a:lnTo>
                <a:lnTo>
                  <a:pt x="648" y="0"/>
                </a:lnTo>
                <a:lnTo>
                  <a:pt x="654" y="4"/>
                </a:lnTo>
                <a:lnTo>
                  <a:pt x="654" y="0"/>
                </a:lnTo>
                <a:lnTo>
                  <a:pt x="654" y="13"/>
                </a:lnTo>
                <a:lnTo>
                  <a:pt x="654" y="4"/>
                </a:lnTo>
                <a:lnTo>
                  <a:pt x="659" y="22"/>
                </a:lnTo>
                <a:lnTo>
                  <a:pt x="659" y="13"/>
                </a:lnTo>
                <a:lnTo>
                  <a:pt x="665" y="36"/>
                </a:lnTo>
                <a:lnTo>
                  <a:pt x="665" y="22"/>
                </a:lnTo>
                <a:lnTo>
                  <a:pt x="670" y="44"/>
                </a:lnTo>
                <a:lnTo>
                  <a:pt x="670" y="36"/>
                </a:lnTo>
                <a:lnTo>
                  <a:pt x="675" y="62"/>
                </a:lnTo>
                <a:lnTo>
                  <a:pt x="675" y="49"/>
                </a:lnTo>
                <a:lnTo>
                  <a:pt x="681" y="80"/>
                </a:lnTo>
                <a:lnTo>
                  <a:pt x="681" y="62"/>
                </a:lnTo>
                <a:lnTo>
                  <a:pt x="686" y="98"/>
                </a:lnTo>
                <a:lnTo>
                  <a:pt x="686" y="80"/>
                </a:lnTo>
                <a:lnTo>
                  <a:pt x="686" y="120"/>
                </a:lnTo>
                <a:lnTo>
                  <a:pt x="686" y="102"/>
                </a:lnTo>
                <a:lnTo>
                  <a:pt x="692" y="142"/>
                </a:lnTo>
                <a:lnTo>
                  <a:pt x="692" y="124"/>
                </a:lnTo>
                <a:lnTo>
                  <a:pt x="697" y="164"/>
                </a:lnTo>
                <a:lnTo>
                  <a:pt x="697" y="147"/>
                </a:lnTo>
                <a:lnTo>
                  <a:pt x="703" y="187"/>
                </a:lnTo>
                <a:lnTo>
                  <a:pt x="703" y="169"/>
                </a:lnTo>
                <a:lnTo>
                  <a:pt x="708" y="218"/>
                </a:lnTo>
                <a:lnTo>
                  <a:pt x="708" y="196"/>
                </a:lnTo>
                <a:lnTo>
                  <a:pt x="714" y="244"/>
                </a:lnTo>
                <a:lnTo>
                  <a:pt x="714" y="218"/>
                </a:lnTo>
                <a:lnTo>
                  <a:pt x="719" y="271"/>
                </a:lnTo>
                <a:lnTo>
                  <a:pt x="719" y="249"/>
                </a:lnTo>
                <a:lnTo>
                  <a:pt x="719" y="298"/>
                </a:lnTo>
                <a:lnTo>
                  <a:pt x="719" y="280"/>
                </a:lnTo>
                <a:lnTo>
                  <a:pt x="724" y="333"/>
                </a:lnTo>
                <a:lnTo>
                  <a:pt x="724" y="311"/>
                </a:lnTo>
                <a:lnTo>
                  <a:pt x="730" y="360"/>
                </a:lnTo>
                <a:lnTo>
                  <a:pt x="730" y="333"/>
                </a:lnTo>
                <a:lnTo>
                  <a:pt x="735" y="391"/>
                </a:lnTo>
                <a:lnTo>
                  <a:pt x="735" y="369"/>
                </a:lnTo>
                <a:lnTo>
                  <a:pt x="741" y="427"/>
                </a:lnTo>
                <a:lnTo>
                  <a:pt x="741" y="396"/>
                </a:lnTo>
                <a:lnTo>
                  <a:pt x="746" y="458"/>
                </a:lnTo>
                <a:lnTo>
                  <a:pt x="746" y="427"/>
                </a:lnTo>
                <a:lnTo>
                  <a:pt x="752" y="489"/>
                </a:lnTo>
                <a:lnTo>
                  <a:pt x="752" y="462"/>
                </a:lnTo>
                <a:lnTo>
                  <a:pt x="752" y="520"/>
                </a:lnTo>
                <a:lnTo>
                  <a:pt x="752" y="498"/>
                </a:lnTo>
                <a:lnTo>
                  <a:pt x="757" y="551"/>
                </a:lnTo>
                <a:lnTo>
                  <a:pt x="757" y="524"/>
                </a:lnTo>
                <a:lnTo>
                  <a:pt x="763" y="582"/>
                </a:lnTo>
                <a:lnTo>
                  <a:pt x="763" y="556"/>
                </a:lnTo>
                <a:lnTo>
                  <a:pt x="768" y="618"/>
                </a:lnTo>
                <a:lnTo>
                  <a:pt x="768" y="591"/>
                </a:lnTo>
                <a:lnTo>
                  <a:pt x="773" y="653"/>
                </a:lnTo>
                <a:lnTo>
                  <a:pt x="773" y="622"/>
                </a:lnTo>
                <a:lnTo>
                  <a:pt x="779" y="689"/>
                </a:lnTo>
                <a:lnTo>
                  <a:pt x="779" y="658"/>
                </a:lnTo>
                <a:lnTo>
                  <a:pt x="784" y="711"/>
                </a:lnTo>
                <a:lnTo>
                  <a:pt x="784" y="689"/>
                </a:lnTo>
                <a:lnTo>
                  <a:pt x="784" y="747"/>
                </a:lnTo>
                <a:lnTo>
                  <a:pt x="784" y="720"/>
                </a:lnTo>
                <a:lnTo>
                  <a:pt x="790" y="782"/>
                </a:lnTo>
                <a:lnTo>
                  <a:pt x="790" y="751"/>
                </a:lnTo>
                <a:lnTo>
                  <a:pt x="795" y="809"/>
                </a:lnTo>
                <a:lnTo>
                  <a:pt x="795" y="787"/>
                </a:lnTo>
                <a:lnTo>
                  <a:pt x="801" y="840"/>
                </a:lnTo>
                <a:lnTo>
                  <a:pt x="801" y="818"/>
                </a:lnTo>
                <a:lnTo>
                  <a:pt x="806" y="880"/>
                </a:lnTo>
                <a:lnTo>
                  <a:pt x="806" y="849"/>
                </a:lnTo>
                <a:lnTo>
                  <a:pt x="812" y="902"/>
                </a:lnTo>
                <a:lnTo>
                  <a:pt x="812" y="876"/>
                </a:lnTo>
                <a:lnTo>
                  <a:pt x="817" y="933"/>
                </a:lnTo>
                <a:lnTo>
                  <a:pt x="817" y="907"/>
                </a:lnTo>
                <a:lnTo>
                  <a:pt x="823" y="964"/>
                </a:lnTo>
                <a:lnTo>
                  <a:pt x="823" y="938"/>
                </a:lnTo>
                <a:lnTo>
                  <a:pt x="823" y="996"/>
                </a:lnTo>
                <a:lnTo>
                  <a:pt x="823" y="969"/>
                </a:lnTo>
                <a:lnTo>
                  <a:pt x="828" y="1027"/>
                </a:lnTo>
                <a:lnTo>
                  <a:pt x="828" y="1004"/>
                </a:lnTo>
                <a:lnTo>
                  <a:pt x="833" y="1053"/>
                </a:lnTo>
                <a:lnTo>
                  <a:pt x="833" y="1036"/>
                </a:lnTo>
                <a:lnTo>
                  <a:pt x="839" y="1080"/>
                </a:lnTo>
                <a:lnTo>
                  <a:pt x="839" y="1058"/>
                </a:lnTo>
                <a:lnTo>
                  <a:pt x="844" y="1107"/>
                </a:lnTo>
                <a:lnTo>
                  <a:pt x="844" y="1084"/>
                </a:lnTo>
                <a:lnTo>
                  <a:pt x="850" y="1138"/>
                </a:lnTo>
                <a:lnTo>
                  <a:pt x="850" y="1116"/>
                </a:lnTo>
                <a:lnTo>
                  <a:pt x="855" y="1164"/>
                </a:lnTo>
                <a:lnTo>
                  <a:pt x="855" y="1142"/>
                </a:lnTo>
                <a:lnTo>
                  <a:pt x="855" y="1191"/>
                </a:lnTo>
                <a:lnTo>
                  <a:pt x="855" y="1169"/>
                </a:lnTo>
                <a:lnTo>
                  <a:pt x="861" y="1218"/>
                </a:lnTo>
                <a:lnTo>
                  <a:pt x="861" y="1196"/>
                </a:lnTo>
                <a:lnTo>
                  <a:pt x="866" y="1240"/>
                </a:lnTo>
                <a:lnTo>
                  <a:pt x="866" y="1222"/>
                </a:lnTo>
                <a:lnTo>
                  <a:pt x="872" y="1267"/>
                </a:lnTo>
                <a:lnTo>
                  <a:pt x="872" y="1244"/>
                </a:lnTo>
                <a:lnTo>
                  <a:pt x="877" y="1289"/>
                </a:lnTo>
                <a:lnTo>
                  <a:pt x="877" y="1271"/>
                </a:lnTo>
                <a:lnTo>
                  <a:pt x="882" y="1316"/>
                </a:lnTo>
                <a:lnTo>
                  <a:pt x="882" y="1293"/>
                </a:lnTo>
                <a:lnTo>
                  <a:pt x="888" y="1342"/>
                </a:lnTo>
                <a:lnTo>
                  <a:pt x="888" y="1320"/>
                </a:lnTo>
                <a:lnTo>
                  <a:pt x="888" y="1360"/>
                </a:lnTo>
                <a:lnTo>
                  <a:pt x="888" y="1342"/>
                </a:lnTo>
                <a:lnTo>
                  <a:pt x="893" y="1382"/>
                </a:lnTo>
                <a:lnTo>
                  <a:pt x="893" y="1364"/>
                </a:lnTo>
                <a:lnTo>
                  <a:pt x="899" y="1404"/>
                </a:lnTo>
                <a:lnTo>
                  <a:pt x="899" y="1387"/>
                </a:lnTo>
                <a:lnTo>
                  <a:pt x="904" y="1427"/>
                </a:lnTo>
                <a:lnTo>
                  <a:pt x="904" y="1409"/>
                </a:lnTo>
                <a:lnTo>
                  <a:pt x="910" y="1449"/>
                </a:lnTo>
                <a:lnTo>
                  <a:pt x="910" y="1431"/>
                </a:lnTo>
                <a:lnTo>
                  <a:pt x="915" y="1471"/>
                </a:lnTo>
                <a:lnTo>
                  <a:pt x="915" y="1453"/>
                </a:lnTo>
                <a:lnTo>
                  <a:pt x="921" y="1489"/>
                </a:lnTo>
                <a:lnTo>
                  <a:pt x="921" y="1476"/>
                </a:lnTo>
                <a:lnTo>
                  <a:pt x="921" y="1507"/>
                </a:lnTo>
                <a:lnTo>
                  <a:pt x="921" y="1493"/>
                </a:lnTo>
                <a:lnTo>
                  <a:pt x="926" y="1529"/>
                </a:lnTo>
                <a:lnTo>
                  <a:pt x="926" y="1516"/>
                </a:lnTo>
                <a:lnTo>
                  <a:pt x="932" y="1547"/>
                </a:lnTo>
                <a:lnTo>
                  <a:pt x="932" y="1533"/>
                </a:lnTo>
                <a:lnTo>
                  <a:pt x="937" y="1569"/>
                </a:lnTo>
                <a:lnTo>
                  <a:pt x="937" y="1551"/>
                </a:lnTo>
                <a:lnTo>
                  <a:pt x="942" y="1582"/>
                </a:lnTo>
                <a:lnTo>
                  <a:pt x="942" y="1569"/>
                </a:lnTo>
                <a:lnTo>
                  <a:pt x="948" y="1600"/>
                </a:lnTo>
                <a:lnTo>
                  <a:pt x="948" y="1591"/>
                </a:lnTo>
                <a:lnTo>
                  <a:pt x="953" y="1618"/>
                </a:lnTo>
                <a:lnTo>
                  <a:pt x="953" y="1600"/>
                </a:lnTo>
                <a:lnTo>
                  <a:pt x="953" y="1636"/>
                </a:lnTo>
                <a:lnTo>
                  <a:pt x="953" y="1622"/>
                </a:lnTo>
                <a:lnTo>
                  <a:pt x="959" y="1649"/>
                </a:lnTo>
                <a:lnTo>
                  <a:pt x="959" y="1636"/>
                </a:lnTo>
                <a:lnTo>
                  <a:pt x="964" y="1667"/>
                </a:lnTo>
                <a:lnTo>
                  <a:pt x="964" y="1653"/>
                </a:lnTo>
                <a:lnTo>
                  <a:pt x="970" y="1680"/>
                </a:lnTo>
                <a:lnTo>
                  <a:pt x="970" y="1667"/>
                </a:lnTo>
                <a:lnTo>
                  <a:pt x="975" y="1693"/>
                </a:lnTo>
                <a:lnTo>
                  <a:pt x="975" y="1684"/>
                </a:lnTo>
                <a:lnTo>
                  <a:pt x="981" y="1711"/>
                </a:lnTo>
                <a:lnTo>
                  <a:pt x="981" y="1698"/>
                </a:lnTo>
                <a:lnTo>
                  <a:pt x="986" y="1724"/>
                </a:lnTo>
                <a:lnTo>
                  <a:pt x="986" y="1711"/>
                </a:lnTo>
                <a:lnTo>
                  <a:pt x="986" y="1738"/>
                </a:lnTo>
                <a:lnTo>
                  <a:pt x="986" y="1724"/>
                </a:lnTo>
                <a:lnTo>
                  <a:pt x="991" y="1747"/>
                </a:lnTo>
                <a:lnTo>
                  <a:pt x="991" y="1738"/>
                </a:lnTo>
                <a:lnTo>
                  <a:pt x="997" y="1760"/>
                </a:lnTo>
                <a:lnTo>
                  <a:pt x="997" y="1751"/>
                </a:lnTo>
                <a:lnTo>
                  <a:pt x="1002" y="1769"/>
                </a:lnTo>
                <a:lnTo>
                  <a:pt x="1002" y="1760"/>
                </a:lnTo>
                <a:lnTo>
                  <a:pt x="1008" y="1782"/>
                </a:lnTo>
                <a:lnTo>
                  <a:pt x="1008" y="1773"/>
                </a:lnTo>
                <a:lnTo>
                  <a:pt x="1013" y="1796"/>
                </a:lnTo>
                <a:lnTo>
                  <a:pt x="1013" y="1787"/>
                </a:lnTo>
                <a:lnTo>
                  <a:pt x="1019" y="1804"/>
                </a:lnTo>
                <a:lnTo>
                  <a:pt x="1019" y="1796"/>
                </a:lnTo>
                <a:lnTo>
                  <a:pt x="1024" y="1813"/>
                </a:lnTo>
                <a:lnTo>
                  <a:pt x="1024" y="1809"/>
                </a:lnTo>
                <a:lnTo>
                  <a:pt x="1024" y="1827"/>
                </a:lnTo>
                <a:lnTo>
                  <a:pt x="1024" y="1818"/>
                </a:lnTo>
                <a:lnTo>
                  <a:pt x="1030" y="1836"/>
                </a:lnTo>
                <a:lnTo>
                  <a:pt x="1030" y="1827"/>
                </a:lnTo>
                <a:lnTo>
                  <a:pt x="1035" y="1844"/>
                </a:lnTo>
                <a:lnTo>
                  <a:pt x="1035" y="1836"/>
                </a:lnTo>
                <a:lnTo>
                  <a:pt x="1041" y="1853"/>
                </a:lnTo>
                <a:lnTo>
                  <a:pt x="1041" y="1844"/>
                </a:lnTo>
                <a:lnTo>
                  <a:pt x="1046" y="1862"/>
                </a:lnTo>
                <a:lnTo>
                  <a:pt x="1046" y="1853"/>
                </a:lnTo>
                <a:lnTo>
                  <a:pt x="1051" y="1871"/>
                </a:lnTo>
                <a:lnTo>
                  <a:pt x="1051" y="1862"/>
                </a:lnTo>
                <a:lnTo>
                  <a:pt x="1057" y="1876"/>
                </a:lnTo>
                <a:lnTo>
                  <a:pt x="1057" y="1871"/>
                </a:lnTo>
                <a:lnTo>
                  <a:pt x="1057" y="1884"/>
                </a:lnTo>
                <a:lnTo>
                  <a:pt x="1057" y="1876"/>
                </a:lnTo>
                <a:lnTo>
                  <a:pt x="1062" y="1889"/>
                </a:lnTo>
                <a:lnTo>
                  <a:pt x="1062" y="1884"/>
                </a:lnTo>
                <a:lnTo>
                  <a:pt x="1068" y="1898"/>
                </a:lnTo>
                <a:lnTo>
                  <a:pt x="1068" y="1893"/>
                </a:lnTo>
                <a:lnTo>
                  <a:pt x="1073" y="1902"/>
                </a:lnTo>
                <a:lnTo>
                  <a:pt x="1073" y="1898"/>
                </a:lnTo>
                <a:lnTo>
                  <a:pt x="1079" y="1911"/>
                </a:lnTo>
                <a:lnTo>
                  <a:pt x="1079" y="1907"/>
                </a:lnTo>
                <a:lnTo>
                  <a:pt x="1084" y="1916"/>
                </a:lnTo>
                <a:lnTo>
                  <a:pt x="1084" y="1911"/>
                </a:lnTo>
                <a:lnTo>
                  <a:pt x="1090" y="1920"/>
                </a:lnTo>
                <a:lnTo>
                  <a:pt x="1090" y="1916"/>
                </a:lnTo>
                <a:lnTo>
                  <a:pt x="1090" y="1929"/>
                </a:lnTo>
                <a:lnTo>
                  <a:pt x="1090" y="1924"/>
                </a:lnTo>
                <a:lnTo>
                  <a:pt x="1095" y="1933"/>
                </a:lnTo>
                <a:lnTo>
                  <a:pt x="1095" y="1929"/>
                </a:lnTo>
                <a:lnTo>
                  <a:pt x="1100" y="1938"/>
                </a:lnTo>
                <a:lnTo>
                  <a:pt x="1100" y="1933"/>
                </a:lnTo>
                <a:lnTo>
                  <a:pt x="1106" y="1942"/>
                </a:lnTo>
                <a:lnTo>
                  <a:pt x="1106" y="1938"/>
                </a:lnTo>
                <a:lnTo>
                  <a:pt x="1111" y="1947"/>
                </a:lnTo>
                <a:lnTo>
                  <a:pt x="1111" y="1942"/>
                </a:lnTo>
                <a:lnTo>
                  <a:pt x="1117" y="1951"/>
                </a:lnTo>
                <a:lnTo>
                  <a:pt x="1117" y="1947"/>
                </a:lnTo>
                <a:lnTo>
                  <a:pt x="1122" y="1956"/>
                </a:lnTo>
                <a:lnTo>
                  <a:pt x="1122" y="1951"/>
                </a:lnTo>
                <a:lnTo>
                  <a:pt x="1122" y="1960"/>
                </a:lnTo>
                <a:lnTo>
                  <a:pt x="1122" y="1956"/>
                </a:lnTo>
                <a:lnTo>
                  <a:pt x="1128" y="1964"/>
                </a:lnTo>
                <a:lnTo>
                  <a:pt x="1128" y="1960"/>
                </a:lnTo>
                <a:lnTo>
                  <a:pt x="1133" y="1969"/>
                </a:lnTo>
                <a:lnTo>
                  <a:pt x="1133" y="1964"/>
                </a:lnTo>
                <a:lnTo>
                  <a:pt x="1139" y="1973"/>
                </a:lnTo>
                <a:lnTo>
                  <a:pt x="1139" y="1969"/>
                </a:lnTo>
                <a:lnTo>
                  <a:pt x="1144" y="1973"/>
                </a:lnTo>
                <a:lnTo>
                  <a:pt x="1149" y="1978"/>
                </a:lnTo>
                <a:lnTo>
                  <a:pt x="1149" y="1973"/>
                </a:lnTo>
                <a:lnTo>
                  <a:pt x="1155" y="1982"/>
                </a:lnTo>
                <a:lnTo>
                  <a:pt x="1155" y="1978"/>
                </a:lnTo>
                <a:lnTo>
                  <a:pt x="1155" y="1982"/>
                </a:lnTo>
                <a:lnTo>
                  <a:pt x="1160" y="1987"/>
                </a:lnTo>
                <a:lnTo>
                  <a:pt x="1160" y="1982"/>
                </a:lnTo>
                <a:lnTo>
                  <a:pt x="1166" y="1991"/>
                </a:lnTo>
                <a:lnTo>
                  <a:pt x="1166" y="1987"/>
                </a:lnTo>
                <a:lnTo>
                  <a:pt x="1171" y="1991"/>
                </a:lnTo>
                <a:lnTo>
                  <a:pt x="1177" y="1996"/>
                </a:lnTo>
                <a:lnTo>
                  <a:pt x="1177" y="1991"/>
                </a:lnTo>
                <a:lnTo>
                  <a:pt x="1182" y="1996"/>
                </a:lnTo>
                <a:lnTo>
                  <a:pt x="1188" y="2000"/>
                </a:lnTo>
                <a:lnTo>
                  <a:pt x="1193" y="2004"/>
                </a:lnTo>
                <a:lnTo>
                  <a:pt x="1193" y="2000"/>
                </a:lnTo>
                <a:lnTo>
                  <a:pt x="1193" y="2004"/>
                </a:lnTo>
                <a:lnTo>
                  <a:pt x="1199" y="2004"/>
                </a:lnTo>
                <a:lnTo>
                  <a:pt x="1204" y="2009"/>
                </a:lnTo>
                <a:lnTo>
                  <a:pt x="1209" y="2009"/>
                </a:lnTo>
                <a:lnTo>
                  <a:pt x="1215" y="2013"/>
                </a:lnTo>
                <a:lnTo>
                  <a:pt x="1215" y="2009"/>
                </a:lnTo>
                <a:lnTo>
                  <a:pt x="1220" y="2013"/>
                </a:lnTo>
                <a:lnTo>
                  <a:pt x="1226" y="2013"/>
                </a:lnTo>
                <a:lnTo>
                  <a:pt x="1226" y="2018"/>
                </a:lnTo>
                <a:lnTo>
                  <a:pt x="1231" y="2018"/>
                </a:lnTo>
                <a:lnTo>
                  <a:pt x="1237" y="2018"/>
                </a:lnTo>
                <a:lnTo>
                  <a:pt x="1242" y="2022"/>
                </a:lnTo>
                <a:lnTo>
                  <a:pt x="1242" y="2018"/>
                </a:lnTo>
                <a:lnTo>
                  <a:pt x="1248" y="2022"/>
                </a:lnTo>
                <a:lnTo>
                  <a:pt x="1253" y="2022"/>
                </a:lnTo>
                <a:lnTo>
                  <a:pt x="1258" y="2022"/>
                </a:lnTo>
                <a:lnTo>
                  <a:pt x="1258" y="2018"/>
                </a:lnTo>
                <a:lnTo>
                  <a:pt x="1264" y="2018"/>
                </a:lnTo>
                <a:lnTo>
                  <a:pt x="1264" y="2013"/>
                </a:lnTo>
                <a:lnTo>
                  <a:pt x="1269" y="2013"/>
                </a:lnTo>
                <a:lnTo>
                  <a:pt x="1269" y="2009"/>
                </a:lnTo>
                <a:lnTo>
                  <a:pt x="1275" y="2004"/>
                </a:lnTo>
                <a:lnTo>
                  <a:pt x="1275" y="2000"/>
                </a:lnTo>
                <a:lnTo>
                  <a:pt x="1280" y="2000"/>
                </a:lnTo>
                <a:lnTo>
                  <a:pt x="1280" y="1996"/>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75" name="Freeform 65"/>
          <p:cNvSpPr>
            <a:spLocks/>
          </p:cNvSpPr>
          <p:nvPr/>
        </p:nvSpPr>
        <p:spPr bwMode="auto">
          <a:xfrm>
            <a:off x="4434765" y="4600090"/>
            <a:ext cx="2874169" cy="169069"/>
          </a:xfrm>
          <a:custGeom>
            <a:avLst/>
            <a:gdLst>
              <a:gd name="T0" fmla="*/ 33 w 2414"/>
              <a:gd name="T1" fmla="*/ 4 h 142"/>
              <a:gd name="T2" fmla="*/ 60 w 2414"/>
              <a:gd name="T3" fmla="*/ 0 h 142"/>
              <a:gd name="T4" fmla="*/ 93 w 2414"/>
              <a:gd name="T5" fmla="*/ 17 h 142"/>
              <a:gd name="T6" fmla="*/ 120 w 2414"/>
              <a:gd name="T7" fmla="*/ 26 h 142"/>
              <a:gd name="T8" fmla="*/ 153 w 2414"/>
              <a:gd name="T9" fmla="*/ 40 h 142"/>
              <a:gd name="T10" fmla="*/ 180 w 2414"/>
              <a:gd name="T11" fmla="*/ 44 h 142"/>
              <a:gd name="T12" fmla="*/ 213 w 2414"/>
              <a:gd name="T13" fmla="*/ 62 h 142"/>
              <a:gd name="T14" fmla="*/ 240 w 2414"/>
              <a:gd name="T15" fmla="*/ 71 h 142"/>
              <a:gd name="T16" fmla="*/ 267 w 2414"/>
              <a:gd name="T17" fmla="*/ 80 h 142"/>
              <a:gd name="T18" fmla="*/ 300 w 2414"/>
              <a:gd name="T19" fmla="*/ 89 h 142"/>
              <a:gd name="T20" fmla="*/ 333 w 2414"/>
              <a:gd name="T21" fmla="*/ 93 h 142"/>
              <a:gd name="T22" fmla="*/ 371 w 2414"/>
              <a:gd name="T23" fmla="*/ 97 h 142"/>
              <a:gd name="T24" fmla="*/ 409 w 2414"/>
              <a:gd name="T25" fmla="*/ 102 h 142"/>
              <a:gd name="T26" fmla="*/ 453 w 2414"/>
              <a:gd name="T27" fmla="*/ 111 h 142"/>
              <a:gd name="T28" fmla="*/ 480 w 2414"/>
              <a:gd name="T29" fmla="*/ 111 h 142"/>
              <a:gd name="T30" fmla="*/ 512 w 2414"/>
              <a:gd name="T31" fmla="*/ 115 h 142"/>
              <a:gd name="T32" fmla="*/ 556 w 2414"/>
              <a:gd name="T33" fmla="*/ 120 h 142"/>
              <a:gd name="T34" fmla="*/ 594 w 2414"/>
              <a:gd name="T35" fmla="*/ 120 h 142"/>
              <a:gd name="T36" fmla="*/ 627 w 2414"/>
              <a:gd name="T37" fmla="*/ 124 h 142"/>
              <a:gd name="T38" fmla="*/ 671 w 2414"/>
              <a:gd name="T39" fmla="*/ 124 h 142"/>
              <a:gd name="T40" fmla="*/ 714 w 2414"/>
              <a:gd name="T41" fmla="*/ 124 h 142"/>
              <a:gd name="T42" fmla="*/ 752 w 2414"/>
              <a:gd name="T43" fmla="*/ 129 h 142"/>
              <a:gd name="T44" fmla="*/ 796 w 2414"/>
              <a:gd name="T45" fmla="*/ 129 h 142"/>
              <a:gd name="T46" fmla="*/ 839 w 2414"/>
              <a:gd name="T47" fmla="*/ 129 h 142"/>
              <a:gd name="T48" fmla="*/ 867 w 2414"/>
              <a:gd name="T49" fmla="*/ 133 h 142"/>
              <a:gd name="T50" fmla="*/ 910 w 2414"/>
              <a:gd name="T51" fmla="*/ 133 h 142"/>
              <a:gd name="T52" fmla="*/ 954 w 2414"/>
              <a:gd name="T53" fmla="*/ 133 h 142"/>
              <a:gd name="T54" fmla="*/ 997 w 2414"/>
              <a:gd name="T55" fmla="*/ 133 h 142"/>
              <a:gd name="T56" fmla="*/ 1041 w 2414"/>
              <a:gd name="T57" fmla="*/ 133 h 142"/>
              <a:gd name="T58" fmla="*/ 1063 w 2414"/>
              <a:gd name="T59" fmla="*/ 137 h 142"/>
              <a:gd name="T60" fmla="*/ 1101 w 2414"/>
              <a:gd name="T61" fmla="*/ 137 h 142"/>
              <a:gd name="T62" fmla="*/ 1145 w 2414"/>
              <a:gd name="T63" fmla="*/ 137 h 142"/>
              <a:gd name="T64" fmla="*/ 1188 w 2414"/>
              <a:gd name="T65" fmla="*/ 137 h 142"/>
              <a:gd name="T66" fmla="*/ 1232 w 2414"/>
              <a:gd name="T67" fmla="*/ 137 h 142"/>
              <a:gd name="T68" fmla="*/ 1275 w 2414"/>
              <a:gd name="T69" fmla="*/ 137 h 142"/>
              <a:gd name="T70" fmla="*/ 1319 w 2414"/>
              <a:gd name="T71" fmla="*/ 137 h 142"/>
              <a:gd name="T72" fmla="*/ 1363 w 2414"/>
              <a:gd name="T73" fmla="*/ 137 h 142"/>
              <a:gd name="T74" fmla="*/ 1395 w 2414"/>
              <a:gd name="T75" fmla="*/ 137 h 142"/>
              <a:gd name="T76" fmla="*/ 1423 w 2414"/>
              <a:gd name="T77" fmla="*/ 142 h 142"/>
              <a:gd name="T78" fmla="*/ 1466 w 2414"/>
              <a:gd name="T79" fmla="*/ 142 h 142"/>
              <a:gd name="T80" fmla="*/ 1510 w 2414"/>
              <a:gd name="T81" fmla="*/ 142 h 142"/>
              <a:gd name="T82" fmla="*/ 1553 w 2414"/>
              <a:gd name="T83" fmla="*/ 142 h 142"/>
              <a:gd name="T84" fmla="*/ 1597 w 2414"/>
              <a:gd name="T85" fmla="*/ 142 h 142"/>
              <a:gd name="T86" fmla="*/ 1640 w 2414"/>
              <a:gd name="T87" fmla="*/ 142 h 142"/>
              <a:gd name="T88" fmla="*/ 1684 w 2414"/>
              <a:gd name="T89" fmla="*/ 142 h 142"/>
              <a:gd name="T90" fmla="*/ 1728 w 2414"/>
              <a:gd name="T91" fmla="*/ 142 h 142"/>
              <a:gd name="T92" fmla="*/ 1771 w 2414"/>
              <a:gd name="T93" fmla="*/ 142 h 142"/>
              <a:gd name="T94" fmla="*/ 1815 w 2414"/>
              <a:gd name="T95" fmla="*/ 142 h 142"/>
              <a:gd name="T96" fmla="*/ 1858 w 2414"/>
              <a:gd name="T97" fmla="*/ 142 h 142"/>
              <a:gd name="T98" fmla="*/ 1902 w 2414"/>
              <a:gd name="T99" fmla="*/ 142 h 142"/>
              <a:gd name="T100" fmla="*/ 1946 w 2414"/>
              <a:gd name="T101" fmla="*/ 142 h 142"/>
              <a:gd name="T102" fmla="*/ 1989 w 2414"/>
              <a:gd name="T103" fmla="*/ 142 h 142"/>
              <a:gd name="T104" fmla="*/ 2033 w 2414"/>
              <a:gd name="T105" fmla="*/ 142 h 142"/>
              <a:gd name="T106" fmla="*/ 2076 w 2414"/>
              <a:gd name="T107" fmla="*/ 142 h 142"/>
              <a:gd name="T108" fmla="*/ 2120 w 2414"/>
              <a:gd name="T109" fmla="*/ 142 h 142"/>
              <a:gd name="T110" fmla="*/ 2158 w 2414"/>
              <a:gd name="T111" fmla="*/ 137 h 142"/>
              <a:gd name="T112" fmla="*/ 2202 w 2414"/>
              <a:gd name="T113" fmla="*/ 137 h 142"/>
              <a:gd name="T114" fmla="*/ 2245 w 2414"/>
              <a:gd name="T115" fmla="*/ 137 h 142"/>
              <a:gd name="T116" fmla="*/ 2289 w 2414"/>
              <a:gd name="T117" fmla="*/ 137 h 142"/>
              <a:gd name="T118" fmla="*/ 2333 w 2414"/>
              <a:gd name="T119" fmla="*/ 137 h 142"/>
              <a:gd name="T120" fmla="*/ 2376 w 2414"/>
              <a:gd name="T121" fmla="*/ 137 h 142"/>
              <a:gd name="T122" fmla="*/ 2403 w 2414"/>
              <a:gd name="T123" fmla="*/ 13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4" h="142">
                <a:moveTo>
                  <a:pt x="0" y="9"/>
                </a:moveTo>
                <a:lnTo>
                  <a:pt x="6" y="9"/>
                </a:lnTo>
                <a:lnTo>
                  <a:pt x="11" y="9"/>
                </a:lnTo>
                <a:lnTo>
                  <a:pt x="11" y="4"/>
                </a:lnTo>
                <a:lnTo>
                  <a:pt x="17" y="4"/>
                </a:lnTo>
                <a:lnTo>
                  <a:pt x="22" y="0"/>
                </a:lnTo>
                <a:lnTo>
                  <a:pt x="28" y="0"/>
                </a:lnTo>
                <a:lnTo>
                  <a:pt x="33" y="4"/>
                </a:lnTo>
                <a:lnTo>
                  <a:pt x="33" y="0"/>
                </a:lnTo>
                <a:lnTo>
                  <a:pt x="38" y="4"/>
                </a:lnTo>
                <a:lnTo>
                  <a:pt x="44" y="4"/>
                </a:lnTo>
                <a:lnTo>
                  <a:pt x="44" y="0"/>
                </a:lnTo>
                <a:lnTo>
                  <a:pt x="49" y="0"/>
                </a:lnTo>
                <a:lnTo>
                  <a:pt x="55" y="0"/>
                </a:lnTo>
                <a:lnTo>
                  <a:pt x="60" y="4"/>
                </a:lnTo>
                <a:lnTo>
                  <a:pt x="60" y="0"/>
                </a:lnTo>
                <a:lnTo>
                  <a:pt x="66" y="4"/>
                </a:lnTo>
                <a:lnTo>
                  <a:pt x="71" y="9"/>
                </a:lnTo>
                <a:lnTo>
                  <a:pt x="77" y="9"/>
                </a:lnTo>
                <a:lnTo>
                  <a:pt x="82" y="13"/>
                </a:lnTo>
                <a:lnTo>
                  <a:pt x="82" y="9"/>
                </a:lnTo>
                <a:lnTo>
                  <a:pt x="82" y="13"/>
                </a:lnTo>
                <a:lnTo>
                  <a:pt x="87" y="13"/>
                </a:lnTo>
                <a:lnTo>
                  <a:pt x="93" y="17"/>
                </a:lnTo>
                <a:lnTo>
                  <a:pt x="93" y="13"/>
                </a:lnTo>
                <a:lnTo>
                  <a:pt x="98" y="17"/>
                </a:lnTo>
                <a:lnTo>
                  <a:pt x="104" y="22"/>
                </a:lnTo>
                <a:lnTo>
                  <a:pt x="104" y="17"/>
                </a:lnTo>
                <a:lnTo>
                  <a:pt x="109" y="22"/>
                </a:lnTo>
                <a:lnTo>
                  <a:pt x="115" y="22"/>
                </a:lnTo>
                <a:lnTo>
                  <a:pt x="115" y="26"/>
                </a:lnTo>
                <a:lnTo>
                  <a:pt x="120" y="26"/>
                </a:lnTo>
                <a:lnTo>
                  <a:pt x="126" y="26"/>
                </a:lnTo>
                <a:lnTo>
                  <a:pt x="131" y="31"/>
                </a:lnTo>
                <a:lnTo>
                  <a:pt x="131" y="26"/>
                </a:lnTo>
                <a:lnTo>
                  <a:pt x="137" y="31"/>
                </a:lnTo>
                <a:lnTo>
                  <a:pt x="142" y="35"/>
                </a:lnTo>
                <a:lnTo>
                  <a:pt x="142" y="31"/>
                </a:lnTo>
                <a:lnTo>
                  <a:pt x="147" y="35"/>
                </a:lnTo>
                <a:lnTo>
                  <a:pt x="153" y="40"/>
                </a:lnTo>
                <a:lnTo>
                  <a:pt x="153" y="35"/>
                </a:lnTo>
                <a:lnTo>
                  <a:pt x="158" y="40"/>
                </a:lnTo>
                <a:lnTo>
                  <a:pt x="164" y="44"/>
                </a:lnTo>
                <a:lnTo>
                  <a:pt x="164" y="40"/>
                </a:lnTo>
                <a:lnTo>
                  <a:pt x="169" y="44"/>
                </a:lnTo>
                <a:lnTo>
                  <a:pt x="175" y="44"/>
                </a:lnTo>
                <a:lnTo>
                  <a:pt x="180" y="49"/>
                </a:lnTo>
                <a:lnTo>
                  <a:pt x="180" y="44"/>
                </a:lnTo>
                <a:lnTo>
                  <a:pt x="180" y="49"/>
                </a:lnTo>
                <a:lnTo>
                  <a:pt x="186" y="49"/>
                </a:lnTo>
                <a:lnTo>
                  <a:pt x="191" y="53"/>
                </a:lnTo>
                <a:lnTo>
                  <a:pt x="196" y="53"/>
                </a:lnTo>
                <a:lnTo>
                  <a:pt x="202" y="57"/>
                </a:lnTo>
                <a:lnTo>
                  <a:pt x="202" y="53"/>
                </a:lnTo>
                <a:lnTo>
                  <a:pt x="207" y="57"/>
                </a:lnTo>
                <a:lnTo>
                  <a:pt x="213" y="62"/>
                </a:lnTo>
                <a:lnTo>
                  <a:pt x="213" y="57"/>
                </a:lnTo>
                <a:lnTo>
                  <a:pt x="213" y="62"/>
                </a:lnTo>
                <a:lnTo>
                  <a:pt x="218" y="62"/>
                </a:lnTo>
                <a:lnTo>
                  <a:pt x="224" y="66"/>
                </a:lnTo>
                <a:lnTo>
                  <a:pt x="229" y="66"/>
                </a:lnTo>
                <a:lnTo>
                  <a:pt x="235" y="71"/>
                </a:lnTo>
                <a:lnTo>
                  <a:pt x="235" y="66"/>
                </a:lnTo>
                <a:lnTo>
                  <a:pt x="240" y="71"/>
                </a:lnTo>
                <a:lnTo>
                  <a:pt x="245" y="71"/>
                </a:lnTo>
                <a:lnTo>
                  <a:pt x="251" y="75"/>
                </a:lnTo>
                <a:lnTo>
                  <a:pt x="251" y="71"/>
                </a:lnTo>
                <a:lnTo>
                  <a:pt x="251" y="75"/>
                </a:lnTo>
                <a:lnTo>
                  <a:pt x="256" y="75"/>
                </a:lnTo>
                <a:lnTo>
                  <a:pt x="262" y="80"/>
                </a:lnTo>
                <a:lnTo>
                  <a:pt x="262" y="75"/>
                </a:lnTo>
                <a:lnTo>
                  <a:pt x="267" y="80"/>
                </a:lnTo>
                <a:lnTo>
                  <a:pt x="273" y="80"/>
                </a:lnTo>
                <a:lnTo>
                  <a:pt x="278" y="80"/>
                </a:lnTo>
                <a:lnTo>
                  <a:pt x="284" y="84"/>
                </a:lnTo>
                <a:lnTo>
                  <a:pt x="284" y="80"/>
                </a:lnTo>
                <a:lnTo>
                  <a:pt x="284" y="84"/>
                </a:lnTo>
                <a:lnTo>
                  <a:pt x="289" y="84"/>
                </a:lnTo>
                <a:lnTo>
                  <a:pt x="295" y="84"/>
                </a:lnTo>
                <a:lnTo>
                  <a:pt x="300" y="89"/>
                </a:lnTo>
                <a:lnTo>
                  <a:pt x="305" y="89"/>
                </a:lnTo>
                <a:lnTo>
                  <a:pt x="311" y="89"/>
                </a:lnTo>
                <a:lnTo>
                  <a:pt x="316" y="89"/>
                </a:lnTo>
                <a:lnTo>
                  <a:pt x="316" y="93"/>
                </a:lnTo>
                <a:lnTo>
                  <a:pt x="316" y="89"/>
                </a:lnTo>
                <a:lnTo>
                  <a:pt x="322" y="93"/>
                </a:lnTo>
                <a:lnTo>
                  <a:pt x="327" y="93"/>
                </a:lnTo>
                <a:lnTo>
                  <a:pt x="333" y="93"/>
                </a:lnTo>
                <a:lnTo>
                  <a:pt x="338" y="93"/>
                </a:lnTo>
                <a:lnTo>
                  <a:pt x="344" y="97"/>
                </a:lnTo>
                <a:lnTo>
                  <a:pt x="344" y="93"/>
                </a:lnTo>
                <a:lnTo>
                  <a:pt x="349" y="97"/>
                </a:lnTo>
                <a:lnTo>
                  <a:pt x="354" y="97"/>
                </a:lnTo>
                <a:lnTo>
                  <a:pt x="360" y="97"/>
                </a:lnTo>
                <a:lnTo>
                  <a:pt x="365" y="97"/>
                </a:lnTo>
                <a:lnTo>
                  <a:pt x="371" y="97"/>
                </a:lnTo>
                <a:lnTo>
                  <a:pt x="376" y="102"/>
                </a:lnTo>
                <a:lnTo>
                  <a:pt x="376" y="97"/>
                </a:lnTo>
                <a:lnTo>
                  <a:pt x="382" y="102"/>
                </a:lnTo>
                <a:lnTo>
                  <a:pt x="387" y="102"/>
                </a:lnTo>
                <a:lnTo>
                  <a:pt x="393" y="102"/>
                </a:lnTo>
                <a:lnTo>
                  <a:pt x="398" y="102"/>
                </a:lnTo>
                <a:lnTo>
                  <a:pt x="404" y="102"/>
                </a:lnTo>
                <a:lnTo>
                  <a:pt x="409" y="102"/>
                </a:lnTo>
                <a:lnTo>
                  <a:pt x="414" y="102"/>
                </a:lnTo>
                <a:lnTo>
                  <a:pt x="420" y="106"/>
                </a:lnTo>
                <a:lnTo>
                  <a:pt x="425" y="106"/>
                </a:lnTo>
                <a:lnTo>
                  <a:pt x="431" y="106"/>
                </a:lnTo>
                <a:lnTo>
                  <a:pt x="436" y="106"/>
                </a:lnTo>
                <a:lnTo>
                  <a:pt x="442" y="106"/>
                </a:lnTo>
                <a:lnTo>
                  <a:pt x="447" y="106"/>
                </a:lnTo>
                <a:lnTo>
                  <a:pt x="453" y="111"/>
                </a:lnTo>
                <a:lnTo>
                  <a:pt x="453" y="106"/>
                </a:lnTo>
                <a:lnTo>
                  <a:pt x="453" y="111"/>
                </a:lnTo>
                <a:lnTo>
                  <a:pt x="453" y="106"/>
                </a:lnTo>
                <a:lnTo>
                  <a:pt x="458" y="111"/>
                </a:lnTo>
                <a:lnTo>
                  <a:pt x="463" y="111"/>
                </a:lnTo>
                <a:lnTo>
                  <a:pt x="469" y="111"/>
                </a:lnTo>
                <a:lnTo>
                  <a:pt x="474" y="111"/>
                </a:lnTo>
                <a:lnTo>
                  <a:pt x="480" y="111"/>
                </a:lnTo>
                <a:lnTo>
                  <a:pt x="485" y="111"/>
                </a:lnTo>
                <a:lnTo>
                  <a:pt x="491" y="115"/>
                </a:lnTo>
                <a:lnTo>
                  <a:pt x="491" y="111"/>
                </a:lnTo>
                <a:lnTo>
                  <a:pt x="496" y="115"/>
                </a:lnTo>
                <a:lnTo>
                  <a:pt x="496" y="111"/>
                </a:lnTo>
                <a:lnTo>
                  <a:pt x="502" y="115"/>
                </a:lnTo>
                <a:lnTo>
                  <a:pt x="507" y="115"/>
                </a:lnTo>
                <a:lnTo>
                  <a:pt x="512" y="115"/>
                </a:lnTo>
                <a:lnTo>
                  <a:pt x="518" y="115"/>
                </a:lnTo>
                <a:lnTo>
                  <a:pt x="523" y="115"/>
                </a:lnTo>
                <a:lnTo>
                  <a:pt x="529" y="115"/>
                </a:lnTo>
                <a:lnTo>
                  <a:pt x="534" y="115"/>
                </a:lnTo>
                <a:lnTo>
                  <a:pt x="540" y="115"/>
                </a:lnTo>
                <a:lnTo>
                  <a:pt x="545" y="115"/>
                </a:lnTo>
                <a:lnTo>
                  <a:pt x="551" y="115"/>
                </a:lnTo>
                <a:lnTo>
                  <a:pt x="556" y="120"/>
                </a:lnTo>
                <a:lnTo>
                  <a:pt x="556" y="115"/>
                </a:lnTo>
                <a:lnTo>
                  <a:pt x="562" y="120"/>
                </a:lnTo>
                <a:lnTo>
                  <a:pt x="567" y="120"/>
                </a:lnTo>
                <a:lnTo>
                  <a:pt x="572" y="120"/>
                </a:lnTo>
                <a:lnTo>
                  <a:pt x="578" y="120"/>
                </a:lnTo>
                <a:lnTo>
                  <a:pt x="583" y="120"/>
                </a:lnTo>
                <a:lnTo>
                  <a:pt x="589" y="120"/>
                </a:lnTo>
                <a:lnTo>
                  <a:pt x="594" y="120"/>
                </a:lnTo>
                <a:lnTo>
                  <a:pt x="600" y="120"/>
                </a:lnTo>
                <a:lnTo>
                  <a:pt x="605" y="120"/>
                </a:lnTo>
                <a:lnTo>
                  <a:pt x="611" y="120"/>
                </a:lnTo>
                <a:lnTo>
                  <a:pt x="616" y="120"/>
                </a:lnTo>
                <a:lnTo>
                  <a:pt x="621" y="120"/>
                </a:lnTo>
                <a:lnTo>
                  <a:pt x="621" y="124"/>
                </a:lnTo>
                <a:lnTo>
                  <a:pt x="621" y="120"/>
                </a:lnTo>
                <a:lnTo>
                  <a:pt x="627" y="124"/>
                </a:lnTo>
                <a:lnTo>
                  <a:pt x="632" y="124"/>
                </a:lnTo>
                <a:lnTo>
                  <a:pt x="638" y="124"/>
                </a:lnTo>
                <a:lnTo>
                  <a:pt x="643" y="124"/>
                </a:lnTo>
                <a:lnTo>
                  <a:pt x="649" y="124"/>
                </a:lnTo>
                <a:lnTo>
                  <a:pt x="654" y="124"/>
                </a:lnTo>
                <a:lnTo>
                  <a:pt x="660" y="124"/>
                </a:lnTo>
                <a:lnTo>
                  <a:pt x="665" y="124"/>
                </a:lnTo>
                <a:lnTo>
                  <a:pt x="671" y="124"/>
                </a:lnTo>
                <a:lnTo>
                  <a:pt x="676" y="124"/>
                </a:lnTo>
                <a:lnTo>
                  <a:pt x="681" y="124"/>
                </a:lnTo>
                <a:lnTo>
                  <a:pt x="687" y="124"/>
                </a:lnTo>
                <a:lnTo>
                  <a:pt x="692" y="124"/>
                </a:lnTo>
                <a:lnTo>
                  <a:pt x="698" y="124"/>
                </a:lnTo>
                <a:lnTo>
                  <a:pt x="703" y="124"/>
                </a:lnTo>
                <a:lnTo>
                  <a:pt x="709" y="124"/>
                </a:lnTo>
                <a:lnTo>
                  <a:pt x="714" y="124"/>
                </a:lnTo>
                <a:lnTo>
                  <a:pt x="720" y="129"/>
                </a:lnTo>
                <a:lnTo>
                  <a:pt x="720" y="124"/>
                </a:lnTo>
                <a:lnTo>
                  <a:pt x="725" y="129"/>
                </a:lnTo>
                <a:lnTo>
                  <a:pt x="730" y="129"/>
                </a:lnTo>
                <a:lnTo>
                  <a:pt x="736" y="129"/>
                </a:lnTo>
                <a:lnTo>
                  <a:pt x="741" y="129"/>
                </a:lnTo>
                <a:lnTo>
                  <a:pt x="747" y="129"/>
                </a:lnTo>
                <a:lnTo>
                  <a:pt x="752" y="129"/>
                </a:lnTo>
                <a:lnTo>
                  <a:pt x="758" y="129"/>
                </a:lnTo>
                <a:lnTo>
                  <a:pt x="763" y="129"/>
                </a:lnTo>
                <a:lnTo>
                  <a:pt x="769" y="129"/>
                </a:lnTo>
                <a:lnTo>
                  <a:pt x="774" y="129"/>
                </a:lnTo>
                <a:lnTo>
                  <a:pt x="780" y="129"/>
                </a:lnTo>
                <a:lnTo>
                  <a:pt x="785" y="129"/>
                </a:lnTo>
                <a:lnTo>
                  <a:pt x="790" y="129"/>
                </a:lnTo>
                <a:lnTo>
                  <a:pt x="796" y="129"/>
                </a:lnTo>
                <a:lnTo>
                  <a:pt x="801" y="129"/>
                </a:lnTo>
                <a:lnTo>
                  <a:pt x="807" y="129"/>
                </a:lnTo>
                <a:lnTo>
                  <a:pt x="812" y="129"/>
                </a:lnTo>
                <a:lnTo>
                  <a:pt x="818" y="129"/>
                </a:lnTo>
                <a:lnTo>
                  <a:pt x="823" y="129"/>
                </a:lnTo>
                <a:lnTo>
                  <a:pt x="829" y="129"/>
                </a:lnTo>
                <a:lnTo>
                  <a:pt x="834" y="129"/>
                </a:lnTo>
                <a:lnTo>
                  <a:pt x="839" y="129"/>
                </a:lnTo>
                <a:lnTo>
                  <a:pt x="845" y="133"/>
                </a:lnTo>
                <a:lnTo>
                  <a:pt x="845" y="129"/>
                </a:lnTo>
                <a:lnTo>
                  <a:pt x="850" y="129"/>
                </a:lnTo>
                <a:lnTo>
                  <a:pt x="856" y="133"/>
                </a:lnTo>
                <a:lnTo>
                  <a:pt x="856" y="129"/>
                </a:lnTo>
                <a:lnTo>
                  <a:pt x="856" y="133"/>
                </a:lnTo>
                <a:lnTo>
                  <a:pt x="861" y="133"/>
                </a:lnTo>
                <a:lnTo>
                  <a:pt x="867" y="133"/>
                </a:lnTo>
                <a:lnTo>
                  <a:pt x="872" y="133"/>
                </a:lnTo>
                <a:lnTo>
                  <a:pt x="878" y="133"/>
                </a:lnTo>
                <a:lnTo>
                  <a:pt x="883" y="133"/>
                </a:lnTo>
                <a:lnTo>
                  <a:pt x="888" y="133"/>
                </a:lnTo>
                <a:lnTo>
                  <a:pt x="894" y="133"/>
                </a:lnTo>
                <a:lnTo>
                  <a:pt x="899" y="133"/>
                </a:lnTo>
                <a:lnTo>
                  <a:pt x="905" y="133"/>
                </a:lnTo>
                <a:lnTo>
                  <a:pt x="910" y="133"/>
                </a:lnTo>
                <a:lnTo>
                  <a:pt x="916" y="133"/>
                </a:lnTo>
                <a:lnTo>
                  <a:pt x="921" y="133"/>
                </a:lnTo>
                <a:lnTo>
                  <a:pt x="927" y="133"/>
                </a:lnTo>
                <a:lnTo>
                  <a:pt x="932" y="133"/>
                </a:lnTo>
                <a:lnTo>
                  <a:pt x="938" y="133"/>
                </a:lnTo>
                <a:lnTo>
                  <a:pt x="943" y="133"/>
                </a:lnTo>
                <a:lnTo>
                  <a:pt x="948" y="133"/>
                </a:lnTo>
                <a:lnTo>
                  <a:pt x="954" y="133"/>
                </a:lnTo>
                <a:lnTo>
                  <a:pt x="959" y="133"/>
                </a:lnTo>
                <a:lnTo>
                  <a:pt x="965" y="133"/>
                </a:lnTo>
                <a:lnTo>
                  <a:pt x="970" y="133"/>
                </a:lnTo>
                <a:lnTo>
                  <a:pt x="976" y="133"/>
                </a:lnTo>
                <a:lnTo>
                  <a:pt x="981" y="133"/>
                </a:lnTo>
                <a:lnTo>
                  <a:pt x="987" y="133"/>
                </a:lnTo>
                <a:lnTo>
                  <a:pt x="992" y="133"/>
                </a:lnTo>
                <a:lnTo>
                  <a:pt x="997" y="133"/>
                </a:lnTo>
                <a:lnTo>
                  <a:pt x="1003" y="133"/>
                </a:lnTo>
                <a:lnTo>
                  <a:pt x="1008" y="133"/>
                </a:lnTo>
                <a:lnTo>
                  <a:pt x="1014" y="133"/>
                </a:lnTo>
                <a:lnTo>
                  <a:pt x="1019" y="133"/>
                </a:lnTo>
                <a:lnTo>
                  <a:pt x="1025" y="133"/>
                </a:lnTo>
                <a:lnTo>
                  <a:pt x="1030" y="133"/>
                </a:lnTo>
                <a:lnTo>
                  <a:pt x="1036" y="133"/>
                </a:lnTo>
                <a:lnTo>
                  <a:pt x="1041" y="133"/>
                </a:lnTo>
                <a:lnTo>
                  <a:pt x="1047" y="137"/>
                </a:lnTo>
                <a:lnTo>
                  <a:pt x="1047" y="133"/>
                </a:lnTo>
                <a:lnTo>
                  <a:pt x="1052" y="133"/>
                </a:lnTo>
                <a:lnTo>
                  <a:pt x="1057" y="137"/>
                </a:lnTo>
                <a:lnTo>
                  <a:pt x="1057" y="133"/>
                </a:lnTo>
                <a:lnTo>
                  <a:pt x="1057" y="137"/>
                </a:lnTo>
                <a:lnTo>
                  <a:pt x="1057" y="133"/>
                </a:lnTo>
                <a:lnTo>
                  <a:pt x="1063" y="137"/>
                </a:lnTo>
                <a:lnTo>
                  <a:pt x="1068" y="137"/>
                </a:lnTo>
                <a:lnTo>
                  <a:pt x="1068" y="133"/>
                </a:lnTo>
                <a:lnTo>
                  <a:pt x="1074" y="137"/>
                </a:lnTo>
                <a:lnTo>
                  <a:pt x="1079" y="137"/>
                </a:lnTo>
                <a:lnTo>
                  <a:pt x="1085" y="137"/>
                </a:lnTo>
                <a:lnTo>
                  <a:pt x="1090" y="137"/>
                </a:lnTo>
                <a:lnTo>
                  <a:pt x="1096" y="137"/>
                </a:lnTo>
                <a:lnTo>
                  <a:pt x="1101" y="137"/>
                </a:lnTo>
                <a:lnTo>
                  <a:pt x="1106" y="137"/>
                </a:lnTo>
                <a:lnTo>
                  <a:pt x="1112" y="137"/>
                </a:lnTo>
                <a:lnTo>
                  <a:pt x="1117" y="137"/>
                </a:lnTo>
                <a:lnTo>
                  <a:pt x="1123" y="137"/>
                </a:lnTo>
                <a:lnTo>
                  <a:pt x="1128" y="137"/>
                </a:lnTo>
                <a:lnTo>
                  <a:pt x="1134" y="137"/>
                </a:lnTo>
                <a:lnTo>
                  <a:pt x="1139" y="137"/>
                </a:lnTo>
                <a:lnTo>
                  <a:pt x="1145" y="137"/>
                </a:lnTo>
                <a:lnTo>
                  <a:pt x="1150" y="137"/>
                </a:lnTo>
                <a:lnTo>
                  <a:pt x="1156" y="137"/>
                </a:lnTo>
                <a:lnTo>
                  <a:pt x="1161" y="137"/>
                </a:lnTo>
                <a:lnTo>
                  <a:pt x="1166" y="137"/>
                </a:lnTo>
                <a:lnTo>
                  <a:pt x="1172" y="137"/>
                </a:lnTo>
                <a:lnTo>
                  <a:pt x="1177" y="137"/>
                </a:lnTo>
                <a:lnTo>
                  <a:pt x="1183" y="137"/>
                </a:lnTo>
                <a:lnTo>
                  <a:pt x="1188" y="137"/>
                </a:lnTo>
                <a:lnTo>
                  <a:pt x="1194" y="137"/>
                </a:lnTo>
                <a:lnTo>
                  <a:pt x="1199" y="137"/>
                </a:lnTo>
                <a:lnTo>
                  <a:pt x="1205" y="137"/>
                </a:lnTo>
                <a:lnTo>
                  <a:pt x="1210" y="137"/>
                </a:lnTo>
                <a:lnTo>
                  <a:pt x="1215" y="137"/>
                </a:lnTo>
                <a:lnTo>
                  <a:pt x="1221" y="137"/>
                </a:lnTo>
                <a:lnTo>
                  <a:pt x="1226" y="137"/>
                </a:lnTo>
                <a:lnTo>
                  <a:pt x="1232" y="137"/>
                </a:lnTo>
                <a:lnTo>
                  <a:pt x="1237" y="137"/>
                </a:lnTo>
                <a:lnTo>
                  <a:pt x="1243" y="137"/>
                </a:lnTo>
                <a:lnTo>
                  <a:pt x="1248" y="137"/>
                </a:lnTo>
                <a:lnTo>
                  <a:pt x="1254" y="137"/>
                </a:lnTo>
                <a:lnTo>
                  <a:pt x="1259" y="137"/>
                </a:lnTo>
                <a:lnTo>
                  <a:pt x="1264" y="137"/>
                </a:lnTo>
                <a:lnTo>
                  <a:pt x="1270" y="137"/>
                </a:lnTo>
                <a:lnTo>
                  <a:pt x="1275" y="137"/>
                </a:lnTo>
                <a:lnTo>
                  <a:pt x="1281" y="137"/>
                </a:lnTo>
                <a:lnTo>
                  <a:pt x="1286" y="137"/>
                </a:lnTo>
                <a:lnTo>
                  <a:pt x="1292" y="137"/>
                </a:lnTo>
                <a:lnTo>
                  <a:pt x="1297" y="137"/>
                </a:lnTo>
                <a:lnTo>
                  <a:pt x="1303" y="137"/>
                </a:lnTo>
                <a:lnTo>
                  <a:pt x="1308" y="137"/>
                </a:lnTo>
                <a:lnTo>
                  <a:pt x="1314" y="137"/>
                </a:lnTo>
                <a:lnTo>
                  <a:pt x="1319" y="137"/>
                </a:lnTo>
                <a:lnTo>
                  <a:pt x="1324" y="137"/>
                </a:lnTo>
                <a:lnTo>
                  <a:pt x="1330" y="137"/>
                </a:lnTo>
                <a:lnTo>
                  <a:pt x="1335" y="137"/>
                </a:lnTo>
                <a:lnTo>
                  <a:pt x="1341" y="137"/>
                </a:lnTo>
                <a:lnTo>
                  <a:pt x="1346" y="137"/>
                </a:lnTo>
                <a:lnTo>
                  <a:pt x="1352" y="137"/>
                </a:lnTo>
                <a:lnTo>
                  <a:pt x="1357" y="137"/>
                </a:lnTo>
                <a:lnTo>
                  <a:pt x="1363" y="137"/>
                </a:lnTo>
                <a:lnTo>
                  <a:pt x="1368" y="137"/>
                </a:lnTo>
                <a:lnTo>
                  <a:pt x="1373" y="137"/>
                </a:lnTo>
                <a:lnTo>
                  <a:pt x="1379" y="142"/>
                </a:lnTo>
                <a:lnTo>
                  <a:pt x="1379" y="137"/>
                </a:lnTo>
                <a:lnTo>
                  <a:pt x="1384" y="142"/>
                </a:lnTo>
                <a:lnTo>
                  <a:pt x="1384" y="137"/>
                </a:lnTo>
                <a:lnTo>
                  <a:pt x="1390" y="137"/>
                </a:lnTo>
                <a:lnTo>
                  <a:pt x="1395" y="137"/>
                </a:lnTo>
                <a:lnTo>
                  <a:pt x="1401" y="142"/>
                </a:lnTo>
                <a:lnTo>
                  <a:pt x="1401" y="137"/>
                </a:lnTo>
                <a:lnTo>
                  <a:pt x="1406" y="142"/>
                </a:lnTo>
                <a:lnTo>
                  <a:pt x="1406" y="137"/>
                </a:lnTo>
                <a:lnTo>
                  <a:pt x="1412" y="142"/>
                </a:lnTo>
                <a:lnTo>
                  <a:pt x="1412" y="137"/>
                </a:lnTo>
                <a:lnTo>
                  <a:pt x="1417" y="142"/>
                </a:lnTo>
                <a:lnTo>
                  <a:pt x="1423" y="142"/>
                </a:lnTo>
                <a:lnTo>
                  <a:pt x="1428" y="142"/>
                </a:lnTo>
                <a:lnTo>
                  <a:pt x="1433" y="142"/>
                </a:lnTo>
                <a:lnTo>
                  <a:pt x="1439" y="142"/>
                </a:lnTo>
                <a:lnTo>
                  <a:pt x="1444" y="142"/>
                </a:lnTo>
                <a:lnTo>
                  <a:pt x="1450" y="142"/>
                </a:lnTo>
                <a:lnTo>
                  <a:pt x="1455" y="142"/>
                </a:lnTo>
                <a:lnTo>
                  <a:pt x="1461" y="142"/>
                </a:lnTo>
                <a:lnTo>
                  <a:pt x="1466" y="142"/>
                </a:lnTo>
                <a:lnTo>
                  <a:pt x="1472" y="142"/>
                </a:lnTo>
                <a:lnTo>
                  <a:pt x="1477" y="142"/>
                </a:lnTo>
                <a:lnTo>
                  <a:pt x="1482" y="142"/>
                </a:lnTo>
                <a:lnTo>
                  <a:pt x="1488" y="142"/>
                </a:lnTo>
                <a:lnTo>
                  <a:pt x="1493" y="142"/>
                </a:lnTo>
                <a:lnTo>
                  <a:pt x="1499" y="142"/>
                </a:lnTo>
                <a:lnTo>
                  <a:pt x="1504" y="142"/>
                </a:lnTo>
                <a:lnTo>
                  <a:pt x="1510" y="142"/>
                </a:lnTo>
                <a:lnTo>
                  <a:pt x="1515" y="142"/>
                </a:lnTo>
                <a:lnTo>
                  <a:pt x="1521" y="142"/>
                </a:lnTo>
                <a:lnTo>
                  <a:pt x="1526" y="142"/>
                </a:lnTo>
                <a:lnTo>
                  <a:pt x="1531" y="142"/>
                </a:lnTo>
                <a:lnTo>
                  <a:pt x="1537" y="142"/>
                </a:lnTo>
                <a:lnTo>
                  <a:pt x="1542" y="142"/>
                </a:lnTo>
                <a:lnTo>
                  <a:pt x="1548" y="142"/>
                </a:lnTo>
                <a:lnTo>
                  <a:pt x="1553" y="142"/>
                </a:lnTo>
                <a:lnTo>
                  <a:pt x="1559" y="142"/>
                </a:lnTo>
                <a:lnTo>
                  <a:pt x="1564" y="142"/>
                </a:lnTo>
                <a:lnTo>
                  <a:pt x="1570" y="142"/>
                </a:lnTo>
                <a:lnTo>
                  <a:pt x="1575" y="142"/>
                </a:lnTo>
                <a:lnTo>
                  <a:pt x="1581" y="142"/>
                </a:lnTo>
                <a:lnTo>
                  <a:pt x="1586" y="142"/>
                </a:lnTo>
                <a:lnTo>
                  <a:pt x="1591" y="142"/>
                </a:lnTo>
                <a:lnTo>
                  <a:pt x="1597" y="142"/>
                </a:lnTo>
                <a:lnTo>
                  <a:pt x="1602" y="142"/>
                </a:lnTo>
                <a:lnTo>
                  <a:pt x="1608" y="142"/>
                </a:lnTo>
                <a:lnTo>
                  <a:pt x="1613" y="142"/>
                </a:lnTo>
                <a:lnTo>
                  <a:pt x="1619" y="142"/>
                </a:lnTo>
                <a:lnTo>
                  <a:pt x="1624" y="142"/>
                </a:lnTo>
                <a:lnTo>
                  <a:pt x="1630" y="142"/>
                </a:lnTo>
                <a:lnTo>
                  <a:pt x="1635" y="142"/>
                </a:lnTo>
                <a:lnTo>
                  <a:pt x="1640" y="142"/>
                </a:lnTo>
                <a:lnTo>
                  <a:pt x="1646" y="142"/>
                </a:lnTo>
                <a:lnTo>
                  <a:pt x="1651" y="142"/>
                </a:lnTo>
                <a:lnTo>
                  <a:pt x="1657" y="142"/>
                </a:lnTo>
                <a:lnTo>
                  <a:pt x="1662" y="142"/>
                </a:lnTo>
                <a:lnTo>
                  <a:pt x="1668" y="142"/>
                </a:lnTo>
                <a:lnTo>
                  <a:pt x="1673" y="142"/>
                </a:lnTo>
                <a:lnTo>
                  <a:pt x="1679" y="142"/>
                </a:lnTo>
                <a:lnTo>
                  <a:pt x="1684" y="142"/>
                </a:lnTo>
                <a:lnTo>
                  <a:pt x="1690" y="142"/>
                </a:lnTo>
                <a:lnTo>
                  <a:pt x="1695" y="142"/>
                </a:lnTo>
                <a:lnTo>
                  <a:pt x="1700" y="142"/>
                </a:lnTo>
                <a:lnTo>
                  <a:pt x="1706" y="142"/>
                </a:lnTo>
                <a:lnTo>
                  <a:pt x="1711" y="142"/>
                </a:lnTo>
                <a:lnTo>
                  <a:pt x="1717" y="142"/>
                </a:lnTo>
                <a:lnTo>
                  <a:pt x="1722" y="142"/>
                </a:lnTo>
                <a:lnTo>
                  <a:pt x="1728" y="142"/>
                </a:lnTo>
                <a:lnTo>
                  <a:pt x="1733" y="142"/>
                </a:lnTo>
                <a:lnTo>
                  <a:pt x="1739" y="142"/>
                </a:lnTo>
                <a:lnTo>
                  <a:pt x="1744" y="142"/>
                </a:lnTo>
                <a:lnTo>
                  <a:pt x="1749" y="142"/>
                </a:lnTo>
                <a:lnTo>
                  <a:pt x="1755" y="142"/>
                </a:lnTo>
                <a:lnTo>
                  <a:pt x="1760" y="142"/>
                </a:lnTo>
                <a:lnTo>
                  <a:pt x="1766" y="142"/>
                </a:lnTo>
                <a:lnTo>
                  <a:pt x="1771" y="142"/>
                </a:lnTo>
                <a:lnTo>
                  <a:pt x="1777" y="142"/>
                </a:lnTo>
                <a:lnTo>
                  <a:pt x="1782" y="142"/>
                </a:lnTo>
                <a:lnTo>
                  <a:pt x="1788" y="142"/>
                </a:lnTo>
                <a:lnTo>
                  <a:pt x="1793" y="142"/>
                </a:lnTo>
                <a:lnTo>
                  <a:pt x="1799" y="142"/>
                </a:lnTo>
                <a:lnTo>
                  <a:pt x="1804" y="142"/>
                </a:lnTo>
                <a:lnTo>
                  <a:pt x="1809" y="142"/>
                </a:lnTo>
                <a:lnTo>
                  <a:pt x="1815" y="142"/>
                </a:lnTo>
                <a:lnTo>
                  <a:pt x="1820" y="142"/>
                </a:lnTo>
                <a:lnTo>
                  <a:pt x="1826" y="142"/>
                </a:lnTo>
                <a:lnTo>
                  <a:pt x="1831" y="142"/>
                </a:lnTo>
                <a:lnTo>
                  <a:pt x="1837" y="142"/>
                </a:lnTo>
                <a:lnTo>
                  <a:pt x="1842" y="142"/>
                </a:lnTo>
                <a:lnTo>
                  <a:pt x="1848" y="142"/>
                </a:lnTo>
                <a:lnTo>
                  <a:pt x="1853" y="142"/>
                </a:lnTo>
                <a:lnTo>
                  <a:pt x="1858" y="142"/>
                </a:lnTo>
                <a:lnTo>
                  <a:pt x="1864" y="142"/>
                </a:lnTo>
                <a:lnTo>
                  <a:pt x="1869" y="142"/>
                </a:lnTo>
                <a:lnTo>
                  <a:pt x="1875" y="142"/>
                </a:lnTo>
                <a:lnTo>
                  <a:pt x="1880" y="142"/>
                </a:lnTo>
                <a:lnTo>
                  <a:pt x="1886" y="142"/>
                </a:lnTo>
                <a:lnTo>
                  <a:pt x="1891" y="142"/>
                </a:lnTo>
                <a:lnTo>
                  <a:pt x="1897" y="142"/>
                </a:lnTo>
                <a:lnTo>
                  <a:pt x="1902" y="142"/>
                </a:lnTo>
                <a:lnTo>
                  <a:pt x="1907" y="142"/>
                </a:lnTo>
                <a:lnTo>
                  <a:pt x="1913" y="142"/>
                </a:lnTo>
                <a:lnTo>
                  <a:pt x="1918" y="142"/>
                </a:lnTo>
                <a:lnTo>
                  <a:pt x="1924" y="142"/>
                </a:lnTo>
                <a:lnTo>
                  <a:pt x="1929" y="142"/>
                </a:lnTo>
                <a:lnTo>
                  <a:pt x="1935" y="142"/>
                </a:lnTo>
                <a:lnTo>
                  <a:pt x="1940" y="142"/>
                </a:lnTo>
                <a:lnTo>
                  <a:pt x="1946" y="142"/>
                </a:lnTo>
                <a:lnTo>
                  <a:pt x="1951" y="142"/>
                </a:lnTo>
                <a:lnTo>
                  <a:pt x="1957" y="142"/>
                </a:lnTo>
                <a:lnTo>
                  <a:pt x="1962" y="142"/>
                </a:lnTo>
                <a:lnTo>
                  <a:pt x="1967" y="142"/>
                </a:lnTo>
                <a:lnTo>
                  <a:pt x="1973" y="142"/>
                </a:lnTo>
                <a:lnTo>
                  <a:pt x="1978" y="142"/>
                </a:lnTo>
                <a:lnTo>
                  <a:pt x="1984" y="142"/>
                </a:lnTo>
                <a:lnTo>
                  <a:pt x="1989" y="142"/>
                </a:lnTo>
                <a:lnTo>
                  <a:pt x="1995" y="142"/>
                </a:lnTo>
                <a:lnTo>
                  <a:pt x="2000" y="142"/>
                </a:lnTo>
                <a:lnTo>
                  <a:pt x="2006" y="142"/>
                </a:lnTo>
                <a:lnTo>
                  <a:pt x="2011" y="142"/>
                </a:lnTo>
                <a:lnTo>
                  <a:pt x="2016" y="142"/>
                </a:lnTo>
                <a:lnTo>
                  <a:pt x="2022" y="142"/>
                </a:lnTo>
                <a:lnTo>
                  <a:pt x="2027" y="142"/>
                </a:lnTo>
                <a:lnTo>
                  <a:pt x="2033" y="142"/>
                </a:lnTo>
                <a:lnTo>
                  <a:pt x="2038" y="142"/>
                </a:lnTo>
                <a:lnTo>
                  <a:pt x="2044" y="142"/>
                </a:lnTo>
                <a:lnTo>
                  <a:pt x="2049" y="142"/>
                </a:lnTo>
                <a:lnTo>
                  <a:pt x="2055" y="142"/>
                </a:lnTo>
                <a:lnTo>
                  <a:pt x="2060" y="142"/>
                </a:lnTo>
                <a:lnTo>
                  <a:pt x="2066" y="142"/>
                </a:lnTo>
                <a:lnTo>
                  <a:pt x="2071" y="142"/>
                </a:lnTo>
                <a:lnTo>
                  <a:pt x="2076" y="142"/>
                </a:lnTo>
                <a:lnTo>
                  <a:pt x="2082" y="142"/>
                </a:lnTo>
                <a:lnTo>
                  <a:pt x="2087" y="142"/>
                </a:lnTo>
                <a:lnTo>
                  <a:pt x="2093" y="142"/>
                </a:lnTo>
                <a:lnTo>
                  <a:pt x="2098" y="142"/>
                </a:lnTo>
                <a:lnTo>
                  <a:pt x="2104" y="142"/>
                </a:lnTo>
                <a:lnTo>
                  <a:pt x="2109" y="142"/>
                </a:lnTo>
                <a:lnTo>
                  <a:pt x="2115" y="142"/>
                </a:lnTo>
                <a:lnTo>
                  <a:pt x="2120" y="142"/>
                </a:lnTo>
                <a:lnTo>
                  <a:pt x="2125" y="142"/>
                </a:lnTo>
                <a:lnTo>
                  <a:pt x="2131" y="142"/>
                </a:lnTo>
                <a:lnTo>
                  <a:pt x="2136" y="142"/>
                </a:lnTo>
                <a:lnTo>
                  <a:pt x="2142" y="142"/>
                </a:lnTo>
                <a:lnTo>
                  <a:pt x="2142" y="137"/>
                </a:lnTo>
                <a:lnTo>
                  <a:pt x="2147" y="137"/>
                </a:lnTo>
                <a:lnTo>
                  <a:pt x="2153" y="137"/>
                </a:lnTo>
                <a:lnTo>
                  <a:pt x="2158" y="137"/>
                </a:lnTo>
                <a:lnTo>
                  <a:pt x="2164" y="137"/>
                </a:lnTo>
                <a:lnTo>
                  <a:pt x="2169" y="137"/>
                </a:lnTo>
                <a:lnTo>
                  <a:pt x="2175" y="137"/>
                </a:lnTo>
                <a:lnTo>
                  <a:pt x="2180" y="137"/>
                </a:lnTo>
                <a:lnTo>
                  <a:pt x="2185" y="137"/>
                </a:lnTo>
                <a:lnTo>
                  <a:pt x="2191" y="137"/>
                </a:lnTo>
                <a:lnTo>
                  <a:pt x="2196" y="137"/>
                </a:lnTo>
                <a:lnTo>
                  <a:pt x="2202" y="137"/>
                </a:lnTo>
                <a:lnTo>
                  <a:pt x="2207" y="137"/>
                </a:lnTo>
                <a:lnTo>
                  <a:pt x="2213" y="137"/>
                </a:lnTo>
                <a:lnTo>
                  <a:pt x="2218" y="137"/>
                </a:lnTo>
                <a:lnTo>
                  <a:pt x="2224" y="137"/>
                </a:lnTo>
                <a:lnTo>
                  <a:pt x="2229" y="137"/>
                </a:lnTo>
                <a:lnTo>
                  <a:pt x="2234" y="137"/>
                </a:lnTo>
                <a:lnTo>
                  <a:pt x="2240" y="137"/>
                </a:lnTo>
                <a:lnTo>
                  <a:pt x="2245" y="137"/>
                </a:lnTo>
                <a:lnTo>
                  <a:pt x="2251" y="137"/>
                </a:lnTo>
                <a:lnTo>
                  <a:pt x="2256" y="137"/>
                </a:lnTo>
                <a:lnTo>
                  <a:pt x="2262" y="137"/>
                </a:lnTo>
                <a:lnTo>
                  <a:pt x="2267" y="137"/>
                </a:lnTo>
                <a:lnTo>
                  <a:pt x="2273" y="137"/>
                </a:lnTo>
                <a:lnTo>
                  <a:pt x="2278" y="137"/>
                </a:lnTo>
                <a:lnTo>
                  <a:pt x="2283" y="137"/>
                </a:lnTo>
                <a:lnTo>
                  <a:pt x="2289" y="137"/>
                </a:lnTo>
                <a:lnTo>
                  <a:pt x="2294" y="137"/>
                </a:lnTo>
                <a:lnTo>
                  <a:pt x="2300" y="137"/>
                </a:lnTo>
                <a:lnTo>
                  <a:pt x="2305" y="137"/>
                </a:lnTo>
                <a:lnTo>
                  <a:pt x="2311" y="137"/>
                </a:lnTo>
                <a:lnTo>
                  <a:pt x="2316" y="137"/>
                </a:lnTo>
                <a:lnTo>
                  <a:pt x="2322" y="137"/>
                </a:lnTo>
                <a:lnTo>
                  <a:pt x="2327" y="137"/>
                </a:lnTo>
                <a:lnTo>
                  <a:pt x="2333" y="137"/>
                </a:lnTo>
                <a:lnTo>
                  <a:pt x="2338" y="137"/>
                </a:lnTo>
                <a:lnTo>
                  <a:pt x="2343" y="137"/>
                </a:lnTo>
                <a:lnTo>
                  <a:pt x="2349" y="137"/>
                </a:lnTo>
                <a:lnTo>
                  <a:pt x="2354" y="137"/>
                </a:lnTo>
                <a:lnTo>
                  <a:pt x="2360" y="137"/>
                </a:lnTo>
                <a:lnTo>
                  <a:pt x="2365" y="137"/>
                </a:lnTo>
                <a:lnTo>
                  <a:pt x="2371" y="137"/>
                </a:lnTo>
                <a:lnTo>
                  <a:pt x="2376" y="137"/>
                </a:lnTo>
                <a:lnTo>
                  <a:pt x="2382" y="137"/>
                </a:lnTo>
                <a:lnTo>
                  <a:pt x="2387" y="142"/>
                </a:lnTo>
                <a:lnTo>
                  <a:pt x="2387" y="137"/>
                </a:lnTo>
                <a:lnTo>
                  <a:pt x="2392" y="142"/>
                </a:lnTo>
                <a:lnTo>
                  <a:pt x="2392" y="137"/>
                </a:lnTo>
                <a:lnTo>
                  <a:pt x="2398" y="142"/>
                </a:lnTo>
                <a:lnTo>
                  <a:pt x="2398" y="137"/>
                </a:lnTo>
                <a:lnTo>
                  <a:pt x="2403" y="137"/>
                </a:lnTo>
                <a:lnTo>
                  <a:pt x="2409" y="137"/>
                </a:lnTo>
                <a:lnTo>
                  <a:pt x="2409" y="142"/>
                </a:lnTo>
                <a:lnTo>
                  <a:pt x="2409" y="137"/>
                </a:lnTo>
                <a:lnTo>
                  <a:pt x="2414" y="142"/>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76" name="Freeform 66"/>
          <p:cNvSpPr>
            <a:spLocks/>
          </p:cNvSpPr>
          <p:nvPr/>
        </p:nvSpPr>
        <p:spPr bwMode="auto">
          <a:xfrm>
            <a:off x="7308933" y="4769158"/>
            <a:ext cx="979885" cy="4763"/>
          </a:xfrm>
          <a:custGeom>
            <a:avLst/>
            <a:gdLst>
              <a:gd name="T0" fmla="*/ 11 w 823"/>
              <a:gd name="T1" fmla="*/ 0 h 4"/>
              <a:gd name="T2" fmla="*/ 28 w 823"/>
              <a:gd name="T3" fmla="*/ 0 h 4"/>
              <a:gd name="T4" fmla="*/ 44 w 823"/>
              <a:gd name="T5" fmla="*/ 0 h 4"/>
              <a:gd name="T6" fmla="*/ 60 w 823"/>
              <a:gd name="T7" fmla="*/ 0 h 4"/>
              <a:gd name="T8" fmla="*/ 77 w 823"/>
              <a:gd name="T9" fmla="*/ 0 h 4"/>
              <a:gd name="T10" fmla="*/ 93 w 823"/>
              <a:gd name="T11" fmla="*/ 0 h 4"/>
              <a:gd name="T12" fmla="*/ 109 w 823"/>
              <a:gd name="T13" fmla="*/ 0 h 4"/>
              <a:gd name="T14" fmla="*/ 126 w 823"/>
              <a:gd name="T15" fmla="*/ 0 h 4"/>
              <a:gd name="T16" fmla="*/ 142 w 823"/>
              <a:gd name="T17" fmla="*/ 0 h 4"/>
              <a:gd name="T18" fmla="*/ 158 w 823"/>
              <a:gd name="T19" fmla="*/ 0 h 4"/>
              <a:gd name="T20" fmla="*/ 175 w 823"/>
              <a:gd name="T21" fmla="*/ 0 h 4"/>
              <a:gd name="T22" fmla="*/ 191 w 823"/>
              <a:gd name="T23" fmla="*/ 0 h 4"/>
              <a:gd name="T24" fmla="*/ 207 w 823"/>
              <a:gd name="T25" fmla="*/ 0 h 4"/>
              <a:gd name="T26" fmla="*/ 224 w 823"/>
              <a:gd name="T27" fmla="*/ 0 h 4"/>
              <a:gd name="T28" fmla="*/ 240 w 823"/>
              <a:gd name="T29" fmla="*/ 0 h 4"/>
              <a:gd name="T30" fmla="*/ 256 w 823"/>
              <a:gd name="T31" fmla="*/ 0 h 4"/>
              <a:gd name="T32" fmla="*/ 273 w 823"/>
              <a:gd name="T33" fmla="*/ 0 h 4"/>
              <a:gd name="T34" fmla="*/ 289 w 823"/>
              <a:gd name="T35" fmla="*/ 0 h 4"/>
              <a:gd name="T36" fmla="*/ 305 w 823"/>
              <a:gd name="T37" fmla="*/ 0 h 4"/>
              <a:gd name="T38" fmla="*/ 322 w 823"/>
              <a:gd name="T39" fmla="*/ 0 h 4"/>
              <a:gd name="T40" fmla="*/ 338 w 823"/>
              <a:gd name="T41" fmla="*/ 0 h 4"/>
              <a:gd name="T42" fmla="*/ 354 w 823"/>
              <a:gd name="T43" fmla="*/ 0 h 4"/>
              <a:gd name="T44" fmla="*/ 371 w 823"/>
              <a:gd name="T45" fmla="*/ 0 h 4"/>
              <a:gd name="T46" fmla="*/ 387 w 823"/>
              <a:gd name="T47" fmla="*/ 0 h 4"/>
              <a:gd name="T48" fmla="*/ 404 w 823"/>
              <a:gd name="T49" fmla="*/ 0 h 4"/>
              <a:gd name="T50" fmla="*/ 420 w 823"/>
              <a:gd name="T51" fmla="*/ 0 h 4"/>
              <a:gd name="T52" fmla="*/ 436 w 823"/>
              <a:gd name="T53" fmla="*/ 0 h 4"/>
              <a:gd name="T54" fmla="*/ 453 w 823"/>
              <a:gd name="T55" fmla="*/ 0 h 4"/>
              <a:gd name="T56" fmla="*/ 469 w 823"/>
              <a:gd name="T57" fmla="*/ 0 h 4"/>
              <a:gd name="T58" fmla="*/ 485 w 823"/>
              <a:gd name="T59" fmla="*/ 0 h 4"/>
              <a:gd name="T60" fmla="*/ 502 w 823"/>
              <a:gd name="T61" fmla="*/ 0 h 4"/>
              <a:gd name="T62" fmla="*/ 518 w 823"/>
              <a:gd name="T63" fmla="*/ 0 h 4"/>
              <a:gd name="T64" fmla="*/ 534 w 823"/>
              <a:gd name="T65" fmla="*/ 0 h 4"/>
              <a:gd name="T66" fmla="*/ 551 w 823"/>
              <a:gd name="T67" fmla="*/ 0 h 4"/>
              <a:gd name="T68" fmla="*/ 567 w 823"/>
              <a:gd name="T69" fmla="*/ 0 h 4"/>
              <a:gd name="T70" fmla="*/ 583 w 823"/>
              <a:gd name="T71" fmla="*/ 0 h 4"/>
              <a:gd name="T72" fmla="*/ 600 w 823"/>
              <a:gd name="T73" fmla="*/ 0 h 4"/>
              <a:gd name="T74" fmla="*/ 616 w 823"/>
              <a:gd name="T75" fmla="*/ 0 h 4"/>
              <a:gd name="T76" fmla="*/ 632 w 823"/>
              <a:gd name="T77" fmla="*/ 0 h 4"/>
              <a:gd name="T78" fmla="*/ 649 w 823"/>
              <a:gd name="T79" fmla="*/ 4 h 4"/>
              <a:gd name="T80" fmla="*/ 660 w 823"/>
              <a:gd name="T81" fmla="*/ 4 h 4"/>
              <a:gd name="T82" fmla="*/ 671 w 823"/>
              <a:gd name="T83" fmla="*/ 0 h 4"/>
              <a:gd name="T84" fmla="*/ 687 w 823"/>
              <a:gd name="T85" fmla="*/ 4 h 4"/>
              <a:gd name="T86" fmla="*/ 698 w 823"/>
              <a:gd name="T87" fmla="*/ 4 h 4"/>
              <a:gd name="T88" fmla="*/ 703 w 823"/>
              <a:gd name="T89" fmla="*/ 0 h 4"/>
              <a:gd name="T90" fmla="*/ 709 w 823"/>
              <a:gd name="T91" fmla="*/ 4 h 4"/>
              <a:gd name="T92" fmla="*/ 714 w 823"/>
              <a:gd name="T93" fmla="*/ 0 h 4"/>
              <a:gd name="T94" fmla="*/ 725 w 823"/>
              <a:gd name="T95" fmla="*/ 0 h 4"/>
              <a:gd name="T96" fmla="*/ 741 w 823"/>
              <a:gd name="T97" fmla="*/ 0 h 4"/>
              <a:gd name="T98" fmla="*/ 758 w 823"/>
              <a:gd name="T99" fmla="*/ 0 h 4"/>
              <a:gd name="T100" fmla="*/ 774 w 823"/>
              <a:gd name="T101" fmla="*/ 0 h 4"/>
              <a:gd name="T102" fmla="*/ 790 w 823"/>
              <a:gd name="T103" fmla="*/ 0 h 4"/>
              <a:gd name="T104" fmla="*/ 801 w 823"/>
              <a:gd name="T105" fmla="*/ 4 h 4"/>
              <a:gd name="T106" fmla="*/ 807 w 823"/>
              <a:gd name="T107" fmla="*/ 4 h 4"/>
              <a:gd name="T108" fmla="*/ 818 w 823"/>
              <a:gd name="T10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3" h="4">
                <a:moveTo>
                  <a:pt x="0" y="0"/>
                </a:moveTo>
                <a:lnTo>
                  <a:pt x="6" y="0"/>
                </a:lnTo>
                <a:lnTo>
                  <a:pt x="11" y="0"/>
                </a:lnTo>
                <a:lnTo>
                  <a:pt x="17" y="0"/>
                </a:lnTo>
                <a:lnTo>
                  <a:pt x="22" y="0"/>
                </a:lnTo>
                <a:lnTo>
                  <a:pt x="28" y="0"/>
                </a:lnTo>
                <a:lnTo>
                  <a:pt x="33" y="0"/>
                </a:lnTo>
                <a:lnTo>
                  <a:pt x="38" y="0"/>
                </a:lnTo>
                <a:lnTo>
                  <a:pt x="44" y="0"/>
                </a:lnTo>
                <a:lnTo>
                  <a:pt x="49" y="0"/>
                </a:lnTo>
                <a:lnTo>
                  <a:pt x="55" y="0"/>
                </a:lnTo>
                <a:lnTo>
                  <a:pt x="60" y="0"/>
                </a:lnTo>
                <a:lnTo>
                  <a:pt x="66" y="0"/>
                </a:lnTo>
                <a:lnTo>
                  <a:pt x="71" y="0"/>
                </a:lnTo>
                <a:lnTo>
                  <a:pt x="77" y="0"/>
                </a:lnTo>
                <a:lnTo>
                  <a:pt x="82" y="0"/>
                </a:lnTo>
                <a:lnTo>
                  <a:pt x="87" y="0"/>
                </a:lnTo>
                <a:lnTo>
                  <a:pt x="93" y="0"/>
                </a:lnTo>
                <a:lnTo>
                  <a:pt x="98" y="0"/>
                </a:lnTo>
                <a:lnTo>
                  <a:pt x="104" y="0"/>
                </a:lnTo>
                <a:lnTo>
                  <a:pt x="109" y="0"/>
                </a:lnTo>
                <a:lnTo>
                  <a:pt x="115" y="0"/>
                </a:lnTo>
                <a:lnTo>
                  <a:pt x="120" y="0"/>
                </a:lnTo>
                <a:lnTo>
                  <a:pt x="126" y="0"/>
                </a:lnTo>
                <a:lnTo>
                  <a:pt x="131" y="0"/>
                </a:lnTo>
                <a:lnTo>
                  <a:pt x="136" y="0"/>
                </a:lnTo>
                <a:lnTo>
                  <a:pt x="142" y="0"/>
                </a:lnTo>
                <a:lnTo>
                  <a:pt x="147" y="0"/>
                </a:lnTo>
                <a:lnTo>
                  <a:pt x="153" y="0"/>
                </a:lnTo>
                <a:lnTo>
                  <a:pt x="158" y="0"/>
                </a:lnTo>
                <a:lnTo>
                  <a:pt x="164" y="0"/>
                </a:lnTo>
                <a:lnTo>
                  <a:pt x="169" y="0"/>
                </a:lnTo>
                <a:lnTo>
                  <a:pt x="175" y="0"/>
                </a:lnTo>
                <a:lnTo>
                  <a:pt x="180" y="0"/>
                </a:lnTo>
                <a:lnTo>
                  <a:pt x="186" y="0"/>
                </a:lnTo>
                <a:lnTo>
                  <a:pt x="191" y="0"/>
                </a:lnTo>
                <a:lnTo>
                  <a:pt x="196" y="0"/>
                </a:lnTo>
                <a:lnTo>
                  <a:pt x="202" y="0"/>
                </a:lnTo>
                <a:lnTo>
                  <a:pt x="207" y="0"/>
                </a:lnTo>
                <a:lnTo>
                  <a:pt x="213" y="0"/>
                </a:lnTo>
                <a:lnTo>
                  <a:pt x="218" y="0"/>
                </a:lnTo>
                <a:lnTo>
                  <a:pt x="224" y="0"/>
                </a:lnTo>
                <a:lnTo>
                  <a:pt x="229" y="0"/>
                </a:lnTo>
                <a:lnTo>
                  <a:pt x="235" y="0"/>
                </a:lnTo>
                <a:lnTo>
                  <a:pt x="240" y="0"/>
                </a:lnTo>
                <a:lnTo>
                  <a:pt x="245" y="0"/>
                </a:lnTo>
                <a:lnTo>
                  <a:pt x="251" y="0"/>
                </a:lnTo>
                <a:lnTo>
                  <a:pt x="256" y="0"/>
                </a:lnTo>
                <a:lnTo>
                  <a:pt x="262" y="0"/>
                </a:lnTo>
                <a:lnTo>
                  <a:pt x="267" y="0"/>
                </a:lnTo>
                <a:lnTo>
                  <a:pt x="273" y="0"/>
                </a:lnTo>
                <a:lnTo>
                  <a:pt x="278" y="0"/>
                </a:lnTo>
                <a:lnTo>
                  <a:pt x="284" y="0"/>
                </a:lnTo>
                <a:lnTo>
                  <a:pt x="289" y="0"/>
                </a:lnTo>
                <a:lnTo>
                  <a:pt x="295" y="0"/>
                </a:lnTo>
                <a:lnTo>
                  <a:pt x="300" y="0"/>
                </a:lnTo>
                <a:lnTo>
                  <a:pt x="305" y="0"/>
                </a:lnTo>
                <a:lnTo>
                  <a:pt x="311" y="0"/>
                </a:lnTo>
                <a:lnTo>
                  <a:pt x="316" y="0"/>
                </a:lnTo>
                <a:lnTo>
                  <a:pt x="322" y="0"/>
                </a:lnTo>
                <a:lnTo>
                  <a:pt x="327" y="0"/>
                </a:lnTo>
                <a:lnTo>
                  <a:pt x="333" y="0"/>
                </a:lnTo>
                <a:lnTo>
                  <a:pt x="338" y="0"/>
                </a:lnTo>
                <a:lnTo>
                  <a:pt x="344" y="0"/>
                </a:lnTo>
                <a:lnTo>
                  <a:pt x="349" y="0"/>
                </a:lnTo>
                <a:lnTo>
                  <a:pt x="354" y="0"/>
                </a:lnTo>
                <a:lnTo>
                  <a:pt x="360" y="0"/>
                </a:lnTo>
                <a:lnTo>
                  <a:pt x="365" y="0"/>
                </a:lnTo>
                <a:lnTo>
                  <a:pt x="371" y="0"/>
                </a:lnTo>
                <a:lnTo>
                  <a:pt x="376" y="0"/>
                </a:lnTo>
                <a:lnTo>
                  <a:pt x="382" y="0"/>
                </a:lnTo>
                <a:lnTo>
                  <a:pt x="387" y="0"/>
                </a:lnTo>
                <a:lnTo>
                  <a:pt x="393" y="0"/>
                </a:lnTo>
                <a:lnTo>
                  <a:pt x="398" y="0"/>
                </a:lnTo>
                <a:lnTo>
                  <a:pt x="404" y="0"/>
                </a:lnTo>
                <a:lnTo>
                  <a:pt x="409" y="0"/>
                </a:lnTo>
                <a:lnTo>
                  <a:pt x="414" y="0"/>
                </a:lnTo>
                <a:lnTo>
                  <a:pt x="420" y="0"/>
                </a:lnTo>
                <a:lnTo>
                  <a:pt x="425" y="0"/>
                </a:lnTo>
                <a:lnTo>
                  <a:pt x="431" y="0"/>
                </a:lnTo>
                <a:lnTo>
                  <a:pt x="436" y="0"/>
                </a:lnTo>
                <a:lnTo>
                  <a:pt x="442" y="0"/>
                </a:lnTo>
                <a:lnTo>
                  <a:pt x="447" y="0"/>
                </a:lnTo>
                <a:lnTo>
                  <a:pt x="453" y="0"/>
                </a:lnTo>
                <a:lnTo>
                  <a:pt x="458" y="0"/>
                </a:lnTo>
                <a:lnTo>
                  <a:pt x="463" y="0"/>
                </a:lnTo>
                <a:lnTo>
                  <a:pt x="469" y="0"/>
                </a:lnTo>
                <a:lnTo>
                  <a:pt x="474" y="0"/>
                </a:lnTo>
                <a:lnTo>
                  <a:pt x="480" y="0"/>
                </a:lnTo>
                <a:lnTo>
                  <a:pt x="485" y="0"/>
                </a:lnTo>
                <a:lnTo>
                  <a:pt x="491" y="0"/>
                </a:lnTo>
                <a:lnTo>
                  <a:pt x="496" y="0"/>
                </a:lnTo>
                <a:lnTo>
                  <a:pt x="502" y="0"/>
                </a:lnTo>
                <a:lnTo>
                  <a:pt x="507" y="0"/>
                </a:lnTo>
                <a:lnTo>
                  <a:pt x="512" y="0"/>
                </a:lnTo>
                <a:lnTo>
                  <a:pt x="518" y="0"/>
                </a:lnTo>
                <a:lnTo>
                  <a:pt x="523" y="0"/>
                </a:lnTo>
                <a:lnTo>
                  <a:pt x="529" y="0"/>
                </a:lnTo>
                <a:lnTo>
                  <a:pt x="534" y="0"/>
                </a:lnTo>
                <a:lnTo>
                  <a:pt x="540" y="0"/>
                </a:lnTo>
                <a:lnTo>
                  <a:pt x="545" y="0"/>
                </a:lnTo>
                <a:lnTo>
                  <a:pt x="551" y="0"/>
                </a:lnTo>
                <a:lnTo>
                  <a:pt x="556" y="0"/>
                </a:lnTo>
                <a:lnTo>
                  <a:pt x="562" y="0"/>
                </a:lnTo>
                <a:lnTo>
                  <a:pt x="567" y="0"/>
                </a:lnTo>
                <a:lnTo>
                  <a:pt x="572" y="0"/>
                </a:lnTo>
                <a:lnTo>
                  <a:pt x="578" y="0"/>
                </a:lnTo>
                <a:lnTo>
                  <a:pt x="583" y="0"/>
                </a:lnTo>
                <a:lnTo>
                  <a:pt x="589" y="0"/>
                </a:lnTo>
                <a:lnTo>
                  <a:pt x="594" y="0"/>
                </a:lnTo>
                <a:lnTo>
                  <a:pt x="600" y="0"/>
                </a:lnTo>
                <a:lnTo>
                  <a:pt x="605" y="0"/>
                </a:lnTo>
                <a:lnTo>
                  <a:pt x="611" y="0"/>
                </a:lnTo>
                <a:lnTo>
                  <a:pt x="616" y="0"/>
                </a:lnTo>
                <a:lnTo>
                  <a:pt x="621" y="0"/>
                </a:lnTo>
                <a:lnTo>
                  <a:pt x="627" y="0"/>
                </a:lnTo>
                <a:lnTo>
                  <a:pt x="632" y="0"/>
                </a:lnTo>
                <a:lnTo>
                  <a:pt x="638" y="0"/>
                </a:lnTo>
                <a:lnTo>
                  <a:pt x="643" y="0"/>
                </a:lnTo>
                <a:lnTo>
                  <a:pt x="649" y="4"/>
                </a:lnTo>
                <a:lnTo>
                  <a:pt x="649" y="0"/>
                </a:lnTo>
                <a:lnTo>
                  <a:pt x="654" y="0"/>
                </a:lnTo>
                <a:lnTo>
                  <a:pt x="660" y="4"/>
                </a:lnTo>
                <a:lnTo>
                  <a:pt x="660" y="0"/>
                </a:lnTo>
                <a:lnTo>
                  <a:pt x="665" y="0"/>
                </a:lnTo>
                <a:lnTo>
                  <a:pt x="671" y="0"/>
                </a:lnTo>
                <a:lnTo>
                  <a:pt x="676" y="0"/>
                </a:lnTo>
                <a:lnTo>
                  <a:pt x="681" y="0"/>
                </a:lnTo>
                <a:lnTo>
                  <a:pt x="687" y="4"/>
                </a:lnTo>
                <a:lnTo>
                  <a:pt x="687" y="0"/>
                </a:lnTo>
                <a:lnTo>
                  <a:pt x="692" y="0"/>
                </a:lnTo>
                <a:lnTo>
                  <a:pt x="698" y="4"/>
                </a:lnTo>
                <a:lnTo>
                  <a:pt x="698" y="0"/>
                </a:lnTo>
                <a:lnTo>
                  <a:pt x="703" y="4"/>
                </a:lnTo>
                <a:lnTo>
                  <a:pt x="703" y="0"/>
                </a:lnTo>
                <a:lnTo>
                  <a:pt x="703" y="4"/>
                </a:lnTo>
                <a:lnTo>
                  <a:pt x="703" y="0"/>
                </a:lnTo>
                <a:lnTo>
                  <a:pt x="709" y="4"/>
                </a:lnTo>
                <a:lnTo>
                  <a:pt x="709" y="0"/>
                </a:lnTo>
                <a:lnTo>
                  <a:pt x="714" y="4"/>
                </a:lnTo>
                <a:lnTo>
                  <a:pt x="714" y="0"/>
                </a:lnTo>
                <a:lnTo>
                  <a:pt x="720" y="4"/>
                </a:lnTo>
                <a:lnTo>
                  <a:pt x="720" y="0"/>
                </a:lnTo>
                <a:lnTo>
                  <a:pt x="725" y="0"/>
                </a:lnTo>
                <a:lnTo>
                  <a:pt x="730" y="0"/>
                </a:lnTo>
                <a:lnTo>
                  <a:pt x="736" y="0"/>
                </a:lnTo>
                <a:lnTo>
                  <a:pt x="741" y="0"/>
                </a:lnTo>
                <a:lnTo>
                  <a:pt x="747" y="0"/>
                </a:lnTo>
                <a:lnTo>
                  <a:pt x="752" y="0"/>
                </a:lnTo>
                <a:lnTo>
                  <a:pt x="758" y="0"/>
                </a:lnTo>
                <a:lnTo>
                  <a:pt x="763" y="0"/>
                </a:lnTo>
                <a:lnTo>
                  <a:pt x="769" y="0"/>
                </a:lnTo>
                <a:lnTo>
                  <a:pt x="774" y="0"/>
                </a:lnTo>
                <a:lnTo>
                  <a:pt x="780" y="0"/>
                </a:lnTo>
                <a:lnTo>
                  <a:pt x="785" y="0"/>
                </a:lnTo>
                <a:lnTo>
                  <a:pt x="790" y="0"/>
                </a:lnTo>
                <a:lnTo>
                  <a:pt x="796" y="4"/>
                </a:lnTo>
                <a:lnTo>
                  <a:pt x="796" y="0"/>
                </a:lnTo>
                <a:lnTo>
                  <a:pt x="801" y="4"/>
                </a:lnTo>
                <a:lnTo>
                  <a:pt x="807" y="4"/>
                </a:lnTo>
                <a:lnTo>
                  <a:pt x="807" y="0"/>
                </a:lnTo>
                <a:lnTo>
                  <a:pt x="807" y="4"/>
                </a:lnTo>
                <a:lnTo>
                  <a:pt x="807" y="0"/>
                </a:lnTo>
                <a:lnTo>
                  <a:pt x="812" y="4"/>
                </a:lnTo>
                <a:lnTo>
                  <a:pt x="818" y="4"/>
                </a:lnTo>
                <a:lnTo>
                  <a:pt x="823" y="4"/>
                </a:lnTo>
              </a:path>
            </a:pathLst>
          </a:custGeom>
          <a:noFill/>
          <a:ln w="285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3" name="Slide Number Placeholder 2"/>
          <p:cNvSpPr>
            <a:spLocks noGrp="1"/>
          </p:cNvSpPr>
          <p:nvPr>
            <p:ph type="sldNum" sz="quarter" idx="12"/>
          </p:nvPr>
        </p:nvSpPr>
        <p:spPr>
          <a:xfrm>
            <a:off x="7600612" y="5642921"/>
            <a:ext cx="282478" cy="295491"/>
          </a:xfrm>
        </p:spPr>
        <p:txBody>
          <a:bodyPr/>
          <a:lstStyle/>
          <a:p>
            <a:pPr defTabSz="685800" fontAlgn="auto">
              <a:spcBef>
                <a:spcPts val="0"/>
              </a:spcBef>
              <a:spcAft>
                <a:spcPts val="0"/>
              </a:spcAft>
            </a:pPr>
            <a:fld id="{AEC262C2-ED2E-4805-877E-A7C92EE9E4DF}" type="slidenum">
              <a:rPr lang="fa-IR">
                <a:solidFill>
                  <a:prstClr val="black">
                    <a:tint val="75000"/>
                  </a:prstClr>
                </a:solidFill>
                <a:latin typeface="Calibri"/>
                <a:cs typeface="B Nazanin"/>
              </a:rPr>
              <a:pPr defTabSz="685800" fontAlgn="auto">
                <a:spcBef>
                  <a:spcPts val="0"/>
                </a:spcBef>
                <a:spcAft>
                  <a:spcPts val="0"/>
                </a:spcAft>
              </a:pPr>
              <a:t>50</a:t>
            </a:fld>
            <a:endParaRPr lang="fa-IR" dirty="0">
              <a:solidFill>
                <a:prstClr val="black">
                  <a:tint val="75000"/>
                </a:prstClr>
              </a:solidFill>
              <a:latin typeface="Calibri"/>
              <a:cs typeface="B Nazanin"/>
            </a:endParaRPr>
          </a:p>
        </p:txBody>
      </p:sp>
    </p:spTree>
    <p:extLst>
      <p:ext uri="{BB962C8B-B14F-4D97-AF65-F5344CB8AC3E}">
        <p14:creationId xmlns:p14="http://schemas.microsoft.com/office/powerpoint/2010/main" val="2524044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2562122" y="4241145"/>
            <a:ext cx="703802" cy="276999"/>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rDNA</a:t>
            </a:r>
            <a:endParaRPr lang="fa-IR" sz="1200" b="1" dirty="0">
              <a:solidFill>
                <a:prstClr val="black"/>
              </a:solidFill>
              <a:latin typeface="Times New Roman"/>
              <a:cs typeface="B Nazanin"/>
            </a:endParaRPr>
          </a:p>
        </p:txBody>
      </p:sp>
      <p:sp>
        <p:nvSpPr>
          <p:cNvPr id="79" name="TextBox 78"/>
          <p:cNvSpPr txBox="1"/>
          <p:nvPr/>
        </p:nvSpPr>
        <p:spPr>
          <a:xfrm>
            <a:off x="3548252" y="1732645"/>
            <a:ext cx="1940565" cy="461665"/>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BSA &amp; Immunoglobulins</a:t>
            </a:r>
            <a:endParaRPr lang="fa-IR" sz="1200" b="1" dirty="0">
              <a:solidFill>
                <a:prstClr val="black"/>
              </a:solidFill>
              <a:latin typeface="Times New Roman"/>
              <a:cs typeface="B Nazanin"/>
            </a:endParaRPr>
          </a:p>
          <a:p>
            <a:pPr algn="ctr" defTabSz="685800" fontAlgn="auto">
              <a:spcBef>
                <a:spcPts val="0"/>
              </a:spcBef>
              <a:spcAft>
                <a:spcPts val="0"/>
              </a:spcAft>
            </a:pPr>
            <a:endParaRPr lang="fa-IR" sz="1200" b="1" dirty="0">
              <a:solidFill>
                <a:prstClr val="black"/>
              </a:solidFill>
              <a:latin typeface="Times New Roman"/>
              <a:cs typeface="B Nazanin"/>
            </a:endParaRPr>
          </a:p>
        </p:txBody>
      </p:sp>
      <p:sp>
        <p:nvSpPr>
          <p:cNvPr id="80" name="TextBox 79"/>
          <p:cNvSpPr txBox="1"/>
          <p:nvPr/>
        </p:nvSpPr>
        <p:spPr>
          <a:xfrm>
            <a:off x="2786647" y="3672199"/>
            <a:ext cx="650943" cy="276999"/>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Virus</a:t>
            </a:r>
            <a:endParaRPr lang="fa-IR" sz="1200" b="1" dirty="0">
              <a:solidFill>
                <a:prstClr val="black"/>
              </a:solidFill>
              <a:latin typeface="Times New Roman"/>
              <a:cs typeface="B Nazanin"/>
            </a:endParaRPr>
          </a:p>
        </p:txBody>
      </p:sp>
      <p:sp>
        <p:nvSpPr>
          <p:cNvPr id="81" name="Down Arrow 80"/>
          <p:cNvSpPr/>
          <p:nvPr/>
        </p:nvSpPr>
        <p:spPr>
          <a:xfrm>
            <a:off x="3130239" y="3902541"/>
            <a:ext cx="260661" cy="1684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82" name="Right Brace 81"/>
          <p:cNvSpPr/>
          <p:nvPr/>
        </p:nvSpPr>
        <p:spPr>
          <a:xfrm rot="16200000">
            <a:off x="6183917" y="2930433"/>
            <a:ext cx="217572" cy="230316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defTabSz="685800" fontAlgn="auto">
              <a:spcBef>
                <a:spcPts val="0"/>
              </a:spcBef>
              <a:spcAft>
                <a:spcPts val="0"/>
              </a:spcAft>
            </a:pPr>
            <a:endParaRPr lang="fa-IR" sz="1350">
              <a:solidFill>
                <a:prstClr val="black"/>
              </a:solidFill>
              <a:latin typeface="Calibri"/>
              <a:cs typeface="B Nazanin"/>
            </a:endParaRPr>
          </a:p>
        </p:txBody>
      </p:sp>
      <p:sp>
        <p:nvSpPr>
          <p:cNvPr id="83" name="Down Arrow 82"/>
          <p:cNvSpPr/>
          <p:nvPr/>
        </p:nvSpPr>
        <p:spPr>
          <a:xfrm>
            <a:off x="2784759" y="4447477"/>
            <a:ext cx="260661" cy="16849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defTabSz="685800" fontAlgn="auto">
              <a:spcBef>
                <a:spcPts val="0"/>
              </a:spcBef>
              <a:spcAft>
                <a:spcPts val="0"/>
              </a:spcAft>
            </a:pPr>
            <a:endParaRPr lang="fa-IR" sz="1350">
              <a:solidFill>
                <a:prstClr val="white"/>
              </a:solidFill>
              <a:latin typeface="Calibri"/>
              <a:cs typeface="B Nazanin"/>
            </a:endParaRPr>
          </a:p>
        </p:txBody>
      </p:sp>
      <p:sp>
        <p:nvSpPr>
          <p:cNvPr id="84" name="TextBox 83"/>
          <p:cNvSpPr txBox="1"/>
          <p:nvPr/>
        </p:nvSpPr>
        <p:spPr>
          <a:xfrm>
            <a:off x="5027322" y="3670613"/>
            <a:ext cx="2615341" cy="276999"/>
          </a:xfrm>
          <a:prstGeom prst="rect">
            <a:avLst/>
          </a:prstGeom>
          <a:noFill/>
        </p:spPr>
        <p:txBody>
          <a:bodyPr wrap="square" rtlCol="1">
            <a:spAutoFit/>
          </a:bodyPr>
          <a:lstStyle/>
          <a:p>
            <a:pPr algn="ctr" defTabSz="685800" fontAlgn="auto">
              <a:spcBef>
                <a:spcPts val="0"/>
              </a:spcBef>
              <a:spcAft>
                <a:spcPts val="0"/>
              </a:spcAft>
            </a:pPr>
            <a:r>
              <a:rPr lang="en-US" sz="1200" b="1" dirty="0">
                <a:solidFill>
                  <a:prstClr val="black"/>
                </a:solidFill>
                <a:latin typeface="Times New Roman"/>
                <a:cs typeface="B Nazanin"/>
              </a:rPr>
              <a:t>Low molecular weight impurities</a:t>
            </a:r>
            <a:endParaRPr lang="fa-IR" sz="1200" b="1" dirty="0">
              <a:solidFill>
                <a:prstClr val="black"/>
              </a:solidFill>
              <a:latin typeface="Times New Roman"/>
              <a:cs typeface="B Nazanin"/>
            </a:endParaRPr>
          </a:p>
        </p:txBody>
      </p:sp>
      <p:grpSp>
        <p:nvGrpSpPr>
          <p:cNvPr id="2136" name="Group 2135"/>
          <p:cNvGrpSpPr/>
          <p:nvPr/>
        </p:nvGrpSpPr>
        <p:grpSpPr>
          <a:xfrm>
            <a:off x="169069" y="1482892"/>
            <a:ext cx="8922544" cy="4719237"/>
            <a:chOff x="225425" y="834189"/>
            <a:chExt cx="11896725" cy="6292315"/>
          </a:xfrm>
        </p:grpSpPr>
        <p:sp>
          <p:nvSpPr>
            <p:cNvPr id="2072" name="Rectangle 71"/>
            <p:cNvSpPr>
              <a:spLocks noChangeArrowheads="1"/>
            </p:cNvSpPr>
            <p:nvPr/>
          </p:nvSpPr>
          <p:spPr bwMode="auto">
            <a:xfrm>
              <a:off x="225425" y="834189"/>
              <a:ext cx="11896725" cy="5840135"/>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073" name="Rectangle 72"/>
            <p:cNvSpPr>
              <a:spLocks noChangeArrowheads="1"/>
            </p:cNvSpPr>
            <p:nvPr/>
          </p:nvSpPr>
          <p:spPr bwMode="auto">
            <a:xfrm>
              <a:off x="225425" y="834189"/>
              <a:ext cx="8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074" name="Rectangle 73"/>
            <p:cNvSpPr>
              <a:spLocks noChangeArrowheads="1"/>
            </p:cNvSpPr>
            <p:nvPr/>
          </p:nvSpPr>
          <p:spPr bwMode="auto">
            <a:xfrm>
              <a:off x="225425" y="834189"/>
              <a:ext cx="8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075" name="Rectangle 74"/>
            <p:cNvSpPr>
              <a:spLocks noChangeArrowheads="1"/>
            </p:cNvSpPr>
            <p:nvPr/>
          </p:nvSpPr>
          <p:spPr bwMode="auto">
            <a:xfrm>
              <a:off x="225425" y="834189"/>
              <a:ext cx="8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076" name="Rectangle 75"/>
            <p:cNvSpPr>
              <a:spLocks noChangeArrowheads="1"/>
            </p:cNvSpPr>
            <p:nvPr/>
          </p:nvSpPr>
          <p:spPr bwMode="auto">
            <a:xfrm>
              <a:off x="225425" y="834189"/>
              <a:ext cx="8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077" name="Rectangle 76"/>
            <p:cNvSpPr>
              <a:spLocks noChangeArrowheads="1"/>
            </p:cNvSpPr>
            <p:nvPr/>
          </p:nvSpPr>
          <p:spPr bwMode="auto">
            <a:xfrm>
              <a:off x="225425" y="834189"/>
              <a:ext cx="8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078" name="Rectangle 77"/>
            <p:cNvSpPr>
              <a:spLocks noChangeArrowheads="1"/>
            </p:cNvSpPr>
            <p:nvPr/>
          </p:nvSpPr>
          <p:spPr bwMode="auto">
            <a:xfrm>
              <a:off x="225425" y="834189"/>
              <a:ext cx="8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079" name="Rectangle 78"/>
            <p:cNvSpPr>
              <a:spLocks noChangeArrowheads="1"/>
            </p:cNvSpPr>
            <p:nvPr/>
          </p:nvSpPr>
          <p:spPr bwMode="auto">
            <a:xfrm>
              <a:off x="225425" y="834189"/>
              <a:ext cx="8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080" name="Rectangle 79"/>
            <p:cNvSpPr>
              <a:spLocks noChangeArrowheads="1"/>
            </p:cNvSpPr>
            <p:nvPr/>
          </p:nvSpPr>
          <p:spPr bwMode="auto">
            <a:xfrm>
              <a:off x="225425" y="834189"/>
              <a:ext cx="8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081" name="Rectangle 80"/>
            <p:cNvSpPr>
              <a:spLocks noChangeArrowheads="1"/>
            </p:cNvSpPr>
            <p:nvPr/>
          </p:nvSpPr>
          <p:spPr bwMode="auto">
            <a:xfrm>
              <a:off x="225425" y="834189"/>
              <a:ext cx="8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082" name="Rectangle 81"/>
            <p:cNvSpPr>
              <a:spLocks noChangeArrowheads="1"/>
            </p:cNvSpPr>
            <p:nvPr/>
          </p:nvSpPr>
          <p:spPr bwMode="auto">
            <a:xfrm>
              <a:off x="225425" y="834189"/>
              <a:ext cx="8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sz="1350">
                <a:solidFill>
                  <a:prstClr val="black"/>
                </a:solidFill>
                <a:cs typeface="B Nazanin"/>
              </a:endParaRPr>
            </a:p>
          </p:txBody>
        </p:sp>
        <p:sp>
          <p:nvSpPr>
            <p:cNvPr id="2083" name="Rectangle 82"/>
            <p:cNvSpPr>
              <a:spLocks noChangeArrowheads="1"/>
            </p:cNvSpPr>
            <p:nvPr/>
          </p:nvSpPr>
          <p:spPr bwMode="auto">
            <a:xfrm>
              <a:off x="749300" y="1043308"/>
              <a:ext cx="11315700" cy="5712763"/>
            </a:xfrm>
            <a:prstGeom prst="rect">
              <a:avLst/>
            </a:prstGeom>
            <a:noFill/>
            <a:ln w="9525">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084" name="Line 83"/>
            <p:cNvSpPr>
              <a:spLocks noChangeShapeType="1"/>
            </p:cNvSpPr>
            <p:nvPr/>
          </p:nvSpPr>
          <p:spPr bwMode="auto">
            <a:xfrm>
              <a:off x="749300" y="6756072"/>
              <a:ext cx="11315700" cy="0"/>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2400">
                <a:solidFill>
                  <a:prstClr val="black"/>
                </a:solidFill>
                <a:latin typeface="Calibri"/>
                <a:cs typeface="B Nazanin"/>
              </a:endParaRPr>
            </a:p>
          </p:txBody>
        </p:sp>
        <p:sp>
          <p:nvSpPr>
            <p:cNvPr id="2085" name="Rectangle 84"/>
            <p:cNvSpPr>
              <a:spLocks noChangeArrowheads="1"/>
            </p:cNvSpPr>
            <p:nvPr/>
          </p:nvSpPr>
          <p:spPr bwMode="auto">
            <a:xfrm>
              <a:off x="11760199" y="6908158"/>
              <a:ext cx="3483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825">
                  <a:solidFill>
                    <a:srgbClr val="000000"/>
                  </a:solidFill>
                  <a:latin typeface="Times New Roman" panose="02020603050405020304" pitchFamily="18" charset="0"/>
                  <a:cs typeface="B Nazanin"/>
                </a:rPr>
                <a:t>[min.]</a:t>
              </a:r>
              <a:endParaRPr lang="en-US" sz="3000">
                <a:solidFill>
                  <a:prstClr val="black"/>
                </a:solidFill>
                <a:cs typeface="B Nazanin"/>
              </a:endParaRPr>
            </a:p>
          </p:txBody>
        </p:sp>
        <p:sp>
          <p:nvSpPr>
            <p:cNvPr id="2086" name="Rectangle 85"/>
            <p:cNvSpPr>
              <a:spLocks noChangeArrowheads="1"/>
            </p:cNvSpPr>
            <p:nvPr/>
          </p:nvSpPr>
          <p:spPr bwMode="auto">
            <a:xfrm>
              <a:off x="6202363" y="6988004"/>
              <a:ext cx="243656"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675" dirty="0">
                  <a:solidFill>
                    <a:srgbClr val="000000"/>
                  </a:solidFill>
                  <a:latin typeface="Times New Roman" panose="02020603050405020304" pitchFamily="18" charset="0"/>
                  <a:cs typeface="B Nazanin"/>
                </a:rPr>
                <a:t>Time</a:t>
              </a:r>
              <a:endParaRPr lang="en-US" sz="1350" dirty="0">
                <a:solidFill>
                  <a:prstClr val="black"/>
                </a:solidFill>
                <a:cs typeface="B Nazanin"/>
              </a:endParaRPr>
            </a:p>
          </p:txBody>
        </p:sp>
        <p:sp>
          <p:nvSpPr>
            <p:cNvPr id="2087" name="Rectangle 86"/>
            <p:cNvSpPr>
              <a:spLocks noChangeArrowheads="1"/>
            </p:cNvSpPr>
            <p:nvPr/>
          </p:nvSpPr>
          <p:spPr bwMode="auto">
            <a:xfrm>
              <a:off x="706438" y="6803597"/>
              <a:ext cx="68395" cy="16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788">
                  <a:solidFill>
                    <a:srgbClr val="000000"/>
                  </a:solidFill>
                  <a:latin typeface="Times New Roman" panose="02020603050405020304" pitchFamily="18" charset="0"/>
                  <a:cs typeface="B Nazanin"/>
                </a:rPr>
                <a:t>0</a:t>
              </a:r>
              <a:endParaRPr lang="en-US" sz="2400">
                <a:solidFill>
                  <a:prstClr val="black"/>
                </a:solidFill>
                <a:cs typeface="B Nazanin"/>
              </a:endParaRPr>
            </a:p>
          </p:txBody>
        </p:sp>
        <p:sp>
          <p:nvSpPr>
            <p:cNvPr id="2088" name="Line 87"/>
            <p:cNvSpPr>
              <a:spLocks noChangeShapeType="1"/>
            </p:cNvSpPr>
            <p:nvPr/>
          </p:nvSpPr>
          <p:spPr bwMode="auto">
            <a:xfrm>
              <a:off x="2644775" y="6756072"/>
              <a:ext cx="0" cy="47528"/>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089" name="Rectangle 88"/>
            <p:cNvSpPr>
              <a:spLocks noChangeArrowheads="1"/>
            </p:cNvSpPr>
            <p:nvPr/>
          </p:nvSpPr>
          <p:spPr bwMode="auto">
            <a:xfrm>
              <a:off x="2592388" y="6803597"/>
              <a:ext cx="76944"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900" dirty="0">
                  <a:solidFill>
                    <a:srgbClr val="000000"/>
                  </a:solidFill>
                  <a:latin typeface="Times New Roman" panose="02020603050405020304" pitchFamily="18" charset="0"/>
                  <a:cs typeface="B Nazanin"/>
                </a:rPr>
                <a:t>5</a:t>
              </a:r>
              <a:endParaRPr lang="en-US" sz="3000" dirty="0">
                <a:solidFill>
                  <a:prstClr val="black"/>
                </a:solidFill>
                <a:cs typeface="B Nazanin"/>
              </a:endParaRPr>
            </a:p>
          </p:txBody>
        </p:sp>
        <p:sp>
          <p:nvSpPr>
            <p:cNvPr id="2090" name="Line 89"/>
            <p:cNvSpPr>
              <a:spLocks noChangeShapeType="1"/>
            </p:cNvSpPr>
            <p:nvPr/>
          </p:nvSpPr>
          <p:spPr bwMode="auto">
            <a:xfrm>
              <a:off x="4521200" y="6756072"/>
              <a:ext cx="0" cy="47528"/>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3000">
                <a:solidFill>
                  <a:prstClr val="black"/>
                </a:solidFill>
                <a:latin typeface="Calibri"/>
                <a:cs typeface="B Nazanin"/>
              </a:endParaRPr>
            </a:p>
          </p:txBody>
        </p:sp>
        <p:sp>
          <p:nvSpPr>
            <p:cNvPr id="2091" name="Rectangle 90"/>
            <p:cNvSpPr>
              <a:spLocks noChangeArrowheads="1"/>
            </p:cNvSpPr>
            <p:nvPr/>
          </p:nvSpPr>
          <p:spPr bwMode="auto">
            <a:xfrm>
              <a:off x="4435476" y="6803597"/>
              <a:ext cx="1282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750" dirty="0">
                  <a:solidFill>
                    <a:srgbClr val="000000"/>
                  </a:solidFill>
                  <a:latin typeface="Times New Roman" panose="02020603050405020304" pitchFamily="18" charset="0"/>
                  <a:cs typeface="B Nazanin"/>
                </a:rPr>
                <a:t>10</a:t>
              </a:r>
              <a:endParaRPr lang="en-US" sz="1350" dirty="0">
                <a:solidFill>
                  <a:prstClr val="black"/>
                </a:solidFill>
                <a:cs typeface="B Nazanin"/>
              </a:endParaRPr>
            </a:p>
          </p:txBody>
        </p:sp>
        <p:sp>
          <p:nvSpPr>
            <p:cNvPr id="2092" name="Line 91"/>
            <p:cNvSpPr>
              <a:spLocks noChangeShapeType="1"/>
            </p:cNvSpPr>
            <p:nvPr/>
          </p:nvSpPr>
          <p:spPr bwMode="auto">
            <a:xfrm>
              <a:off x="6407150" y="6756072"/>
              <a:ext cx="0" cy="47528"/>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093" name="Rectangle 92"/>
            <p:cNvSpPr>
              <a:spLocks noChangeArrowheads="1"/>
            </p:cNvSpPr>
            <p:nvPr/>
          </p:nvSpPr>
          <p:spPr bwMode="auto">
            <a:xfrm>
              <a:off x="6321425" y="6803597"/>
              <a:ext cx="153888" cy="18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900" dirty="0">
                  <a:solidFill>
                    <a:srgbClr val="000000"/>
                  </a:solidFill>
                  <a:latin typeface="Times New Roman" panose="02020603050405020304" pitchFamily="18" charset="0"/>
                  <a:cs typeface="B Nazanin"/>
                </a:rPr>
                <a:t>15</a:t>
              </a:r>
              <a:endParaRPr lang="en-US" sz="3000" dirty="0">
                <a:solidFill>
                  <a:prstClr val="black"/>
                </a:solidFill>
                <a:cs typeface="B Nazanin"/>
              </a:endParaRPr>
            </a:p>
          </p:txBody>
        </p:sp>
        <p:sp>
          <p:nvSpPr>
            <p:cNvPr id="2094" name="Line 93"/>
            <p:cNvSpPr>
              <a:spLocks noChangeShapeType="1"/>
            </p:cNvSpPr>
            <p:nvPr/>
          </p:nvSpPr>
          <p:spPr bwMode="auto">
            <a:xfrm>
              <a:off x="8293100" y="6756072"/>
              <a:ext cx="0" cy="47528"/>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3000">
                <a:solidFill>
                  <a:prstClr val="black"/>
                </a:solidFill>
                <a:latin typeface="Calibri"/>
                <a:cs typeface="B Nazanin"/>
              </a:endParaRPr>
            </a:p>
          </p:txBody>
        </p:sp>
        <p:sp>
          <p:nvSpPr>
            <p:cNvPr id="2095" name="Rectangle 94"/>
            <p:cNvSpPr>
              <a:spLocks noChangeArrowheads="1"/>
            </p:cNvSpPr>
            <p:nvPr/>
          </p:nvSpPr>
          <p:spPr bwMode="auto">
            <a:xfrm>
              <a:off x="8207375" y="6803597"/>
              <a:ext cx="136789" cy="16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788" dirty="0">
                  <a:solidFill>
                    <a:srgbClr val="000000"/>
                  </a:solidFill>
                  <a:latin typeface="Times New Roman" panose="02020603050405020304" pitchFamily="18" charset="0"/>
                  <a:cs typeface="B Nazanin"/>
                </a:rPr>
                <a:t>20</a:t>
              </a:r>
              <a:endParaRPr lang="en-US" sz="2400" dirty="0">
                <a:solidFill>
                  <a:prstClr val="black"/>
                </a:solidFill>
                <a:cs typeface="B Nazanin"/>
              </a:endParaRPr>
            </a:p>
          </p:txBody>
        </p:sp>
        <p:sp>
          <p:nvSpPr>
            <p:cNvPr id="2096" name="Line 95"/>
            <p:cNvSpPr>
              <a:spLocks noChangeShapeType="1"/>
            </p:cNvSpPr>
            <p:nvPr/>
          </p:nvSpPr>
          <p:spPr bwMode="auto">
            <a:xfrm>
              <a:off x="10169525" y="6756072"/>
              <a:ext cx="0" cy="47528"/>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3000">
                <a:solidFill>
                  <a:prstClr val="black"/>
                </a:solidFill>
                <a:latin typeface="Calibri"/>
                <a:cs typeface="B Nazanin"/>
              </a:endParaRPr>
            </a:p>
          </p:txBody>
        </p:sp>
        <p:sp>
          <p:nvSpPr>
            <p:cNvPr id="2097" name="Rectangle 96"/>
            <p:cNvSpPr>
              <a:spLocks noChangeArrowheads="1"/>
            </p:cNvSpPr>
            <p:nvPr/>
          </p:nvSpPr>
          <p:spPr bwMode="auto">
            <a:xfrm>
              <a:off x="10083799" y="6803597"/>
              <a:ext cx="136789" cy="16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788" dirty="0">
                  <a:solidFill>
                    <a:srgbClr val="000000"/>
                  </a:solidFill>
                  <a:latin typeface="Times New Roman" panose="02020603050405020304" pitchFamily="18" charset="0"/>
                  <a:cs typeface="B Nazanin"/>
                </a:rPr>
                <a:t>25</a:t>
              </a:r>
              <a:endParaRPr lang="en-US" sz="2400" dirty="0">
                <a:solidFill>
                  <a:prstClr val="black"/>
                </a:solidFill>
                <a:cs typeface="B Nazanin"/>
              </a:endParaRPr>
            </a:p>
          </p:txBody>
        </p:sp>
        <p:sp>
          <p:nvSpPr>
            <p:cNvPr id="2098" name="Line 97"/>
            <p:cNvSpPr>
              <a:spLocks noChangeShapeType="1"/>
            </p:cNvSpPr>
            <p:nvPr/>
          </p:nvSpPr>
          <p:spPr bwMode="auto">
            <a:xfrm>
              <a:off x="12055475" y="6756072"/>
              <a:ext cx="0" cy="47528"/>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099" name="Line 98"/>
            <p:cNvSpPr>
              <a:spLocks noChangeShapeType="1"/>
            </p:cNvSpPr>
            <p:nvPr/>
          </p:nvSpPr>
          <p:spPr bwMode="auto">
            <a:xfrm flipV="1">
              <a:off x="749300" y="1043308"/>
              <a:ext cx="0" cy="5720368"/>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00" name="Rectangle 99"/>
            <p:cNvSpPr>
              <a:spLocks noChangeArrowheads="1"/>
            </p:cNvSpPr>
            <p:nvPr/>
          </p:nvSpPr>
          <p:spPr bwMode="auto">
            <a:xfrm>
              <a:off x="358776" y="971068"/>
              <a:ext cx="333424"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675">
                  <a:solidFill>
                    <a:srgbClr val="000000"/>
                  </a:solidFill>
                  <a:latin typeface="Times New Roman" panose="02020603050405020304" pitchFamily="18" charset="0"/>
                  <a:cs typeface="B Nazanin"/>
                </a:rPr>
                <a:t>[mAU]</a:t>
              </a:r>
              <a:endParaRPr lang="en-US" sz="2100">
                <a:solidFill>
                  <a:prstClr val="black"/>
                </a:solidFill>
                <a:cs typeface="B Nazanin"/>
              </a:endParaRPr>
            </a:p>
          </p:txBody>
        </p:sp>
        <p:sp>
          <p:nvSpPr>
            <p:cNvPr id="2101" name="Rectangle 100"/>
            <p:cNvSpPr>
              <a:spLocks noChangeArrowheads="1"/>
            </p:cNvSpPr>
            <p:nvPr/>
          </p:nvSpPr>
          <p:spPr bwMode="auto">
            <a:xfrm rot="16200000">
              <a:off x="27494" y="3828541"/>
              <a:ext cx="551433"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675">
                  <a:solidFill>
                    <a:srgbClr val="000000"/>
                  </a:solidFill>
                  <a:latin typeface="Times New Roman" panose="02020603050405020304" pitchFamily="18" charset="0"/>
                  <a:cs typeface="B Nazanin"/>
                </a:rPr>
                <a:t>Absorbance</a:t>
              </a:r>
              <a:endParaRPr lang="en-US" sz="1350">
                <a:solidFill>
                  <a:prstClr val="black"/>
                </a:solidFill>
                <a:cs typeface="B Nazanin"/>
              </a:endParaRPr>
            </a:p>
          </p:txBody>
        </p:sp>
        <p:sp>
          <p:nvSpPr>
            <p:cNvPr id="2102" name="Rectangle 101"/>
            <p:cNvSpPr>
              <a:spLocks noChangeArrowheads="1"/>
            </p:cNvSpPr>
            <p:nvPr/>
          </p:nvSpPr>
          <p:spPr bwMode="auto">
            <a:xfrm>
              <a:off x="415925" y="6674324"/>
              <a:ext cx="23510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750">
                  <a:solidFill>
                    <a:srgbClr val="000000"/>
                  </a:solidFill>
                  <a:latin typeface="Times New Roman" panose="02020603050405020304" pitchFamily="18" charset="0"/>
                  <a:cs typeface="B Nazanin"/>
                </a:rPr>
                <a:t>-100</a:t>
              </a:r>
              <a:endParaRPr lang="en-US" sz="2100">
                <a:solidFill>
                  <a:prstClr val="black"/>
                </a:solidFill>
                <a:cs typeface="B Nazanin"/>
              </a:endParaRPr>
            </a:p>
          </p:txBody>
        </p:sp>
        <p:sp>
          <p:nvSpPr>
            <p:cNvPr id="2103" name="Line 102"/>
            <p:cNvSpPr>
              <a:spLocks noChangeShapeType="1"/>
            </p:cNvSpPr>
            <p:nvPr/>
          </p:nvSpPr>
          <p:spPr bwMode="auto">
            <a:xfrm flipH="1">
              <a:off x="692150" y="5318851"/>
              <a:ext cx="57150" cy="0"/>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04" name="Rectangle 103"/>
            <p:cNvSpPr>
              <a:spLocks noChangeArrowheads="1"/>
            </p:cNvSpPr>
            <p:nvPr/>
          </p:nvSpPr>
          <p:spPr bwMode="auto">
            <a:xfrm>
              <a:off x="587376" y="5246610"/>
              <a:ext cx="641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750">
                  <a:solidFill>
                    <a:srgbClr val="000000"/>
                  </a:solidFill>
                  <a:latin typeface="Times New Roman" panose="02020603050405020304" pitchFamily="18" charset="0"/>
                  <a:cs typeface="B Nazanin"/>
                </a:rPr>
                <a:t>0</a:t>
              </a:r>
              <a:endParaRPr lang="en-US" sz="2100">
                <a:solidFill>
                  <a:prstClr val="black"/>
                </a:solidFill>
                <a:cs typeface="B Nazanin"/>
              </a:endParaRPr>
            </a:p>
          </p:txBody>
        </p:sp>
        <p:sp>
          <p:nvSpPr>
            <p:cNvPr id="2105" name="Line 104"/>
            <p:cNvSpPr>
              <a:spLocks noChangeShapeType="1"/>
            </p:cNvSpPr>
            <p:nvPr/>
          </p:nvSpPr>
          <p:spPr bwMode="auto">
            <a:xfrm flipH="1">
              <a:off x="692150" y="3898739"/>
              <a:ext cx="57150" cy="0"/>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06" name="Rectangle 105"/>
            <p:cNvSpPr>
              <a:spLocks noChangeArrowheads="1"/>
            </p:cNvSpPr>
            <p:nvPr/>
          </p:nvSpPr>
          <p:spPr bwMode="auto">
            <a:xfrm>
              <a:off x="463550" y="3826498"/>
              <a:ext cx="1923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750">
                  <a:solidFill>
                    <a:srgbClr val="000000"/>
                  </a:solidFill>
                  <a:latin typeface="Times New Roman" panose="02020603050405020304" pitchFamily="18" charset="0"/>
                  <a:cs typeface="B Nazanin"/>
                </a:rPr>
                <a:t>100</a:t>
              </a:r>
              <a:endParaRPr lang="en-US" sz="2100">
                <a:solidFill>
                  <a:prstClr val="black"/>
                </a:solidFill>
                <a:cs typeface="B Nazanin"/>
              </a:endParaRPr>
            </a:p>
          </p:txBody>
        </p:sp>
        <p:sp>
          <p:nvSpPr>
            <p:cNvPr id="2107" name="Line 106"/>
            <p:cNvSpPr>
              <a:spLocks noChangeShapeType="1"/>
            </p:cNvSpPr>
            <p:nvPr/>
          </p:nvSpPr>
          <p:spPr bwMode="auto">
            <a:xfrm flipH="1">
              <a:off x="692150" y="2471024"/>
              <a:ext cx="57150" cy="0"/>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08" name="Rectangle 107"/>
            <p:cNvSpPr>
              <a:spLocks noChangeArrowheads="1"/>
            </p:cNvSpPr>
            <p:nvPr/>
          </p:nvSpPr>
          <p:spPr bwMode="auto">
            <a:xfrm>
              <a:off x="463550" y="2396881"/>
              <a:ext cx="1923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750">
                  <a:solidFill>
                    <a:srgbClr val="000000"/>
                  </a:solidFill>
                  <a:latin typeface="Times New Roman" panose="02020603050405020304" pitchFamily="18" charset="0"/>
                  <a:cs typeface="B Nazanin"/>
                </a:rPr>
                <a:t>200</a:t>
              </a:r>
              <a:endParaRPr lang="en-US" sz="2100">
                <a:solidFill>
                  <a:prstClr val="black"/>
                </a:solidFill>
                <a:cs typeface="B Nazanin"/>
              </a:endParaRPr>
            </a:p>
          </p:txBody>
        </p:sp>
        <p:sp>
          <p:nvSpPr>
            <p:cNvPr id="2109" name="Line 108"/>
            <p:cNvSpPr>
              <a:spLocks noChangeShapeType="1"/>
            </p:cNvSpPr>
            <p:nvPr/>
          </p:nvSpPr>
          <p:spPr bwMode="auto">
            <a:xfrm flipH="1">
              <a:off x="692150" y="1050913"/>
              <a:ext cx="57150" cy="0"/>
            </a:xfrm>
            <a:prstGeom prst="line">
              <a:avLst/>
            </a:prstGeom>
            <a:noFill/>
            <a:ln w="9525" cap="flat">
              <a:solidFill>
                <a:srgbClr val="0000FF"/>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10" name="Line 109"/>
            <p:cNvSpPr>
              <a:spLocks noChangeShapeType="1"/>
            </p:cNvSpPr>
            <p:nvPr/>
          </p:nvSpPr>
          <p:spPr bwMode="auto">
            <a:xfrm>
              <a:off x="3216275" y="5400597"/>
              <a:ext cx="542925" cy="15209"/>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11" name="Rectangle 110"/>
            <p:cNvSpPr>
              <a:spLocks noChangeArrowheads="1"/>
            </p:cNvSpPr>
            <p:nvPr/>
          </p:nvSpPr>
          <p:spPr bwMode="auto">
            <a:xfrm rot="16200000">
              <a:off x="3450480" y="5114894"/>
              <a:ext cx="15388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450">
                  <a:solidFill>
                    <a:srgbClr val="000000"/>
                  </a:solidFill>
                  <a:latin typeface="Times New Roman" panose="02020603050405020304" pitchFamily="18" charset="0"/>
                  <a:cs typeface="B Nazanin"/>
                </a:rPr>
                <a:t>7.37 </a:t>
              </a:r>
              <a:endParaRPr lang="en-US" sz="1350">
                <a:solidFill>
                  <a:prstClr val="black"/>
                </a:solidFill>
                <a:cs typeface="B Nazanin"/>
              </a:endParaRPr>
            </a:p>
          </p:txBody>
        </p:sp>
        <p:sp>
          <p:nvSpPr>
            <p:cNvPr id="2112" name="Line 111"/>
            <p:cNvSpPr>
              <a:spLocks noChangeShapeType="1"/>
            </p:cNvSpPr>
            <p:nvPr/>
          </p:nvSpPr>
          <p:spPr bwMode="auto">
            <a:xfrm>
              <a:off x="3759200" y="5415806"/>
              <a:ext cx="2352675" cy="7224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13" name="Line 112"/>
            <p:cNvSpPr>
              <a:spLocks noChangeShapeType="1"/>
            </p:cNvSpPr>
            <p:nvPr/>
          </p:nvSpPr>
          <p:spPr bwMode="auto">
            <a:xfrm flipV="1">
              <a:off x="3759200" y="5391092"/>
              <a:ext cx="0" cy="24715"/>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14" name="Rectangle 113"/>
            <p:cNvSpPr>
              <a:spLocks noChangeArrowheads="1"/>
            </p:cNvSpPr>
            <p:nvPr/>
          </p:nvSpPr>
          <p:spPr bwMode="auto">
            <a:xfrm rot="16200000">
              <a:off x="4469472" y="2983778"/>
              <a:ext cx="19236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450">
                  <a:solidFill>
                    <a:srgbClr val="000000"/>
                  </a:solidFill>
                  <a:latin typeface="Times New Roman" panose="02020603050405020304" pitchFamily="18" charset="0"/>
                  <a:cs typeface="B Nazanin"/>
                </a:rPr>
                <a:t>10.12 </a:t>
              </a:r>
              <a:endParaRPr lang="en-US" sz="1350">
                <a:solidFill>
                  <a:prstClr val="black"/>
                </a:solidFill>
                <a:cs typeface="B Nazanin"/>
              </a:endParaRPr>
            </a:p>
          </p:txBody>
        </p:sp>
        <p:sp>
          <p:nvSpPr>
            <p:cNvPr id="2115" name="Line 114"/>
            <p:cNvSpPr>
              <a:spLocks noChangeShapeType="1"/>
            </p:cNvSpPr>
            <p:nvPr/>
          </p:nvSpPr>
          <p:spPr bwMode="auto">
            <a:xfrm flipV="1">
              <a:off x="6111875" y="5472838"/>
              <a:ext cx="742950" cy="15209"/>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16" name="Rectangle 115"/>
            <p:cNvSpPr>
              <a:spLocks noChangeArrowheads="1"/>
            </p:cNvSpPr>
            <p:nvPr/>
          </p:nvSpPr>
          <p:spPr bwMode="auto">
            <a:xfrm rot="16200000">
              <a:off x="6536397" y="4911479"/>
              <a:ext cx="19236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450">
                  <a:solidFill>
                    <a:srgbClr val="000000"/>
                  </a:solidFill>
                  <a:latin typeface="Times New Roman" panose="02020603050405020304" pitchFamily="18" charset="0"/>
                  <a:cs typeface="B Nazanin"/>
                </a:rPr>
                <a:t>15.60 </a:t>
              </a:r>
              <a:endParaRPr lang="en-US" sz="1350">
                <a:solidFill>
                  <a:prstClr val="black"/>
                </a:solidFill>
                <a:cs typeface="B Nazanin"/>
              </a:endParaRPr>
            </a:p>
          </p:txBody>
        </p:sp>
        <p:sp>
          <p:nvSpPr>
            <p:cNvPr id="2117" name="Line 116"/>
            <p:cNvSpPr>
              <a:spLocks noChangeShapeType="1"/>
            </p:cNvSpPr>
            <p:nvPr/>
          </p:nvSpPr>
          <p:spPr bwMode="auto">
            <a:xfrm flipV="1">
              <a:off x="6854825" y="5448125"/>
              <a:ext cx="1600200" cy="24715"/>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18" name="Line 117"/>
            <p:cNvSpPr>
              <a:spLocks noChangeShapeType="1"/>
            </p:cNvSpPr>
            <p:nvPr/>
          </p:nvSpPr>
          <p:spPr bwMode="auto">
            <a:xfrm flipV="1">
              <a:off x="6854825" y="5391092"/>
              <a:ext cx="0" cy="81747"/>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19" name="Rectangle 118"/>
            <p:cNvSpPr>
              <a:spLocks noChangeArrowheads="1"/>
            </p:cNvSpPr>
            <p:nvPr/>
          </p:nvSpPr>
          <p:spPr bwMode="auto">
            <a:xfrm rot="16200000">
              <a:off x="6974547" y="5095883"/>
              <a:ext cx="19236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450">
                  <a:solidFill>
                    <a:srgbClr val="000000"/>
                  </a:solidFill>
                  <a:latin typeface="Times New Roman" panose="02020603050405020304" pitchFamily="18" charset="0"/>
                  <a:cs typeface="B Nazanin"/>
                </a:rPr>
                <a:t>16.77 </a:t>
              </a:r>
              <a:endParaRPr lang="en-US" sz="1350">
                <a:solidFill>
                  <a:prstClr val="black"/>
                </a:solidFill>
                <a:cs typeface="B Nazanin"/>
              </a:endParaRPr>
            </a:p>
          </p:txBody>
        </p:sp>
        <p:sp>
          <p:nvSpPr>
            <p:cNvPr id="2120" name="Line 119"/>
            <p:cNvSpPr>
              <a:spLocks noChangeShapeType="1"/>
            </p:cNvSpPr>
            <p:nvPr/>
          </p:nvSpPr>
          <p:spPr bwMode="auto">
            <a:xfrm flipV="1">
              <a:off x="8455025" y="5415806"/>
              <a:ext cx="2228850" cy="32319"/>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21" name="Line 120"/>
            <p:cNvSpPr>
              <a:spLocks noChangeShapeType="1"/>
            </p:cNvSpPr>
            <p:nvPr/>
          </p:nvSpPr>
          <p:spPr bwMode="auto">
            <a:xfrm flipV="1">
              <a:off x="8455025" y="5408201"/>
              <a:ext cx="0" cy="39923"/>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22" name="Rectangle 121"/>
            <p:cNvSpPr>
              <a:spLocks noChangeArrowheads="1"/>
            </p:cNvSpPr>
            <p:nvPr/>
          </p:nvSpPr>
          <p:spPr bwMode="auto">
            <a:xfrm rot="16200000">
              <a:off x="8746197" y="5111092"/>
              <a:ext cx="19236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sz="450">
                  <a:solidFill>
                    <a:srgbClr val="000000"/>
                  </a:solidFill>
                  <a:latin typeface="Times New Roman" panose="02020603050405020304" pitchFamily="18" charset="0"/>
                  <a:cs typeface="B Nazanin"/>
                </a:rPr>
                <a:t>21.47 </a:t>
              </a:r>
              <a:endParaRPr lang="en-US" sz="1350">
                <a:solidFill>
                  <a:prstClr val="black"/>
                </a:solidFill>
                <a:cs typeface="B Nazanin"/>
              </a:endParaRPr>
            </a:p>
          </p:txBody>
        </p:sp>
        <p:sp>
          <p:nvSpPr>
            <p:cNvPr id="2123" name="Freeform 122"/>
            <p:cNvSpPr>
              <a:spLocks/>
            </p:cNvSpPr>
            <p:nvPr/>
          </p:nvSpPr>
          <p:spPr bwMode="auto">
            <a:xfrm>
              <a:off x="758825" y="4067936"/>
              <a:ext cx="4038600" cy="1332662"/>
            </a:xfrm>
            <a:custGeom>
              <a:avLst/>
              <a:gdLst>
                <a:gd name="T0" fmla="*/ 42 w 2544"/>
                <a:gd name="T1" fmla="*/ 696 h 701"/>
                <a:gd name="T2" fmla="*/ 90 w 2544"/>
                <a:gd name="T3" fmla="*/ 696 h 701"/>
                <a:gd name="T4" fmla="*/ 138 w 2544"/>
                <a:gd name="T5" fmla="*/ 701 h 701"/>
                <a:gd name="T6" fmla="*/ 186 w 2544"/>
                <a:gd name="T7" fmla="*/ 696 h 701"/>
                <a:gd name="T8" fmla="*/ 222 w 2544"/>
                <a:gd name="T9" fmla="*/ 701 h 701"/>
                <a:gd name="T10" fmla="*/ 270 w 2544"/>
                <a:gd name="T11" fmla="*/ 701 h 701"/>
                <a:gd name="T12" fmla="*/ 312 w 2544"/>
                <a:gd name="T13" fmla="*/ 696 h 701"/>
                <a:gd name="T14" fmla="*/ 360 w 2544"/>
                <a:gd name="T15" fmla="*/ 696 h 701"/>
                <a:gd name="T16" fmla="*/ 402 w 2544"/>
                <a:gd name="T17" fmla="*/ 696 h 701"/>
                <a:gd name="T18" fmla="*/ 444 w 2544"/>
                <a:gd name="T19" fmla="*/ 696 h 701"/>
                <a:gd name="T20" fmla="*/ 492 w 2544"/>
                <a:gd name="T21" fmla="*/ 696 h 701"/>
                <a:gd name="T22" fmla="*/ 540 w 2544"/>
                <a:gd name="T23" fmla="*/ 696 h 701"/>
                <a:gd name="T24" fmla="*/ 582 w 2544"/>
                <a:gd name="T25" fmla="*/ 696 h 701"/>
                <a:gd name="T26" fmla="*/ 624 w 2544"/>
                <a:gd name="T27" fmla="*/ 701 h 701"/>
                <a:gd name="T28" fmla="*/ 672 w 2544"/>
                <a:gd name="T29" fmla="*/ 701 h 701"/>
                <a:gd name="T30" fmla="*/ 714 w 2544"/>
                <a:gd name="T31" fmla="*/ 701 h 701"/>
                <a:gd name="T32" fmla="*/ 756 w 2544"/>
                <a:gd name="T33" fmla="*/ 696 h 701"/>
                <a:gd name="T34" fmla="*/ 804 w 2544"/>
                <a:gd name="T35" fmla="*/ 696 h 701"/>
                <a:gd name="T36" fmla="*/ 846 w 2544"/>
                <a:gd name="T37" fmla="*/ 696 h 701"/>
                <a:gd name="T38" fmla="*/ 888 w 2544"/>
                <a:gd name="T39" fmla="*/ 701 h 701"/>
                <a:gd name="T40" fmla="*/ 936 w 2544"/>
                <a:gd name="T41" fmla="*/ 701 h 701"/>
                <a:gd name="T42" fmla="*/ 984 w 2544"/>
                <a:gd name="T43" fmla="*/ 696 h 701"/>
                <a:gd name="T44" fmla="*/ 1026 w 2544"/>
                <a:gd name="T45" fmla="*/ 701 h 701"/>
                <a:gd name="T46" fmla="*/ 1068 w 2544"/>
                <a:gd name="T47" fmla="*/ 701 h 701"/>
                <a:gd name="T48" fmla="*/ 1110 w 2544"/>
                <a:gd name="T49" fmla="*/ 701 h 701"/>
                <a:gd name="T50" fmla="*/ 1152 w 2544"/>
                <a:gd name="T51" fmla="*/ 701 h 701"/>
                <a:gd name="T52" fmla="*/ 1194 w 2544"/>
                <a:gd name="T53" fmla="*/ 701 h 701"/>
                <a:gd name="T54" fmla="*/ 1230 w 2544"/>
                <a:gd name="T55" fmla="*/ 701 h 701"/>
                <a:gd name="T56" fmla="*/ 1278 w 2544"/>
                <a:gd name="T57" fmla="*/ 696 h 701"/>
                <a:gd name="T58" fmla="*/ 1320 w 2544"/>
                <a:gd name="T59" fmla="*/ 696 h 701"/>
                <a:gd name="T60" fmla="*/ 1362 w 2544"/>
                <a:gd name="T61" fmla="*/ 701 h 701"/>
                <a:gd name="T62" fmla="*/ 1404 w 2544"/>
                <a:gd name="T63" fmla="*/ 701 h 701"/>
                <a:gd name="T64" fmla="*/ 1452 w 2544"/>
                <a:gd name="T65" fmla="*/ 696 h 701"/>
                <a:gd name="T66" fmla="*/ 1488 w 2544"/>
                <a:gd name="T67" fmla="*/ 696 h 701"/>
                <a:gd name="T68" fmla="*/ 1536 w 2544"/>
                <a:gd name="T69" fmla="*/ 696 h 701"/>
                <a:gd name="T70" fmla="*/ 1584 w 2544"/>
                <a:gd name="T71" fmla="*/ 696 h 701"/>
                <a:gd name="T72" fmla="*/ 1632 w 2544"/>
                <a:gd name="T73" fmla="*/ 696 h 701"/>
                <a:gd name="T74" fmla="*/ 1680 w 2544"/>
                <a:gd name="T75" fmla="*/ 692 h 701"/>
                <a:gd name="T76" fmla="*/ 1728 w 2544"/>
                <a:gd name="T77" fmla="*/ 684 h 701"/>
                <a:gd name="T78" fmla="*/ 1770 w 2544"/>
                <a:gd name="T79" fmla="*/ 688 h 701"/>
                <a:gd name="T80" fmla="*/ 1812 w 2544"/>
                <a:gd name="T81" fmla="*/ 688 h 701"/>
                <a:gd name="T82" fmla="*/ 1860 w 2544"/>
                <a:gd name="T83" fmla="*/ 684 h 701"/>
                <a:gd name="T84" fmla="*/ 1896 w 2544"/>
                <a:gd name="T85" fmla="*/ 663 h 701"/>
                <a:gd name="T86" fmla="*/ 1926 w 2544"/>
                <a:gd name="T87" fmla="*/ 629 h 701"/>
                <a:gd name="T88" fmla="*/ 1956 w 2544"/>
                <a:gd name="T89" fmla="*/ 595 h 701"/>
                <a:gd name="T90" fmla="*/ 1992 w 2544"/>
                <a:gd name="T91" fmla="*/ 570 h 701"/>
                <a:gd name="T92" fmla="*/ 2034 w 2544"/>
                <a:gd name="T93" fmla="*/ 557 h 701"/>
                <a:gd name="T94" fmla="*/ 2070 w 2544"/>
                <a:gd name="T95" fmla="*/ 570 h 701"/>
                <a:gd name="T96" fmla="*/ 2100 w 2544"/>
                <a:gd name="T97" fmla="*/ 595 h 701"/>
                <a:gd name="T98" fmla="*/ 2130 w 2544"/>
                <a:gd name="T99" fmla="*/ 616 h 701"/>
                <a:gd name="T100" fmla="*/ 2172 w 2544"/>
                <a:gd name="T101" fmla="*/ 612 h 701"/>
                <a:gd name="T102" fmla="*/ 2202 w 2544"/>
                <a:gd name="T103" fmla="*/ 591 h 701"/>
                <a:gd name="T104" fmla="*/ 2232 w 2544"/>
                <a:gd name="T105" fmla="*/ 566 h 701"/>
                <a:gd name="T106" fmla="*/ 2268 w 2544"/>
                <a:gd name="T107" fmla="*/ 532 h 701"/>
                <a:gd name="T108" fmla="*/ 2298 w 2544"/>
                <a:gd name="T109" fmla="*/ 494 h 701"/>
                <a:gd name="T110" fmla="*/ 2328 w 2544"/>
                <a:gd name="T111" fmla="*/ 460 h 701"/>
                <a:gd name="T112" fmla="*/ 2358 w 2544"/>
                <a:gd name="T113" fmla="*/ 430 h 701"/>
                <a:gd name="T114" fmla="*/ 2400 w 2544"/>
                <a:gd name="T115" fmla="*/ 409 h 701"/>
                <a:gd name="T116" fmla="*/ 2430 w 2544"/>
                <a:gd name="T117" fmla="*/ 359 h 701"/>
                <a:gd name="T118" fmla="*/ 2460 w 2544"/>
                <a:gd name="T119" fmla="*/ 219 h 701"/>
                <a:gd name="T120" fmla="*/ 2496 w 2544"/>
                <a:gd name="T121" fmla="*/ 42 h 701"/>
                <a:gd name="T122" fmla="*/ 2526 w 2544"/>
                <a:gd name="T123" fmla="*/ 13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44" h="701">
                  <a:moveTo>
                    <a:pt x="0" y="696"/>
                  </a:moveTo>
                  <a:lnTo>
                    <a:pt x="6" y="696"/>
                  </a:lnTo>
                  <a:lnTo>
                    <a:pt x="12" y="696"/>
                  </a:lnTo>
                  <a:lnTo>
                    <a:pt x="18" y="696"/>
                  </a:lnTo>
                  <a:lnTo>
                    <a:pt x="24" y="696"/>
                  </a:lnTo>
                  <a:lnTo>
                    <a:pt x="30" y="696"/>
                  </a:lnTo>
                  <a:lnTo>
                    <a:pt x="36" y="696"/>
                  </a:lnTo>
                  <a:lnTo>
                    <a:pt x="42" y="696"/>
                  </a:lnTo>
                  <a:lnTo>
                    <a:pt x="48" y="696"/>
                  </a:lnTo>
                  <a:lnTo>
                    <a:pt x="54" y="696"/>
                  </a:lnTo>
                  <a:lnTo>
                    <a:pt x="60" y="696"/>
                  </a:lnTo>
                  <a:lnTo>
                    <a:pt x="66" y="696"/>
                  </a:lnTo>
                  <a:lnTo>
                    <a:pt x="72" y="696"/>
                  </a:lnTo>
                  <a:lnTo>
                    <a:pt x="78" y="696"/>
                  </a:lnTo>
                  <a:lnTo>
                    <a:pt x="84" y="696"/>
                  </a:lnTo>
                  <a:lnTo>
                    <a:pt x="90" y="696"/>
                  </a:lnTo>
                  <a:lnTo>
                    <a:pt x="96" y="701"/>
                  </a:lnTo>
                  <a:lnTo>
                    <a:pt x="102" y="701"/>
                  </a:lnTo>
                  <a:lnTo>
                    <a:pt x="108" y="701"/>
                  </a:lnTo>
                  <a:lnTo>
                    <a:pt x="114" y="701"/>
                  </a:lnTo>
                  <a:lnTo>
                    <a:pt x="120" y="701"/>
                  </a:lnTo>
                  <a:lnTo>
                    <a:pt x="126" y="701"/>
                  </a:lnTo>
                  <a:lnTo>
                    <a:pt x="132" y="701"/>
                  </a:lnTo>
                  <a:lnTo>
                    <a:pt x="138" y="701"/>
                  </a:lnTo>
                  <a:lnTo>
                    <a:pt x="144" y="701"/>
                  </a:lnTo>
                  <a:lnTo>
                    <a:pt x="150" y="701"/>
                  </a:lnTo>
                  <a:lnTo>
                    <a:pt x="156" y="701"/>
                  </a:lnTo>
                  <a:lnTo>
                    <a:pt x="162" y="701"/>
                  </a:lnTo>
                  <a:lnTo>
                    <a:pt x="168" y="701"/>
                  </a:lnTo>
                  <a:lnTo>
                    <a:pt x="174" y="701"/>
                  </a:lnTo>
                  <a:lnTo>
                    <a:pt x="180" y="696"/>
                  </a:lnTo>
                  <a:lnTo>
                    <a:pt x="186" y="696"/>
                  </a:lnTo>
                  <a:lnTo>
                    <a:pt x="192" y="696"/>
                  </a:lnTo>
                  <a:lnTo>
                    <a:pt x="192" y="701"/>
                  </a:lnTo>
                  <a:lnTo>
                    <a:pt x="198" y="696"/>
                  </a:lnTo>
                  <a:lnTo>
                    <a:pt x="204" y="696"/>
                  </a:lnTo>
                  <a:lnTo>
                    <a:pt x="204" y="701"/>
                  </a:lnTo>
                  <a:lnTo>
                    <a:pt x="210" y="701"/>
                  </a:lnTo>
                  <a:lnTo>
                    <a:pt x="216" y="701"/>
                  </a:lnTo>
                  <a:lnTo>
                    <a:pt x="222" y="701"/>
                  </a:lnTo>
                  <a:lnTo>
                    <a:pt x="228" y="701"/>
                  </a:lnTo>
                  <a:lnTo>
                    <a:pt x="234" y="701"/>
                  </a:lnTo>
                  <a:lnTo>
                    <a:pt x="240" y="701"/>
                  </a:lnTo>
                  <a:lnTo>
                    <a:pt x="246" y="696"/>
                  </a:lnTo>
                  <a:lnTo>
                    <a:pt x="252" y="696"/>
                  </a:lnTo>
                  <a:lnTo>
                    <a:pt x="258" y="701"/>
                  </a:lnTo>
                  <a:lnTo>
                    <a:pt x="264" y="701"/>
                  </a:lnTo>
                  <a:lnTo>
                    <a:pt x="270" y="701"/>
                  </a:lnTo>
                  <a:lnTo>
                    <a:pt x="276" y="701"/>
                  </a:lnTo>
                  <a:lnTo>
                    <a:pt x="282" y="701"/>
                  </a:lnTo>
                  <a:lnTo>
                    <a:pt x="282" y="696"/>
                  </a:lnTo>
                  <a:lnTo>
                    <a:pt x="288" y="696"/>
                  </a:lnTo>
                  <a:lnTo>
                    <a:pt x="294" y="696"/>
                  </a:lnTo>
                  <a:lnTo>
                    <a:pt x="300" y="696"/>
                  </a:lnTo>
                  <a:lnTo>
                    <a:pt x="306" y="696"/>
                  </a:lnTo>
                  <a:lnTo>
                    <a:pt x="312" y="696"/>
                  </a:lnTo>
                  <a:lnTo>
                    <a:pt x="318" y="696"/>
                  </a:lnTo>
                  <a:lnTo>
                    <a:pt x="324" y="696"/>
                  </a:lnTo>
                  <a:lnTo>
                    <a:pt x="330" y="696"/>
                  </a:lnTo>
                  <a:lnTo>
                    <a:pt x="336" y="696"/>
                  </a:lnTo>
                  <a:lnTo>
                    <a:pt x="342" y="696"/>
                  </a:lnTo>
                  <a:lnTo>
                    <a:pt x="348" y="701"/>
                  </a:lnTo>
                  <a:lnTo>
                    <a:pt x="354" y="701"/>
                  </a:lnTo>
                  <a:lnTo>
                    <a:pt x="360" y="696"/>
                  </a:lnTo>
                  <a:lnTo>
                    <a:pt x="366" y="696"/>
                  </a:lnTo>
                  <a:lnTo>
                    <a:pt x="372" y="696"/>
                  </a:lnTo>
                  <a:lnTo>
                    <a:pt x="378" y="696"/>
                  </a:lnTo>
                  <a:lnTo>
                    <a:pt x="384" y="696"/>
                  </a:lnTo>
                  <a:lnTo>
                    <a:pt x="390" y="701"/>
                  </a:lnTo>
                  <a:lnTo>
                    <a:pt x="396" y="701"/>
                  </a:lnTo>
                  <a:lnTo>
                    <a:pt x="402" y="701"/>
                  </a:lnTo>
                  <a:lnTo>
                    <a:pt x="402" y="696"/>
                  </a:lnTo>
                  <a:lnTo>
                    <a:pt x="408" y="696"/>
                  </a:lnTo>
                  <a:lnTo>
                    <a:pt x="414" y="696"/>
                  </a:lnTo>
                  <a:lnTo>
                    <a:pt x="420" y="696"/>
                  </a:lnTo>
                  <a:lnTo>
                    <a:pt x="426" y="696"/>
                  </a:lnTo>
                  <a:lnTo>
                    <a:pt x="432" y="701"/>
                  </a:lnTo>
                  <a:lnTo>
                    <a:pt x="438" y="701"/>
                  </a:lnTo>
                  <a:lnTo>
                    <a:pt x="444" y="701"/>
                  </a:lnTo>
                  <a:lnTo>
                    <a:pt x="444" y="696"/>
                  </a:lnTo>
                  <a:lnTo>
                    <a:pt x="450" y="696"/>
                  </a:lnTo>
                  <a:lnTo>
                    <a:pt x="456" y="696"/>
                  </a:lnTo>
                  <a:lnTo>
                    <a:pt x="462" y="696"/>
                  </a:lnTo>
                  <a:lnTo>
                    <a:pt x="468" y="696"/>
                  </a:lnTo>
                  <a:lnTo>
                    <a:pt x="474" y="701"/>
                  </a:lnTo>
                  <a:lnTo>
                    <a:pt x="480" y="701"/>
                  </a:lnTo>
                  <a:lnTo>
                    <a:pt x="486" y="701"/>
                  </a:lnTo>
                  <a:lnTo>
                    <a:pt x="492" y="696"/>
                  </a:lnTo>
                  <a:lnTo>
                    <a:pt x="498" y="696"/>
                  </a:lnTo>
                  <a:lnTo>
                    <a:pt x="504" y="696"/>
                  </a:lnTo>
                  <a:lnTo>
                    <a:pt x="510" y="696"/>
                  </a:lnTo>
                  <a:lnTo>
                    <a:pt x="516" y="701"/>
                  </a:lnTo>
                  <a:lnTo>
                    <a:pt x="522" y="701"/>
                  </a:lnTo>
                  <a:lnTo>
                    <a:pt x="528" y="701"/>
                  </a:lnTo>
                  <a:lnTo>
                    <a:pt x="534" y="696"/>
                  </a:lnTo>
                  <a:lnTo>
                    <a:pt x="540" y="696"/>
                  </a:lnTo>
                  <a:lnTo>
                    <a:pt x="546" y="696"/>
                  </a:lnTo>
                  <a:lnTo>
                    <a:pt x="552" y="696"/>
                  </a:lnTo>
                  <a:lnTo>
                    <a:pt x="558" y="701"/>
                  </a:lnTo>
                  <a:lnTo>
                    <a:pt x="564" y="701"/>
                  </a:lnTo>
                  <a:lnTo>
                    <a:pt x="570" y="701"/>
                  </a:lnTo>
                  <a:lnTo>
                    <a:pt x="576" y="701"/>
                  </a:lnTo>
                  <a:lnTo>
                    <a:pt x="576" y="696"/>
                  </a:lnTo>
                  <a:lnTo>
                    <a:pt x="582" y="696"/>
                  </a:lnTo>
                  <a:lnTo>
                    <a:pt x="588" y="696"/>
                  </a:lnTo>
                  <a:lnTo>
                    <a:pt x="594" y="696"/>
                  </a:lnTo>
                  <a:lnTo>
                    <a:pt x="594" y="701"/>
                  </a:lnTo>
                  <a:lnTo>
                    <a:pt x="600" y="701"/>
                  </a:lnTo>
                  <a:lnTo>
                    <a:pt x="606" y="701"/>
                  </a:lnTo>
                  <a:lnTo>
                    <a:pt x="612" y="701"/>
                  </a:lnTo>
                  <a:lnTo>
                    <a:pt x="618" y="701"/>
                  </a:lnTo>
                  <a:lnTo>
                    <a:pt x="624" y="701"/>
                  </a:lnTo>
                  <a:lnTo>
                    <a:pt x="630" y="696"/>
                  </a:lnTo>
                  <a:lnTo>
                    <a:pt x="636" y="696"/>
                  </a:lnTo>
                  <a:lnTo>
                    <a:pt x="642" y="696"/>
                  </a:lnTo>
                  <a:lnTo>
                    <a:pt x="648" y="696"/>
                  </a:lnTo>
                  <a:lnTo>
                    <a:pt x="654" y="696"/>
                  </a:lnTo>
                  <a:lnTo>
                    <a:pt x="660" y="701"/>
                  </a:lnTo>
                  <a:lnTo>
                    <a:pt x="666" y="701"/>
                  </a:lnTo>
                  <a:lnTo>
                    <a:pt x="672" y="701"/>
                  </a:lnTo>
                  <a:lnTo>
                    <a:pt x="678" y="701"/>
                  </a:lnTo>
                  <a:lnTo>
                    <a:pt x="684" y="701"/>
                  </a:lnTo>
                  <a:lnTo>
                    <a:pt x="690" y="701"/>
                  </a:lnTo>
                  <a:lnTo>
                    <a:pt x="690" y="696"/>
                  </a:lnTo>
                  <a:lnTo>
                    <a:pt x="696" y="696"/>
                  </a:lnTo>
                  <a:lnTo>
                    <a:pt x="702" y="696"/>
                  </a:lnTo>
                  <a:lnTo>
                    <a:pt x="708" y="696"/>
                  </a:lnTo>
                  <a:lnTo>
                    <a:pt x="714" y="701"/>
                  </a:lnTo>
                  <a:lnTo>
                    <a:pt x="720" y="701"/>
                  </a:lnTo>
                  <a:lnTo>
                    <a:pt x="726" y="701"/>
                  </a:lnTo>
                  <a:lnTo>
                    <a:pt x="732" y="701"/>
                  </a:lnTo>
                  <a:lnTo>
                    <a:pt x="738" y="701"/>
                  </a:lnTo>
                  <a:lnTo>
                    <a:pt x="738" y="696"/>
                  </a:lnTo>
                  <a:lnTo>
                    <a:pt x="744" y="696"/>
                  </a:lnTo>
                  <a:lnTo>
                    <a:pt x="750" y="696"/>
                  </a:lnTo>
                  <a:lnTo>
                    <a:pt x="756" y="696"/>
                  </a:lnTo>
                  <a:lnTo>
                    <a:pt x="762" y="701"/>
                  </a:lnTo>
                  <a:lnTo>
                    <a:pt x="768" y="701"/>
                  </a:lnTo>
                  <a:lnTo>
                    <a:pt x="774" y="701"/>
                  </a:lnTo>
                  <a:lnTo>
                    <a:pt x="780" y="701"/>
                  </a:lnTo>
                  <a:lnTo>
                    <a:pt x="786" y="696"/>
                  </a:lnTo>
                  <a:lnTo>
                    <a:pt x="792" y="696"/>
                  </a:lnTo>
                  <a:lnTo>
                    <a:pt x="798" y="696"/>
                  </a:lnTo>
                  <a:lnTo>
                    <a:pt x="804" y="696"/>
                  </a:lnTo>
                  <a:lnTo>
                    <a:pt x="810" y="696"/>
                  </a:lnTo>
                  <a:lnTo>
                    <a:pt x="816" y="701"/>
                  </a:lnTo>
                  <a:lnTo>
                    <a:pt x="822" y="701"/>
                  </a:lnTo>
                  <a:lnTo>
                    <a:pt x="828" y="701"/>
                  </a:lnTo>
                  <a:lnTo>
                    <a:pt x="834" y="701"/>
                  </a:lnTo>
                  <a:lnTo>
                    <a:pt x="840" y="701"/>
                  </a:lnTo>
                  <a:lnTo>
                    <a:pt x="840" y="696"/>
                  </a:lnTo>
                  <a:lnTo>
                    <a:pt x="846" y="696"/>
                  </a:lnTo>
                  <a:lnTo>
                    <a:pt x="852" y="696"/>
                  </a:lnTo>
                  <a:lnTo>
                    <a:pt x="858" y="696"/>
                  </a:lnTo>
                  <a:lnTo>
                    <a:pt x="864" y="696"/>
                  </a:lnTo>
                  <a:lnTo>
                    <a:pt x="864" y="701"/>
                  </a:lnTo>
                  <a:lnTo>
                    <a:pt x="870" y="701"/>
                  </a:lnTo>
                  <a:lnTo>
                    <a:pt x="876" y="701"/>
                  </a:lnTo>
                  <a:lnTo>
                    <a:pt x="882" y="701"/>
                  </a:lnTo>
                  <a:lnTo>
                    <a:pt x="888" y="701"/>
                  </a:lnTo>
                  <a:lnTo>
                    <a:pt x="894" y="701"/>
                  </a:lnTo>
                  <a:lnTo>
                    <a:pt x="900" y="696"/>
                  </a:lnTo>
                  <a:lnTo>
                    <a:pt x="906" y="696"/>
                  </a:lnTo>
                  <a:lnTo>
                    <a:pt x="912" y="696"/>
                  </a:lnTo>
                  <a:lnTo>
                    <a:pt x="918" y="701"/>
                  </a:lnTo>
                  <a:lnTo>
                    <a:pt x="924" y="701"/>
                  </a:lnTo>
                  <a:lnTo>
                    <a:pt x="930" y="701"/>
                  </a:lnTo>
                  <a:lnTo>
                    <a:pt x="936" y="701"/>
                  </a:lnTo>
                  <a:lnTo>
                    <a:pt x="942" y="696"/>
                  </a:lnTo>
                  <a:lnTo>
                    <a:pt x="948" y="696"/>
                  </a:lnTo>
                  <a:lnTo>
                    <a:pt x="954" y="696"/>
                  </a:lnTo>
                  <a:lnTo>
                    <a:pt x="960" y="701"/>
                  </a:lnTo>
                  <a:lnTo>
                    <a:pt x="966" y="701"/>
                  </a:lnTo>
                  <a:lnTo>
                    <a:pt x="972" y="701"/>
                  </a:lnTo>
                  <a:lnTo>
                    <a:pt x="978" y="701"/>
                  </a:lnTo>
                  <a:lnTo>
                    <a:pt x="984" y="696"/>
                  </a:lnTo>
                  <a:lnTo>
                    <a:pt x="990" y="696"/>
                  </a:lnTo>
                  <a:lnTo>
                    <a:pt x="996" y="696"/>
                  </a:lnTo>
                  <a:lnTo>
                    <a:pt x="1002" y="696"/>
                  </a:lnTo>
                  <a:lnTo>
                    <a:pt x="1002" y="701"/>
                  </a:lnTo>
                  <a:lnTo>
                    <a:pt x="1008" y="701"/>
                  </a:lnTo>
                  <a:lnTo>
                    <a:pt x="1014" y="701"/>
                  </a:lnTo>
                  <a:lnTo>
                    <a:pt x="1020" y="701"/>
                  </a:lnTo>
                  <a:lnTo>
                    <a:pt x="1026" y="701"/>
                  </a:lnTo>
                  <a:lnTo>
                    <a:pt x="1032" y="696"/>
                  </a:lnTo>
                  <a:lnTo>
                    <a:pt x="1038" y="696"/>
                  </a:lnTo>
                  <a:lnTo>
                    <a:pt x="1044" y="696"/>
                  </a:lnTo>
                  <a:lnTo>
                    <a:pt x="1050" y="696"/>
                  </a:lnTo>
                  <a:lnTo>
                    <a:pt x="1050" y="701"/>
                  </a:lnTo>
                  <a:lnTo>
                    <a:pt x="1056" y="701"/>
                  </a:lnTo>
                  <a:lnTo>
                    <a:pt x="1062" y="701"/>
                  </a:lnTo>
                  <a:lnTo>
                    <a:pt x="1068" y="701"/>
                  </a:lnTo>
                  <a:lnTo>
                    <a:pt x="1074" y="701"/>
                  </a:lnTo>
                  <a:lnTo>
                    <a:pt x="1074" y="696"/>
                  </a:lnTo>
                  <a:lnTo>
                    <a:pt x="1080" y="696"/>
                  </a:lnTo>
                  <a:lnTo>
                    <a:pt x="1086" y="696"/>
                  </a:lnTo>
                  <a:lnTo>
                    <a:pt x="1092" y="696"/>
                  </a:lnTo>
                  <a:lnTo>
                    <a:pt x="1098" y="701"/>
                  </a:lnTo>
                  <a:lnTo>
                    <a:pt x="1104" y="701"/>
                  </a:lnTo>
                  <a:lnTo>
                    <a:pt x="1110" y="701"/>
                  </a:lnTo>
                  <a:lnTo>
                    <a:pt x="1116" y="696"/>
                  </a:lnTo>
                  <a:lnTo>
                    <a:pt x="1122" y="696"/>
                  </a:lnTo>
                  <a:lnTo>
                    <a:pt x="1128" y="696"/>
                  </a:lnTo>
                  <a:lnTo>
                    <a:pt x="1128" y="701"/>
                  </a:lnTo>
                  <a:lnTo>
                    <a:pt x="1134" y="701"/>
                  </a:lnTo>
                  <a:lnTo>
                    <a:pt x="1140" y="701"/>
                  </a:lnTo>
                  <a:lnTo>
                    <a:pt x="1146" y="701"/>
                  </a:lnTo>
                  <a:lnTo>
                    <a:pt x="1152" y="701"/>
                  </a:lnTo>
                  <a:lnTo>
                    <a:pt x="1152" y="696"/>
                  </a:lnTo>
                  <a:lnTo>
                    <a:pt x="1158" y="696"/>
                  </a:lnTo>
                  <a:lnTo>
                    <a:pt x="1164" y="696"/>
                  </a:lnTo>
                  <a:lnTo>
                    <a:pt x="1170" y="701"/>
                  </a:lnTo>
                  <a:lnTo>
                    <a:pt x="1176" y="701"/>
                  </a:lnTo>
                  <a:lnTo>
                    <a:pt x="1182" y="701"/>
                  </a:lnTo>
                  <a:lnTo>
                    <a:pt x="1188" y="701"/>
                  </a:lnTo>
                  <a:lnTo>
                    <a:pt x="1194" y="701"/>
                  </a:lnTo>
                  <a:lnTo>
                    <a:pt x="1200" y="701"/>
                  </a:lnTo>
                  <a:lnTo>
                    <a:pt x="1200" y="696"/>
                  </a:lnTo>
                  <a:lnTo>
                    <a:pt x="1206" y="696"/>
                  </a:lnTo>
                  <a:lnTo>
                    <a:pt x="1212" y="696"/>
                  </a:lnTo>
                  <a:lnTo>
                    <a:pt x="1212" y="701"/>
                  </a:lnTo>
                  <a:lnTo>
                    <a:pt x="1218" y="701"/>
                  </a:lnTo>
                  <a:lnTo>
                    <a:pt x="1224" y="701"/>
                  </a:lnTo>
                  <a:lnTo>
                    <a:pt x="1230" y="701"/>
                  </a:lnTo>
                  <a:lnTo>
                    <a:pt x="1236" y="701"/>
                  </a:lnTo>
                  <a:lnTo>
                    <a:pt x="1242" y="696"/>
                  </a:lnTo>
                  <a:lnTo>
                    <a:pt x="1248" y="696"/>
                  </a:lnTo>
                  <a:lnTo>
                    <a:pt x="1254" y="701"/>
                  </a:lnTo>
                  <a:lnTo>
                    <a:pt x="1260" y="701"/>
                  </a:lnTo>
                  <a:lnTo>
                    <a:pt x="1266" y="701"/>
                  </a:lnTo>
                  <a:lnTo>
                    <a:pt x="1272" y="701"/>
                  </a:lnTo>
                  <a:lnTo>
                    <a:pt x="1278" y="696"/>
                  </a:lnTo>
                  <a:lnTo>
                    <a:pt x="1284" y="696"/>
                  </a:lnTo>
                  <a:lnTo>
                    <a:pt x="1290" y="696"/>
                  </a:lnTo>
                  <a:lnTo>
                    <a:pt x="1290" y="701"/>
                  </a:lnTo>
                  <a:lnTo>
                    <a:pt x="1296" y="701"/>
                  </a:lnTo>
                  <a:lnTo>
                    <a:pt x="1302" y="701"/>
                  </a:lnTo>
                  <a:lnTo>
                    <a:pt x="1308" y="701"/>
                  </a:lnTo>
                  <a:lnTo>
                    <a:pt x="1314" y="696"/>
                  </a:lnTo>
                  <a:lnTo>
                    <a:pt x="1320" y="696"/>
                  </a:lnTo>
                  <a:lnTo>
                    <a:pt x="1326" y="696"/>
                  </a:lnTo>
                  <a:lnTo>
                    <a:pt x="1326" y="701"/>
                  </a:lnTo>
                  <a:lnTo>
                    <a:pt x="1332" y="701"/>
                  </a:lnTo>
                  <a:lnTo>
                    <a:pt x="1338" y="701"/>
                  </a:lnTo>
                  <a:lnTo>
                    <a:pt x="1344" y="701"/>
                  </a:lnTo>
                  <a:lnTo>
                    <a:pt x="1350" y="701"/>
                  </a:lnTo>
                  <a:lnTo>
                    <a:pt x="1356" y="701"/>
                  </a:lnTo>
                  <a:lnTo>
                    <a:pt x="1362" y="701"/>
                  </a:lnTo>
                  <a:lnTo>
                    <a:pt x="1368" y="701"/>
                  </a:lnTo>
                  <a:lnTo>
                    <a:pt x="1374" y="696"/>
                  </a:lnTo>
                  <a:lnTo>
                    <a:pt x="1380" y="696"/>
                  </a:lnTo>
                  <a:lnTo>
                    <a:pt x="1386" y="696"/>
                  </a:lnTo>
                  <a:lnTo>
                    <a:pt x="1392" y="696"/>
                  </a:lnTo>
                  <a:lnTo>
                    <a:pt x="1398" y="696"/>
                  </a:lnTo>
                  <a:lnTo>
                    <a:pt x="1398" y="701"/>
                  </a:lnTo>
                  <a:lnTo>
                    <a:pt x="1404" y="701"/>
                  </a:lnTo>
                  <a:lnTo>
                    <a:pt x="1410" y="701"/>
                  </a:lnTo>
                  <a:lnTo>
                    <a:pt x="1416" y="701"/>
                  </a:lnTo>
                  <a:lnTo>
                    <a:pt x="1422" y="701"/>
                  </a:lnTo>
                  <a:lnTo>
                    <a:pt x="1428" y="701"/>
                  </a:lnTo>
                  <a:lnTo>
                    <a:pt x="1434" y="696"/>
                  </a:lnTo>
                  <a:lnTo>
                    <a:pt x="1440" y="696"/>
                  </a:lnTo>
                  <a:lnTo>
                    <a:pt x="1446" y="696"/>
                  </a:lnTo>
                  <a:lnTo>
                    <a:pt x="1452" y="696"/>
                  </a:lnTo>
                  <a:lnTo>
                    <a:pt x="1452" y="701"/>
                  </a:lnTo>
                  <a:lnTo>
                    <a:pt x="1458" y="701"/>
                  </a:lnTo>
                  <a:lnTo>
                    <a:pt x="1464" y="701"/>
                  </a:lnTo>
                  <a:lnTo>
                    <a:pt x="1470" y="701"/>
                  </a:lnTo>
                  <a:lnTo>
                    <a:pt x="1476" y="701"/>
                  </a:lnTo>
                  <a:lnTo>
                    <a:pt x="1476" y="696"/>
                  </a:lnTo>
                  <a:lnTo>
                    <a:pt x="1482" y="696"/>
                  </a:lnTo>
                  <a:lnTo>
                    <a:pt x="1488" y="696"/>
                  </a:lnTo>
                  <a:lnTo>
                    <a:pt x="1494" y="696"/>
                  </a:lnTo>
                  <a:lnTo>
                    <a:pt x="1500" y="696"/>
                  </a:lnTo>
                  <a:lnTo>
                    <a:pt x="1506" y="701"/>
                  </a:lnTo>
                  <a:lnTo>
                    <a:pt x="1512" y="701"/>
                  </a:lnTo>
                  <a:lnTo>
                    <a:pt x="1518" y="701"/>
                  </a:lnTo>
                  <a:lnTo>
                    <a:pt x="1524" y="701"/>
                  </a:lnTo>
                  <a:lnTo>
                    <a:pt x="1530" y="696"/>
                  </a:lnTo>
                  <a:lnTo>
                    <a:pt x="1536" y="696"/>
                  </a:lnTo>
                  <a:lnTo>
                    <a:pt x="1542" y="696"/>
                  </a:lnTo>
                  <a:lnTo>
                    <a:pt x="1548" y="696"/>
                  </a:lnTo>
                  <a:lnTo>
                    <a:pt x="1554" y="696"/>
                  </a:lnTo>
                  <a:lnTo>
                    <a:pt x="1560" y="696"/>
                  </a:lnTo>
                  <a:lnTo>
                    <a:pt x="1566" y="701"/>
                  </a:lnTo>
                  <a:lnTo>
                    <a:pt x="1572" y="701"/>
                  </a:lnTo>
                  <a:lnTo>
                    <a:pt x="1578" y="696"/>
                  </a:lnTo>
                  <a:lnTo>
                    <a:pt x="1584" y="696"/>
                  </a:lnTo>
                  <a:lnTo>
                    <a:pt x="1590" y="696"/>
                  </a:lnTo>
                  <a:lnTo>
                    <a:pt x="1596" y="696"/>
                  </a:lnTo>
                  <a:lnTo>
                    <a:pt x="1602" y="696"/>
                  </a:lnTo>
                  <a:lnTo>
                    <a:pt x="1608" y="696"/>
                  </a:lnTo>
                  <a:lnTo>
                    <a:pt x="1614" y="696"/>
                  </a:lnTo>
                  <a:lnTo>
                    <a:pt x="1620" y="696"/>
                  </a:lnTo>
                  <a:lnTo>
                    <a:pt x="1626" y="696"/>
                  </a:lnTo>
                  <a:lnTo>
                    <a:pt x="1632" y="696"/>
                  </a:lnTo>
                  <a:lnTo>
                    <a:pt x="1638" y="696"/>
                  </a:lnTo>
                  <a:lnTo>
                    <a:pt x="1644" y="692"/>
                  </a:lnTo>
                  <a:lnTo>
                    <a:pt x="1650" y="692"/>
                  </a:lnTo>
                  <a:lnTo>
                    <a:pt x="1656" y="692"/>
                  </a:lnTo>
                  <a:lnTo>
                    <a:pt x="1662" y="692"/>
                  </a:lnTo>
                  <a:lnTo>
                    <a:pt x="1668" y="692"/>
                  </a:lnTo>
                  <a:lnTo>
                    <a:pt x="1674" y="692"/>
                  </a:lnTo>
                  <a:lnTo>
                    <a:pt x="1680" y="692"/>
                  </a:lnTo>
                  <a:lnTo>
                    <a:pt x="1686" y="692"/>
                  </a:lnTo>
                  <a:lnTo>
                    <a:pt x="1692" y="688"/>
                  </a:lnTo>
                  <a:lnTo>
                    <a:pt x="1698" y="688"/>
                  </a:lnTo>
                  <a:lnTo>
                    <a:pt x="1704" y="688"/>
                  </a:lnTo>
                  <a:lnTo>
                    <a:pt x="1710" y="688"/>
                  </a:lnTo>
                  <a:lnTo>
                    <a:pt x="1716" y="688"/>
                  </a:lnTo>
                  <a:lnTo>
                    <a:pt x="1722" y="684"/>
                  </a:lnTo>
                  <a:lnTo>
                    <a:pt x="1728" y="684"/>
                  </a:lnTo>
                  <a:lnTo>
                    <a:pt x="1734" y="684"/>
                  </a:lnTo>
                  <a:lnTo>
                    <a:pt x="1734" y="688"/>
                  </a:lnTo>
                  <a:lnTo>
                    <a:pt x="1740" y="688"/>
                  </a:lnTo>
                  <a:lnTo>
                    <a:pt x="1746" y="688"/>
                  </a:lnTo>
                  <a:lnTo>
                    <a:pt x="1752" y="688"/>
                  </a:lnTo>
                  <a:lnTo>
                    <a:pt x="1758" y="688"/>
                  </a:lnTo>
                  <a:lnTo>
                    <a:pt x="1764" y="688"/>
                  </a:lnTo>
                  <a:lnTo>
                    <a:pt x="1770" y="688"/>
                  </a:lnTo>
                  <a:lnTo>
                    <a:pt x="1776" y="688"/>
                  </a:lnTo>
                  <a:lnTo>
                    <a:pt x="1782" y="688"/>
                  </a:lnTo>
                  <a:lnTo>
                    <a:pt x="1788" y="688"/>
                  </a:lnTo>
                  <a:lnTo>
                    <a:pt x="1794" y="692"/>
                  </a:lnTo>
                  <a:lnTo>
                    <a:pt x="1800" y="692"/>
                  </a:lnTo>
                  <a:lnTo>
                    <a:pt x="1806" y="692"/>
                  </a:lnTo>
                  <a:lnTo>
                    <a:pt x="1812" y="692"/>
                  </a:lnTo>
                  <a:lnTo>
                    <a:pt x="1812" y="688"/>
                  </a:lnTo>
                  <a:lnTo>
                    <a:pt x="1818" y="688"/>
                  </a:lnTo>
                  <a:lnTo>
                    <a:pt x="1824" y="688"/>
                  </a:lnTo>
                  <a:lnTo>
                    <a:pt x="1830" y="692"/>
                  </a:lnTo>
                  <a:lnTo>
                    <a:pt x="1836" y="692"/>
                  </a:lnTo>
                  <a:lnTo>
                    <a:pt x="1842" y="692"/>
                  </a:lnTo>
                  <a:lnTo>
                    <a:pt x="1848" y="688"/>
                  </a:lnTo>
                  <a:lnTo>
                    <a:pt x="1854" y="688"/>
                  </a:lnTo>
                  <a:lnTo>
                    <a:pt x="1860" y="684"/>
                  </a:lnTo>
                  <a:lnTo>
                    <a:pt x="1866" y="684"/>
                  </a:lnTo>
                  <a:lnTo>
                    <a:pt x="1872" y="684"/>
                  </a:lnTo>
                  <a:lnTo>
                    <a:pt x="1872" y="679"/>
                  </a:lnTo>
                  <a:lnTo>
                    <a:pt x="1878" y="675"/>
                  </a:lnTo>
                  <a:lnTo>
                    <a:pt x="1884" y="671"/>
                  </a:lnTo>
                  <a:lnTo>
                    <a:pt x="1884" y="667"/>
                  </a:lnTo>
                  <a:lnTo>
                    <a:pt x="1890" y="663"/>
                  </a:lnTo>
                  <a:lnTo>
                    <a:pt x="1896" y="663"/>
                  </a:lnTo>
                  <a:lnTo>
                    <a:pt x="1896" y="658"/>
                  </a:lnTo>
                  <a:lnTo>
                    <a:pt x="1902" y="654"/>
                  </a:lnTo>
                  <a:lnTo>
                    <a:pt x="1908" y="650"/>
                  </a:lnTo>
                  <a:lnTo>
                    <a:pt x="1908" y="646"/>
                  </a:lnTo>
                  <a:lnTo>
                    <a:pt x="1914" y="642"/>
                  </a:lnTo>
                  <a:lnTo>
                    <a:pt x="1920" y="637"/>
                  </a:lnTo>
                  <a:lnTo>
                    <a:pt x="1920" y="633"/>
                  </a:lnTo>
                  <a:lnTo>
                    <a:pt x="1926" y="629"/>
                  </a:lnTo>
                  <a:lnTo>
                    <a:pt x="1932" y="620"/>
                  </a:lnTo>
                  <a:lnTo>
                    <a:pt x="1932" y="616"/>
                  </a:lnTo>
                  <a:lnTo>
                    <a:pt x="1938" y="612"/>
                  </a:lnTo>
                  <a:lnTo>
                    <a:pt x="1944" y="612"/>
                  </a:lnTo>
                  <a:lnTo>
                    <a:pt x="1944" y="608"/>
                  </a:lnTo>
                  <a:lnTo>
                    <a:pt x="1950" y="604"/>
                  </a:lnTo>
                  <a:lnTo>
                    <a:pt x="1950" y="599"/>
                  </a:lnTo>
                  <a:lnTo>
                    <a:pt x="1956" y="595"/>
                  </a:lnTo>
                  <a:lnTo>
                    <a:pt x="1962" y="591"/>
                  </a:lnTo>
                  <a:lnTo>
                    <a:pt x="1962" y="587"/>
                  </a:lnTo>
                  <a:lnTo>
                    <a:pt x="1968" y="582"/>
                  </a:lnTo>
                  <a:lnTo>
                    <a:pt x="1974" y="582"/>
                  </a:lnTo>
                  <a:lnTo>
                    <a:pt x="1974" y="578"/>
                  </a:lnTo>
                  <a:lnTo>
                    <a:pt x="1980" y="574"/>
                  </a:lnTo>
                  <a:lnTo>
                    <a:pt x="1986" y="574"/>
                  </a:lnTo>
                  <a:lnTo>
                    <a:pt x="1992" y="570"/>
                  </a:lnTo>
                  <a:lnTo>
                    <a:pt x="1998" y="570"/>
                  </a:lnTo>
                  <a:lnTo>
                    <a:pt x="1998" y="566"/>
                  </a:lnTo>
                  <a:lnTo>
                    <a:pt x="2004" y="561"/>
                  </a:lnTo>
                  <a:lnTo>
                    <a:pt x="2010" y="557"/>
                  </a:lnTo>
                  <a:lnTo>
                    <a:pt x="2016" y="557"/>
                  </a:lnTo>
                  <a:lnTo>
                    <a:pt x="2022" y="557"/>
                  </a:lnTo>
                  <a:lnTo>
                    <a:pt x="2028" y="557"/>
                  </a:lnTo>
                  <a:lnTo>
                    <a:pt x="2034" y="557"/>
                  </a:lnTo>
                  <a:lnTo>
                    <a:pt x="2034" y="553"/>
                  </a:lnTo>
                  <a:lnTo>
                    <a:pt x="2040" y="553"/>
                  </a:lnTo>
                  <a:lnTo>
                    <a:pt x="2046" y="553"/>
                  </a:lnTo>
                  <a:lnTo>
                    <a:pt x="2052" y="557"/>
                  </a:lnTo>
                  <a:lnTo>
                    <a:pt x="2058" y="561"/>
                  </a:lnTo>
                  <a:lnTo>
                    <a:pt x="2058" y="566"/>
                  </a:lnTo>
                  <a:lnTo>
                    <a:pt x="2064" y="566"/>
                  </a:lnTo>
                  <a:lnTo>
                    <a:pt x="2070" y="570"/>
                  </a:lnTo>
                  <a:lnTo>
                    <a:pt x="2070" y="574"/>
                  </a:lnTo>
                  <a:lnTo>
                    <a:pt x="2076" y="574"/>
                  </a:lnTo>
                  <a:lnTo>
                    <a:pt x="2082" y="578"/>
                  </a:lnTo>
                  <a:lnTo>
                    <a:pt x="2082" y="582"/>
                  </a:lnTo>
                  <a:lnTo>
                    <a:pt x="2088" y="582"/>
                  </a:lnTo>
                  <a:lnTo>
                    <a:pt x="2094" y="587"/>
                  </a:lnTo>
                  <a:lnTo>
                    <a:pt x="2094" y="591"/>
                  </a:lnTo>
                  <a:lnTo>
                    <a:pt x="2100" y="595"/>
                  </a:lnTo>
                  <a:lnTo>
                    <a:pt x="2106" y="599"/>
                  </a:lnTo>
                  <a:lnTo>
                    <a:pt x="2106" y="604"/>
                  </a:lnTo>
                  <a:lnTo>
                    <a:pt x="2112" y="608"/>
                  </a:lnTo>
                  <a:lnTo>
                    <a:pt x="2118" y="608"/>
                  </a:lnTo>
                  <a:lnTo>
                    <a:pt x="2118" y="612"/>
                  </a:lnTo>
                  <a:lnTo>
                    <a:pt x="2124" y="612"/>
                  </a:lnTo>
                  <a:lnTo>
                    <a:pt x="2124" y="616"/>
                  </a:lnTo>
                  <a:lnTo>
                    <a:pt x="2130" y="616"/>
                  </a:lnTo>
                  <a:lnTo>
                    <a:pt x="2136" y="616"/>
                  </a:lnTo>
                  <a:lnTo>
                    <a:pt x="2142" y="616"/>
                  </a:lnTo>
                  <a:lnTo>
                    <a:pt x="2148" y="616"/>
                  </a:lnTo>
                  <a:lnTo>
                    <a:pt x="2154" y="616"/>
                  </a:lnTo>
                  <a:lnTo>
                    <a:pt x="2160" y="616"/>
                  </a:lnTo>
                  <a:lnTo>
                    <a:pt x="2160" y="612"/>
                  </a:lnTo>
                  <a:lnTo>
                    <a:pt x="2166" y="612"/>
                  </a:lnTo>
                  <a:lnTo>
                    <a:pt x="2172" y="612"/>
                  </a:lnTo>
                  <a:lnTo>
                    <a:pt x="2172" y="608"/>
                  </a:lnTo>
                  <a:lnTo>
                    <a:pt x="2178" y="608"/>
                  </a:lnTo>
                  <a:lnTo>
                    <a:pt x="2184" y="608"/>
                  </a:lnTo>
                  <a:lnTo>
                    <a:pt x="2184" y="604"/>
                  </a:lnTo>
                  <a:lnTo>
                    <a:pt x="2190" y="604"/>
                  </a:lnTo>
                  <a:lnTo>
                    <a:pt x="2196" y="599"/>
                  </a:lnTo>
                  <a:lnTo>
                    <a:pt x="2196" y="595"/>
                  </a:lnTo>
                  <a:lnTo>
                    <a:pt x="2202" y="591"/>
                  </a:lnTo>
                  <a:lnTo>
                    <a:pt x="2208" y="587"/>
                  </a:lnTo>
                  <a:lnTo>
                    <a:pt x="2208" y="582"/>
                  </a:lnTo>
                  <a:lnTo>
                    <a:pt x="2214" y="582"/>
                  </a:lnTo>
                  <a:lnTo>
                    <a:pt x="2220" y="578"/>
                  </a:lnTo>
                  <a:lnTo>
                    <a:pt x="2220" y="574"/>
                  </a:lnTo>
                  <a:lnTo>
                    <a:pt x="2226" y="570"/>
                  </a:lnTo>
                  <a:lnTo>
                    <a:pt x="2232" y="570"/>
                  </a:lnTo>
                  <a:lnTo>
                    <a:pt x="2232" y="566"/>
                  </a:lnTo>
                  <a:lnTo>
                    <a:pt x="2238" y="561"/>
                  </a:lnTo>
                  <a:lnTo>
                    <a:pt x="2244" y="557"/>
                  </a:lnTo>
                  <a:lnTo>
                    <a:pt x="2244" y="553"/>
                  </a:lnTo>
                  <a:lnTo>
                    <a:pt x="2250" y="549"/>
                  </a:lnTo>
                  <a:lnTo>
                    <a:pt x="2256" y="544"/>
                  </a:lnTo>
                  <a:lnTo>
                    <a:pt x="2256" y="540"/>
                  </a:lnTo>
                  <a:lnTo>
                    <a:pt x="2262" y="536"/>
                  </a:lnTo>
                  <a:lnTo>
                    <a:pt x="2268" y="532"/>
                  </a:lnTo>
                  <a:lnTo>
                    <a:pt x="2268" y="528"/>
                  </a:lnTo>
                  <a:lnTo>
                    <a:pt x="2274" y="523"/>
                  </a:lnTo>
                  <a:lnTo>
                    <a:pt x="2280" y="519"/>
                  </a:lnTo>
                  <a:lnTo>
                    <a:pt x="2280" y="515"/>
                  </a:lnTo>
                  <a:lnTo>
                    <a:pt x="2286" y="511"/>
                  </a:lnTo>
                  <a:lnTo>
                    <a:pt x="2286" y="506"/>
                  </a:lnTo>
                  <a:lnTo>
                    <a:pt x="2292" y="502"/>
                  </a:lnTo>
                  <a:lnTo>
                    <a:pt x="2298" y="494"/>
                  </a:lnTo>
                  <a:lnTo>
                    <a:pt x="2298" y="490"/>
                  </a:lnTo>
                  <a:lnTo>
                    <a:pt x="2304" y="485"/>
                  </a:lnTo>
                  <a:lnTo>
                    <a:pt x="2310" y="481"/>
                  </a:lnTo>
                  <a:lnTo>
                    <a:pt x="2310" y="477"/>
                  </a:lnTo>
                  <a:lnTo>
                    <a:pt x="2316" y="473"/>
                  </a:lnTo>
                  <a:lnTo>
                    <a:pt x="2322" y="468"/>
                  </a:lnTo>
                  <a:lnTo>
                    <a:pt x="2322" y="464"/>
                  </a:lnTo>
                  <a:lnTo>
                    <a:pt x="2328" y="460"/>
                  </a:lnTo>
                  <a:lnTo>
                    <a:pt x="2334" y="456"/>
                  </a:lnTo>
                  <a:lnTo>
                    <a:pt x="2334" y="452"/>
                  </a:lnTo>
                  <a:lnTo>
                    <a:pt x="2340" y="452"/>
                  </a:lnTo>
                  <a:lnTo>
                    <a:pt x="2346" y="447"/>
                  </a:lnTo>
                  <a:lnTo>
                    <a:pt x="2346" y="443"/>
                  </a:lnTo>
                  <a:lnTo>
                    <a:pt x="2352" y="439"/>
                  </a:lnTo>
                  <a:lnTo>
                    <a:pt x="2358" y="435"/>
                  </a:lnTo>
                  <a:lnTo>
                    <a:pt x="2358" y="430"/>
                  </a:lnTo>
                  <a:lnTo>
                    <a:pt x="2364" y="430"/>
                  </a:lnTo>
                  <a:lnTo>
                    <a:pt x="2370" y="426"/>
                  </a:lnTo>
                  <a:lnTo>
                    <a:pt x="2376" y="422"/>
                  </a:lnTo>
                  <a:lnTo>
                    <a:pt x="2382" y="422"/>
                  </a:lnTo>
                  <a:lnTo>
                    <a:pt x="2382" y="418"/>
                  </a:lnTo>
                  <a:lnTo>
                    <a:pt x="2388" y="418"/>
                  </a:lnTo>
                  <a:lnTo>
                    <a:pt x="2394" y="414"/>
                  </a:lnTo>
                  <a:lnTo>
                    <a:pt x="2400" y="409"/>
                  </a:lnTo>
                  <a:lnTo>
                    <a:pt x="2406" y="405"/>
                  </a:lnTo>
                  <a:lnTo>
                    <a:pt x="2406" y="401"/>
                  </a:lnTo>
                  <a:lnTo>
                    <a:pt x="2412" y="397"/>
                  </a:lnTo>
                  <a:lnTo>
                    <a:pt x="2418" y="388"/>
                  </a:lnTo>
                  <a:lnTo>
                    <a:pt x="2418" y="380"/>
                  </a:lnTo>
                  <a:lnTo>
                    <a:pt x="2424" y="371"/>
                  </a:lnTo>
                  <a:lnTo>
                    <a:pt x="2430" y="367"/>
                  </a:lnTo>
                  <a:lnTo>
                    <a:pt x="2430" y="359"/>
                  </a:lnTo>
                  <a:lnTo>
                    <a:pt x="2436" y="346"/>
                  </a:lnTo>
                  <a:lnTo>
                    <a:pt x="2442" y="333"/>
                  </a:lnTo>
                  <a:lnTo>
                    <a:pt x="2442" y="321"/>
                  </a:lnTo>
                  <a:lnTo>
                    <a:pt x="2448" y="304"/>
                  </a:lnTo>
                  <a:lnTo>
                    <a:pt x="2454" y="287"/>
                  </a:lnTo>
                  <a:lnTo>
                    <a:pt x="2454" y="266"/>
                  </a:lnTo>
                  <a:lnTo>
                    <a:pt x="2460" y="245"/>
                  </a:lnTo>
                  <a:lnTo>
                    <a:pt x="2460" y="219"/>
                  </a:lnTo>
                  <a:lnTo>
                    <a:pt x="2466" y="198"/>
                  </a:lnTo>
                  <a:lnTo>
                    <a:pt x="2472" y="173"/>
                  </a:lnTo>
                  <a:lnTo>
                    <a:pt x="2472" y="148"/>
                  </a:lnTo>
                  <a:lnTo>
                    <a:pt x="2478" y="127"/>
                  </a:lnTo>
                  <a:lnTo>
                    <a:pt x="2484" y="101"/>
                  </a:lnTo>
                  <a:lnTo>
                    <a:pt x="2484" y="80"/>
                  </a:lnTo>
                  <a:lnTo>
                    <a:pt x="2490" y="59"/>
                  </a:lnTo>
                  <a:lnTo>
                    <a:pt x="2496" y="42"/>
                  </a:lnTo>
                  <a:lnTo>
                    <a:pt x="2496" y="25"/>
                  </a:lnTo>
                  <a:lnTo>
                    <a:pt x="2502" y="13"/>
                  </a:lnTo>
                  <a:lnTo>
                    <a:pt x="2508" y="4"/>
                  </a:lnTo>
                  <a:lnTo>
                    <a:pt x="2508" y="0"/>
                  </a:lnTo>
                  <a:lnTo>
                    <a:pt x="2514" y="0"/>
                  </a:lnTo>
                  <a:lnTo>
                    <a:pt x="2520" y="0"/>
                  </a:lnTo>
                  <a:lnTo>
                    <a:pt x="2520" y="4"/>
                  </a:lnTo>
                  <a:lnTo>
                    <a:pt x="2526" y="13"/>
                  </a:lnTo>
                  <a:lnTo>
                    <a:pt x="2532" y="21"/>
                  </a:lnTo>
                  <a:lnTo>
                    <a:pt x="2532" y="34"/>
                  </a:lnTo>
                  <a:lnTo>
                    <a:pt x="2538" y="46"/>
                  </a:lnTo>
                  <a:lnTo>
                    <a:pt x="2544" y="63"/>
                  </a:lnTo>
                </a:path>
              </a:pathLst>
            </a:custGeom>
            <a:noFill/>
            <a:ln w="28575">
              <a:solidFill>
                <a:schemeClr val="tx1">
                  <a:lumMod val="95000"/>
                  <a:lumOff val="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24" name="Freeform 123"/>
            <p:cNvSpPr>
              <a:spLocks/>
            </p:cNvSpPr>
            <p:nvPr/>
          </p:nvSpPr>
          <p:spPr bwMode="auto">
            <a:xfrm>
              <a:off x="4797425" y="4187704"/>
              <a:ext cx="4400550" cy="1212893"/>
            </a:xfrm>
            <a:custGeom>
              <a:avLst/>
              <a:gdLst>
                <a:gd name="T0" fmla="*/ 24 w 2772"/>
                <a:gd name="T1" fmla="*/ 127 h 638"/>
                <a:gd name="T2" fmla="*/ 60 w 2772"/>
                <a:gd name="T3" fmla="*/ 266 h 638"/>
                <a:gd name="T4" fmla="*/ 90 w 2772"/>
                <a:gd name="T5" fmla="*/ 346 h 638"/>
                <a:gd name="T6" fmla="*/ 120 w 2772"/>
                <a:gd name="T7" fmla="*/ 389 h 638"/>
                <a:gd name="T8" fmla="*/ 156 w 2772"/>
                <a:gd name="T9" fmla="*/ 389 h 638"/>
                <a:gd name="T10" fmla="*/ 198 w 2772"/>
                <a:gd name="T11" fmla="*/ 414 h 638"/>
                <a:gd name="T12" fmla="*/ 234 w 2772"/>
                <a:gd name="T13" fmla="*/ 465 h 638"/>
                <a:gd name="T14" fmla="*/ 264 w 2772"/>
                <a:gd name="T15" fmla="*/ 507 h 638"/>
                <a:gd name="T16" fmla="*/ 294 w 2772"/>
                <a:gd name="T17" fmla="*/ 541 h 638"/>
                <a:gd name="T18" fmla="*/ 330 w 2772"/>
                <a:gd name="T19" fmla="*/ 570 h 638"/>
                <a:gd name="T20" fmla="*/ 366 w 2772"/>
                <a:gd name="T21" fmla="*/ 587 h 638"/>
                <a:gd name="T22" fmla="*/ 408 w 2772"/>
                <a:gd name="T23" fmla="*/ 591 h 638"/>
                <a:gd name="T24" fmla="*/ 456 w 2772"/>
                <a:gd name="T25" fmla="*/ 600 h 638"/>
                <a:gd name="T26" fmla="*/ 504 w 2772"/>
                <a:gd name="T27" fmla="*/ 608 h 638"/>
                <a:gd name="T28" fmla="*/ 552 w 2772"/>
                <a:gd name="T29" fmla="*/ 616 h 638"/>
                <a:gd name="T30" fmla="*/ 600 w 2772"/>
                <a:gd name="T31" fmla="*/ 629 h 638"/>
                <a:gd name="T32" fmla="*/ 642 w 2772"/>
                <a:gd name="T33" fmla="*/ 633 h 638"/>
                <a:gd name="T34" fmla="*/ 684 w 2772"/>
                <a:gd name="T35" fmla="*/ 621 h 638"/>
                <a:gd name="T36" fmla="*/ 726 w 2772"/>
                <a:gd name="T37" fmla="*/ 621 h 638"/>
                <a:gd name="T38" fmla="*/ 774 w 2772"/>
                <a:gd name="T39" fmla="*/ 625 h 638"/>
                <a:gd name="T40" fmla="*/ 822 w 2772"/>
                <a:gd name="T41" fmla="*/ 629 h 638"/>
                <a:gd name="T42" fmla="*/ 870 w 2772"/>
                <a:gd name="T43" fmla="*/ 629 h 638"/>
                <a:gd name="T44" fmla="*/ 918 w 2772"/>
                <a:gd name="T45" fmla="*/ 629 h 638"/>
                <a:gd name="T46" fmla="*/ 966 w 2772"/>
                <a:gd name="T47" fmla="*/ 629 h 638"/>
                <a:gd name="T48" fmla="*/ 1008 w 2772"/>
                <a:gd name="T49" fmla="*/ 616 h 638"/>
                <a:gd name="T50" fmla="*/ 1050 w 2772"/>
                <a:gd name="T51" fmla="*/ 608 h 638"/>
                <a:gd name="T52" fmla="*/ 1092 w 2772"/>
                <a:gd name="T53" fmla="*/ 625 h 638"/>
                <a:gd name="T54" fmla="*/ 1140 w 2772"/>
                <a:gd name="T55" fmla="*/ 633 h 638"/>
                <a:gd name="T56" fmla="*/ 1188 w 2772"/>
                <a:gd name="T57" fmla="*/ 633 h 638"/>
                <a:gd name="T58" fmla="*/ 1236 w 2772"/>
                <a:gd name="T59" fmla="*/ 633 h 638"/>
                <a:gd name="T60" fmla="*/ 1284 w 2772"/>
                <a:gd name="T61" fmla="*/ 633 h 638"/>
                <a:gd name="T62" fmla="*/ 1332 w 2772"/>
                <a:gd name="T63" fmla="*/ 633 h 638"/>
                <a:gd name="T64" fmla="*/ 1374 w 2772"/>
                <a:gd name="T65" fmla="*/ 629 h 638"/>
                <a:gd name="T66" fmla="*/ 1422 w 2772"/>
                <a:gd name="T67" fmla="*/ 621 h 638"/>
                <a:gd name="T68" fmla="*/ 1470 w 2772"/>
                <a:gd name="T69" fmla="*/ 621 h 638"/>
                <a:gd name="T70" fmla="*/ 1518 w 2772"/>
                <a:gd name="T71" fmla="*/ 629 h 638"/>
                <a:gd name="T72" fmla="*/ 1566 w 2772"/>
                <a:gd name="T73" fmla="*/ 633 h 638"/>
                <a:gd name="T74" fmla="*/ 1614 w 2772"/>
                <a:gd name="T75" fmla="*/ 629 h 638"/>
                <a:gd name="T76" fmla="*/ 1662 w 2772"/>
                <a:gd name="T77" fmla="*/ 629 h 638"/>
                <a:gd name="T78" fmla="*/ 1710 w 2772"/>
                <a:gd name="T79" fmla="*/ 633 h 638"/>
                <a:gd name="T80" fmla="*/ 1758 w 2772"/>
                <a:gd name="T81" fmla="*/ 633 h 638"/>
                <a:gd name="T82" fmla="*/ 1806 w 2772"/>
                <a:gd name="T83" fmla="*/ 633 h 638"/>
                <a:gd name="T84" fmla="*/ 1854 w 2772"/>
                <a:gd name="T85" fmla="*/ 633 h 638"/>
                <a:gd name="T86" fmla="*/ 1902 w 2772"/>
                <a:gd name="T87" fmla="*/ 633 h 638"/>
                <a:gd name="T88" fmla="*/ 1950 w 2772"/>
                <a:gd name="T89" fmla="*/ 638 h 638"/>
                <a:gd name="T90" fmla="*/ 1998 w 2772"/>
                <a:gd name="T91" fmla="*/ 638 h 638"/>
                <a:gd name="T92" fmla="*/ 2040 w 2772"/>
                <a:gd name="T93" fmla="*/ 633 h 638"/>
                <a:gd name="T94" fmla="*/ 2088 w 2772"/>
                <a:gd name="T95" fmla="*/ 633 h 638"/>
                <a:gd name="T96" fmla="*/ 2136 w 2772"/>
                <a:gd name="T97" fmla="*/ 638 h 638"/>
                <a:gd name="T98" fmla="*/ 2184 w 2772"/>
                <a:gd name="T99" fmla="*/ 638 h 638"/>
                <a:gd name="T100" fmla="*/ 2232 w 2772"/>
                <a:gd name="T101" fmla="*/ 638 h 638"/>
                <a:gd name="T102" fmla="*/ 2280 w 2772"/>
                <a:gd name="T103" fmla="*/ 638 h 638"/>
                <a:gd name="T104" fmla="*/ 2328 w 2772"/>
                <a:gd name="T105" fmla="*/ 638 h 638"/>
                <a:gd name="T106" fmla="*/ 2376 w 2772"/>
                <a:gd name="T107" fmla="*/ 638 h 638"/>
                <a:gd name="T108" fmla="*/ 2424 w 2772"/>
                <a:gd name="T109" fmla="*/ 633 h 638"/>
                <a:gd name="T110" fmla="*/ 2472 w 2772"/>
                <a:gd name="T111" fmla="*/ 629 h 638"/>
                <a:gd name="T112" fmla="*/ 2520 w 2772"/>
                <a:gd name="T113" fmla="*/ 629 h 638"/>
                <a:gd name="T114" fmla="*/ 2562 w 2772"/>
                <a:gd name="T115" fmla="*/ 625 h 638"/>
                <a:gd name="T116" fmla="*/ 2604 w 2772"/>
                <a:gd name="T117" fmla="*/ 629 h 638"/>
                <a:gd name="T118" fmla="*/ 2652 w 2772"/>
                <a:gd name="T119" fmla="*/ 629 h 638"/>
                <a:gd name="T120" fmla="*/ 2700 w 2772"/>
                <a:gd name="T121" fmla="*/ 633 h 638"/>
                <a:gd name="T122" fmla="*/ 2748 w 2772"/>
                <a:gd name="T123" fmla="*/ 633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2" h="638">
                  <a:moveTo>
                    <a:pt x="0" y="0"/>
                  </a:moveTo>
                  <a:lnTo>
                    <a:pt x="0" y="17"/>
                  </a:lnTo>
                  <a:lnTo>
                    <a:pt x="6" y="38"/>
                  </a:lnTo>
                  <a:lnTo>
                    <a:pt x="12" y="55"/>
                  </a:lnTo>
                  <a:lnTo>
                    <a:pt x="12" y="72"/>
                  </a:lnTo>
                  <a:lnTo>
                    <a:pt x="18" y="89"/>
                  </a:lnTo>
                  <a:lnTo>
                    <a:pt x="24" y="106"/>
                  </a:lnTo>
                  <a:lnTo>
                    <a:pt x="24" y="127"/>
                  </a:lnTo>
                  <a:lnTo>
                    <a:pt x="30" y="148"/>
                  </a:lnTo>
                  <a:lnTo>
                    <a:pt x="36" y="165"/>
                  </a:lnTo>
                  <a:lnTo>
                    <a:pt x="36" y="182"/>
                  </a:lnTo>
                  <a:lnTo>
                    <a:pt x="42" y="199"/>
                  </a:lnTo>
                  <a:lnTo>
                    <a:pt x="48" y="216"/>
                  </a:lnTo>
                  <a:lnTo>
                    <a:pt x="48" y="237"/>
                  </a:lnTo>
                  <a:lnTo>
                    <a:pt x="54" y="254"/>
                  </a:lnTo>
                  <a:lnTo>
                    <a:pt x="60" y="266"/>
                  </a:lnTo>
                  <a:lnTo>
                    <a:pt x="60" y="275"/>
                  </a:lnTo>
                  <a:lnTo>
                    <a:pt x="66" y="283"/>
                  </a:lnTo>
                  <a:lnTo>
                    <a:pt x="72" y="296"/>
                  </a:lnTo>
                  <a:lnTo>
                    <a:pt x="72" y="304"/>
                  </a:lnTo>
                  <a:lnTo>
                    <a:pt x="78" y="317"/>
                  </a:lnTo>
                  <a:lnTo>
                    <a:pt x="84" y="325"/>
                  </a:lnTo>
                  <a:lnTo>
                    <a:pt x="84" y="338"/>
                  </a:lnTo>
                  <a:lnTo>
                    <a:pt x="90" y="346"/>
                  </a:lnTo>
                  <a:lnTo>
                    <a:pt x="90" y="355"/>
                  </a:lnTo>
                  <a:lnTo>
                    <a:pt x="96" y="363"/>
                  </a:lnTo>
                  <a:lnTo>
                    <a:pt x="102" y="367"/>
                  </a:lnTo>
                  <a:lnTo>
                    <a:pt x="102" y="376"/>
                  </a:lnTo>
                  <a:lnTo>
                    <a:pt x="108" y="380"/>
                  </a:lnTo>
                  <a:lnTo>
                    <a:pt x="114" y="384"/>
                  </a:lnTo>
                  <a:lnTo>
                    <a:pt x="114" y="389"/>
                  </a:lnTo>
                  <a:lnTo>
                    <a:pt x="120" y="389"/>
                  </a:lnTo>
                  <a:lnTo>
                    <a:pt x="126" y="389"/>
                  </a:lnTo>
                  <a:lnTo>
                    <a:pt x="126" y="393"/>
                  </a:lnTo>
                  <a:lnTo>
                    <a:pt x="132" y="393"/>
                  </a:lnTo>
                  <a:lnTo>
                    <a:pt x="138" y="393"/>
                  </a:lnTo>
                  <a:lnTo>
                    <a:pt x="138" y="389"/>
                  </a:lnTo>
                  <a:lnTo>
                    <a:pt x="144" y="389"/>
                  </a:lnTo>
                  <a:lnTo>
                    <a:pt x="150" y="389"/>
                  </a:lnTo>
                  <a:lnTo>
                    <a:pt x="156" y="389"/>
                  </a:lnTo>
                  <a:lnTo>
                    <a:pt x="162" y="389"/>
                  </a:lnTo>
                  <a:lnTo>
                    <a:pt x="168" y="393"/>
                  </a:lnTo>
                  <a:lnTo>
                    <a:pt x="174" y="393"/>
                  </a:lnTo>
                  <a:lnTo>
                    <a:pt x="180" y="397"/>
                  </a:lnTo>
                  <a:lnTo>
                    <a:pt x="186" y="401"/>
                  </a:lnTo>
                  <a:lnTo>
                    <a:pt x="192" y="405"/>
                  </a:lnTo>
                  <a:lnTo>
                    <a:pt x="198" y="410"/>
                  </a:lnTo>
                  <a:lnTo>
                    <a:pt x="198" y="414"/>
                  </a:lnTo>
                  <a:lnTo>
                    <a:pt x="204" y="418"/>
                  </a:lnTo>
                  <a:lnTo>
                    <a:pt x="210" y="422"/>
                  </a:lnTo>
                  <a:lnTo>
                    <a:pt x="210" y="431"/>
                  </a:lnTo>
                  <a:lnTo>
                    <a:pt x="216" y="439"/>
                  </a:lnTo>
                  <a:lnTo>
                    <a:pt x="222" y="443"/>
                  </a:lnTo>
                  <a:lnTo>
                    <a:pt x="222" y="452"/>
                  </a:lnTo>
                  <a:lnTo>
                    <a:pt x="228" y="460"/>
                  </a:lnTo>
                  <a:lnTo>
                    <a:pt x="234" y="465"/>
                  </a:lnTo>
                  <a:lnTo>
                    <a:pt x="234" y="469"/>
                  </a:lnTo>
                  <a:lnTo>
                    <a:pt x="240" y="473"/>
                  </a:lnTo>
                  <a:lnTo>
                    <a:pt x="246" y="477"/>
                  </a:lnTo>
                  <a:lnTo>
                    <a:pt x="246" y="481"/>
                  </a:lnTo>
                  <a:lnTo>
                    <a:pt x="252" y="490"/>
                  </a:lnTo>
                  <a:lnTo>
                    <a:pt x="252" y="494"/>
                  </a:lnTo>
                  <a:lnTo>
                    <a:pt x="258" y="498"/>
                  </a:lnTo>
                  <a:lnTo>
                    <a:pt x="264" y="507"/>
                  </a:lnTo>
                  <a:lnTo>
                    <a:pt x="264" y="511"/>
                  </a:lnTo>
                  <a:lnTo>
                    <a:pt x="270" y="515"/>
                  </a:lnTo>
                  <a:lnTo>
                    <a:pt x="276" y="519"/>
                  </a:lnTo>
                  <a:lnTo>
                    <a:pt x="276" y="524"/>
                  </a:lnTo>
                  <a:lnTo>
                    <a:pt x="282" y="528"/>
                  </a:lnTo>
                  <a:lnTo>
                    <a:pt x="288" y="532"/>
                  </a:lnTo>
                  <a:lnTo>
                    <a:pt x="288" y="536"/>
                  </a:lnTo>
                  <a:lnTo>
                    <a:pt x="294" y="541"/>
                  </a:lnTo>
                  <a:lnTo>
                    <a:pt x="300" y="545"/>
                  </a:lnTo>
                  <a:lnTo>
                    <a:pt x="300" y="549"/>
                  </a:lnTo>
                  <a:lnTo>
                    <a:pt x="306" y="553"/>
                  </a:lnTo>
                  <a:lnTo>
                    <a:pt x="312" y="557"/>
                  </a:lnTo>
                  <a:lnTo>
                    <a:pt x="318" y="562"/>
                  </a:lnTo>
                  <a:lnTo>
                    <a:pt x="324" y="562"/>
                  </a:lnTo>
                  <a:lnTo>
                    <a:pt x="324" y="566"/>
                  </a:lnTo>
                  <a:lnTo>
                    <a:pt x="330" y="570"/>
                  </a:lnTo>
                  <a:lnTo>
                    <a:pt x="336" y="570"/>
                  </a:lnTo>
                  <a:lnTo>
                    <a:pt x="336" y="574"/>
                  </a:lnTo>
                  <a:lnTo>
                    <a:pt x="342" y="574"/>
                  </a:lnTo>
                  <a:lnTo>
                    <a:pt x="348" y="579"/>
                  </a:lnTo>
                  <a:lnTo>
                    <a:pt x="354" y="583"/>
                  </a:lnTo>
                  <a:lnTo>
                    <a:pt x="360" y="583"/>
                  </a:lnTo>
                  <a:lnTo>
                    <a:pt x="360" y="587"/>
                  </a:lnTo>
                  <a:lnTo>
                    <a:pt x="366" y="587"/>
                  </a:lnTo>
                  <a:lnTo>
                    <a:pt x="372" y="587"/>
                  </a:lnTo>
                  <a:lnTo>
                    <a:pt x="378" y="587"/>
                  </a:lnTo>
                  <a:lnTo>
                    <a:pt x="384" y="587"/>
                  </a:lnTo>
                  <a:lnTo>
                    <a:pt x="390" y="587"/>
                  </a:lnTo>
                  <a:lnTo>
                    <a:pt x="396" y="587"/>
                  </a:lnTo>
                  <a:lnTo>
                    <a:pt x="396" y="591"/>
                  </a:lnTo>
                  <a:lnTo>
                    <a:pt x="402" y="591"/>
                  </a:lnTo>
                  <a:lnTo>
                    <a:pt x="408" y="591"/>
                  </a:lnTo>
                  <a:lnTo>
                    <a:pt x="414" y="591"/>
                  </a:lnTo>
                  <a:lnTo>
                    <a:pt x="420" y="591"/>
                  </a:lnTo>
                  <a:lnTo>
                    <a:pt x="426" y="591"/>
                  </a:lnTo>
                  <a:lnTo>
                    <a:pt x="432" y="595"/>
                  </a:lnTo>
                  <a:lnTo>
                    <a:pt x="438" y="595"/>
                  </a:lnTo>
                  <a:lnTo>
                    <a:pt x="444" y="595"/>
                  </a:lnTo>
                  <a:lnTo>
                    <a:pt x="450" y="600"/>
                  </a:lnTo>
                  <a:lnTo>
                    <a:pt x="456" y="600"/>
                  </a:lnTo>
                  <a:lnTo>
                    <a:pt x="462" y="600"/>
                  </a:lnTo>
                  <a:lnTo>
                    <a:pt x="468" y="600"/>
                  </a:lnTo>
                  <a:lnTo>
                    <a:pt x="474" y="600"/>
                  </a:lnTo>
                  <a:lnTo>
                    <a:pt x="480" y="604"/>
                  </a:lnTo>
                  <a:lnTo>
                    <a:pt x="486" y="604"/>
                  </a:lnTo>
                  <a:lnTo>
                    <a:pt x="492" y="608"/>
                  </a:lnTo>
                  <a:lnTo>
                    <a:pt x="498" y="608"/>
                  </a:lnTo>
                  <a:lnTo>
                    <a:pt x="504" y="608"/>
                  </a:lnTo>
                  <a:lnTo>
                    <a:pt x="510" y="608"/>
                  </a:lnTo>
                  <a:lnTo>
                    <a:pt x="516" y="608"/>
                  </a:lnTo>
                  <a:lnTo>
                    <a:pt x="522" y="608"/>
                  </a:lnTo>
                  <a:lnTo>
                    <a:pt x="528" y="612"/>
                  </a:lnTo>
                  <a:lnTo>
                    <a:pt x="534" y="612"/>
                  </a:lnTo>
                  <a:lnTo>
                    <a:pt x="540" y="612"/>
                  </a:lnTo>
                  <a:lnTo>
                    <a:pt x="546" y="616"/>
                  </a:lnTo>
                  <a:lnTo>
                    <a:pt x="552" y="616"/>
                  </a:lnTo>
                  <a:lnTo>
                    <a:pt x="558" y="616"/>
                  </a:lnTo>
                  <a:lnTo>
                    <a:pt x="564" y="616"/>
                  </a:lnTo>
                  <a:lnTo>
                    <a:pt x="570" y="621"/>
                  </a:lnTo>
                  <a:lnTo>
                    <a:pt x="576" y="621"/>
                  </a:lnTo>
                  <a:lnTo>
                    <a:pt x="582" y="621"/>
                  </a:lnTo>
                  <a:lnTo>
                    <a:pt x="588" y="625"/>
                  </a:lnTo>
                  <a:lnTo>
                    <a:pt x="594" y="625"/>
                  </a:lnTo>
                  <a:lnTo>
                    <a:pt x="600" y="629"/>
                  </a:lnTo>
                  <a:lnTo>
                    <a:pt x="606" y="629"/>
                  </a:lnTo>
                  <a:lnTo>
                    <a:pt x="612" y="629"/>
                  </a:lnTo>
                  <a:lnTo>
                    <a:pt x="618" y="629"/>
                  </a:lnTo>
                  <a:lnTo>
                    <a:pt x="624" y="629"/>
                  </a:lnTo>
                  <a:lnTo>
                    <a:pt x="630" y="629"/>
                  </a:lnTo>
                  <a:lnTo>
                    <a:pt x="636" y="629"/>
                  </a:lnTo>
                  <a:lnTo>
                    <a:pt x="636" y="633"/>
                  </a:lnTo>
                  <a:lnTo>
                    <a:pt x="642" y="633"/>
                  </a:lnTo>
                  <a:lnTo>
                    <a:pt x="648" y="633"/>
                  </a:lnTo>
                  <a:lnTo>
                    <a:pt x="654" y="633"/>
                  </a:lnTo>
                  <a:lnTo>
                    <a:pt x="660" y="633"/>
                  </a:lnTo>
                  <a:lnTo>
                    <a:pt x="666" y="629"/>
                  </a:lnTo>
                  <a:lnTo>
                    <a:pt x="672" y="629"/>
                  </a:lnTo>
                  <a:lnTo>
                    <a:pt x="672" y="625"/>
                  </a:lnTo>
                  <a:lnTo>
                    <a:pt x="678" y="625"/>
                  </a:lnTo>
                  <a:lnTo>
                    <a:pt x="684" y="621"/>
                  </a:lnTo>
                  <a:lnTo>
                    <a:pt x="690" y="616"/>
                  </a:lnTo>
                  <a:lnTo>
                    <a:pt x="696" y="616"/>
                  </a:lnTo>
                  <a:lnTo>
                    <a:pt x="702" y="616"/>
                  </a:lnTo>
                  <a:lnTo>
                    <a:pt x="708" y="616"/>
                  </a:lnTo>
                  <a:lnTo>
                    <a:pt x="714" y="616"/>
                  </a:lnTo>
                  <a:lnTo>
                    <a:pt x="720" y="616"/>
                  </a:lnTo>
                  <a:lnTo>
                    <a:pt x="720" y="621"/>
                  </a:lnTo>
                  <a:lnTo>
                    <a:pt x="726" y="621"/>
                  </a:lnTo>
                  <a:lnTo>
                    <a:pt x="732" y="621"/>
                  </a:lnTo>
                  <a:lnTo>
                    <a:pt x="738" y="621"/>
                  </a:lnTo>
                  <a:lnTo>
                    <a:pt x="744" y="625"/>
                  </a:lnTo>
                  <a:lnTo>
                    <a:pt x="750" y="625"/>
                  </a:lnTo>
                  <a:lnTo>
                    <a:pt x="756" y="625"/>
                  </a:lnTo>
                  <a:lnTo>
                    <a:pt x="762" y="625"/>
                  </a:lnTo>
                  <a:lnTo>
                    <a:pt x="768" y="625"/>
                  </a:lnTo>
                  <a:lnTo>
                    <a:pt x="774" y="625"/>
                  </a:lnTo>
                  <a:lnTo>
                    <a:pt x="780" y="625"/>
                  </a:lnTo>
                  <a:lnTo>
                    <a:pt x="786" y="625"/>
                  </a:lnTo>
                  <a:lnTo>
                    <a:pt x="792" y="625"/>
                  </a:lnTo>
                  <a:lnTo>
                    <a:pt x="798" y="629"/>
                  </a:lnTo>
                  <a:lnTo>
                    <a:pt x="804" y="629"/>
                  </a:lnTo>
                  <a:lnTo>
                    <a:pt x="810" y="629"/>
                  </a:lnTo>
                  <a:lnTo>
                    <a:pt x="816" y="629"/>
                  </a:lnTo>
                  <a:lnTo>
                    <a:pt x="822" y="629"/>
                  </a:lnTo>
                  <a:lnTo>
                    <a:pt x="828" y="629"/>
                  </a:lnTo>
                  <a:lnTo>
                    <a:pt x="834" y="629"/>
                  </a:lnTo>
                  <a:lnTo>
                    <a:pt x="840" y="629"/>
                  </a:lnTo>
                  <a:lnTo>
                    <a:pt x="846" y="629"/>
                  </a:lnTo>
                  <a:lnTo>
                    <a:pt x="852" y="629"/>
                  </a:lnTo>
                  <a:lnTo>
                    <a:pt x="858" y="629"/>
                  </a:lnTo>
                  <a:lnTo>
                    <a:pt x="864" y="629"/>
                  </a:lnTo>
                  <a:lnTo>
                    <a:pt x="870" y="629"/>
                  </a:lnTo>
                  <a:lnTo>
                    <a:pt x="876" y="629"/>
                  </a:lnTo>
                  <a:lnTo>
                    <a:pt x="882" y="629"/>
                  </a:lnTo>
                  <a:lnTo>
                    <a:pt x="888" y="629"/>
                  </a:lnTo>
                  <a:lnTo>
                    <a:pt x="894" y="629"/>
                  </a:lnTo>
                  <a:lnTo>
                    <a:pt x="900" y="629"/>
                  </a:lnTo>
                  <a:lnTo>
                    <a:pt x="906" y="629"/>
                  </a:lnTo>
                  <a:lnTo>
                    <a:pt x="912" y="629"/>
                  </a:lnTo>
                  <a:lnTo>
                    <a:pt x="918" y="629"/>
                  </a:lnTo>
                  <a:lnTo>
                    <a:pt x="924" y="629"/>
                  </a:lnTo>
                  <a:lnTo>
                    <a:pt x="930" y="629"/>
                  </a:lnTo>
                  <a:lnTo>
                    <a:pt x="936" y="629"/>
                  </a:lnTo>
                  <a:lnTo>
                    <a:pt x="942" y="629"/>
                  </a:lnTo>
                  <a:lnTo>
                    <a:pt x="948" y="629"/>
                  </a:lnTo>
                  <a:lnTo>
                    <a:pt x="954" y="629"/>
                  </a:lnTo>
                  <a:lnTo>
                    <a:pt x="960" y="629"/>
                  </a:lnTo>
                  <a:lnTo>
                    <a:pt x="966" y="629"/>
                  </a:lnTo>
                  <a:lnTo>
                    <a:pt x="972" y="625"/>
                  </a:lnTo>
                  <a:lnTo>
                    <a:pt x="978" y="625"/>
                  </a:lnTo>
                  <a:lnTo>
                    <a:pt x="984" y="625"/>
                  </a:lnTo>
                  <a:lnTo>
                    <a:pt x="984" y="621"/>
                  </a:lnTo>
                  <a:lnTo>
                    <a:pt x="990" y="621"/>
                  </a:lnTo>
                  <a:lnTo>
                    <a:pt x="996" y="621"/>
                  </a:lnTo>
                  <a:lnTo>
                    <a:pt x="1002" y="621"/>
                  </a:lnTo>
                  <a:lnTo>
                    <a:pt x="1008" y="616"/>
                  </a:lnTo>
                  <a:lnTo>
                    <a:pt x="1014" y="616"/>
                  </a:lnTo>
                  <a:lnTo>
                    <a:pt x="1020" y="616"/>
                  </a:lnTo>
                  <a:lnTo>
                    <a:pt x="1026" y="612"/>
                  </a:lnTo>
                  <a:lnTo>
                    <a:pt x="1032" y="612"/>
                  </a:lnTo>
                  <a:lnTo>
                    <a:pt x="1038" y="612"/>
                  </a:lnTo>
                  <a:lnTo>
                    <a:pt x="1044" y="612"/>
                  </a:lnTo>
                  <a:lnTo>
                    <a:pt x="1044" y="608"/>
                  </a:lnTo>
                  <a:lnTo>
                    <a:pt x="1050" y="608"/>
                  </a:lnTo>
                  <a:lnTo>
                    <a:pt x="1056" y="608"/>
                  </a:lnTo>
                  <a:lnTo>
                    <a:pt x="1062" y="612"/>
                  </a:lnTo>
                  <a:lnTo>
                    <a:pt x="1068" y="612"/>
                  </a:lnTo>
                  <a:lnTo>
                    <a:pt x="1074" y="616"/>
                  </a:lnTo>
                  <a:lnTo>
                    <a:pt x="1080" y="616"/>
                  </a:lnTo>
                  <a:lnTo>
                    <a:pt x="1080" y="621"/>
                  </a:lnTo>
                  <a:lnTo>
                    <a:pt x="1086" y="621"/>
                  </a:lnTo>
                  <a:lnTo>
                    <a:pt x="1092" y="625"/>
                  </a:lnTo>
                  <a:lnTo>
                    <a:pt x="1098" y="629"/>
                  </a:lnTo>
                  <a:lnTo>
                    <a:pt x="1104" y="629"/>
                  </a:lnTo>
                  <a:lnTo>
                    <a:pt x="1110" y="629"/>
                  </a:lnTo>
                  <a:lnTo>
                    <a:pt x="1116" y="633"/>
                  </a:lnTo>
                  <a:lnTo>
                    <a:pt x="1122" y="633"/>
                  </a:lnTo>
                  <a:lnTo>
                    <a:pt x="1128" y="633"/>
                  </a:lnTo>
                  <a:lnTo>
                    <a:pt x="1134" y="633"/>
                  </a:lnTo>
                  <a:lnTo>
                    <a:pt x="1140" y="633"/>
                  </a:lnTo>
                  <a:lnTo>
                    <a:pt x="1146" y="633"/>
                  </a:lnTo>
                  <a:lnTo>
                    <a:pt x="1152" y="633"/>
                  </a:lnTo>
                  <a:lnTo>
                    <a:pt x="1158" y="633"/>
                  </a:lnTo>
                  <a:lnTo>
                    <a:pt x="1164" y="633"/>
                  </a:lnTo>
                  <a:lnTo>
                    <a:pt x="1170" y="633"/>
                  </a:lnTo>
                  <a:lnTo>
                    <a:pt x="1176" y="633"/>
                  </a:lnTo>
                  <a:lnTo>
                    <a:pt x="1182" y="633"/>
                  </a:lnTo>
                  <a:lnTo>
                    <a:pt x="1188" y="633"/>
                  </a:lnTo>
                  <a:lnTo>
                    <a:pt x="1194" y="633"/>
                  </a:lnTo>
                  <a:lnTo>
                    <a:pt x="1200" y="633"/>
                  </a:lnTo>
                  <a:lnTo>
                    <a:pt x="1206" y="633"/>
                  </a:lnTo>
                  <a:lnTo>
                    <a:pt x="1212" y="633"/>
                  </a:lnTo>
                  <a:lnTo>
                    <a:pt x="1218" y="633"/>
                  </a:lnTo>
                  <a:lnTo>
                    <a:pt x="1224" y="633"/>
                  </a:lnTo>
                  <a:lnTo>
                    <a:pt x="1230" y="633"/>
                  </a:lnTo>
                  <a:lnTo>
                    <a:pt x="1236" y="633"/>
                  </a:lnTo>
                  <a:lnTo>
                    <a:pt x="1242" y="633"/>
                  </a:lnTo>
                  <a:lnTo>
                    <a:pt x="1248" y="633"/>
                  </a:lnTo>
                  <a:lnTo>
                    <a:pt x="1254" y="633"/>
                  </a:lnTo>
                  <a:lnTo>
                    <a:pt x="1260" y="633"/>
                  </a:lnTo>
                  <a:lnTo>
                    <a:pt x="1266" y="633"/>
                  </a:lnTo>
                  <a:lnTo>
                    <a:pt x="1272" y="633"/>
                  </a:lnTo>
                  <a:lnTo>
                    <a:pt x="1278" y="633"/>
                  </a:lnTo>
                  <a:lnTo>
                    <a:pt x="1284" y="633"/>
                  </a:lnTo>
                  <a:lnTo>
                    <a:pt x="1290" y="633"/>
                  </a:lnTo>
                  <a:lnTo>
                    <a:pt x="1296" y="633"/>
                  </a:lnTo>
                  <a:lnTo>
                    <a:pt x="1302" y="633"/>
                  </a:lnTo>
                  <a:lnTo>
                    <a:pt x="1308" y="633"/>
                  </a:lnTo>
                  <a:lnTo>
                    <a:pt x="1314" y="633"/>
                  </a:lnTo>
                  <a:lnTo>
                    <a:pt x="1320" y="633"/>
                  </a:lnTo>
                  <a:lnTo>
                    <a:pt x="1326" y="633"/>
                  </a:lnTo>
                  <a:lnTo>
                    <a:pt x="1332" y="633"/>
                  </a:lnTo>
                  <a:lnTo>
                    <a:pt x="1338" y="633"/>
                  </a:lnTo>
                  <a:lnTo>
                    <a:pt x="1344" y="633"/>
                  </a:lnTo>
                  <a:lnTo>
                    <a:pt x="1344" y="629"/>
                  </a:lnTo>
                  <a:lnTo>
                    <a:pt x="1350" y="629"/>
                  </a:lnTo>
                  <a:lnTo>
                    <a:pt x="1356" y="629"/>
                  </a:lnTo>
                  <a:lnTo>
                    <a:pt x="1362" y="629"/>
                  </a:lnTo>
                  <a:lnTo>
                    <a:pt x="1368" y="629"/>
                  </a:lnTo>
                  <a:lnTo>
                    <a:pt x="1374" y="629"/>
                  </a:lnTo>
                  <a:lnTo>
                    <a:pt x="1380" y="625"/>
                  </a:lnTo>
                  <a:lnTo>
                    <a:pt x="1386" y="625"/>
                  </a:lnTo>
                  <a:lnTo>
                    <a:pt x="1392" y="625"/>
                  </a:lnTo>
                  <a:lnTo>
                    <a:pt x="1398" y="621"/>
                  </a:lnTo>
                  <a:lnTo>
                    <a:pt x="1404" y="621"/>
                  </a:lnTo>
                  <a:lnTo>
                    <a:pt x="1410" y="621"/>
                  </a:lnTo>
                  <a:lnTo>
                    <a:pt x="1416" y="621"/>
                  </a:lnTo>
                  <a:lnTo>
                    <a:pt x="1422" y="621"/>
                  </a:lnTo>
                  <a:lnTo>
                    <a:pt x="1428" y="616"/>
                  </a:lnTo>
                  <a:lnTo>
                    <a:pt x="1434" y="616"/>
                  </a:lnTo>
                  <a:lnTo>
                    <a:pt x="1440" y="616"/>
                  </a:lnTo>
                  <a:lnTo>
                    <a:pt x="1446" y="616"/>
                  </a:lnTo>
                  <a:lnTo>
                    <a:pt x="1452" y="616"/>
                  </a:lnTo>
                  <a:lnTo>
                    <a:pt x="1458" y="621"/>
                  </a:lnTo>
                  <a:lnTo>
                    <a:pt x="1464" y="621"/>
                  </a:lnTo>
                  <a:lnTo>
                    <a:pt x="1470" y="621"/>
                  </a:lnTo>
                  <a:lnTo>
                    <a:pt x="1476" y="621"/>
                  </a:lnTo>
                  <a:lnTo>
                    <a:pt x="1482" y="625"/>
                  </a:lnTo>
                  <a:lnTo>
                    <a:pt x="1488" y="625"/>
                  </a:lnTo>
                  <a:lnTo>
                    <a:pt x="1494" y="625"/>
                  </a:lnTo>
                  <a:lnTo>
                    <a:pt x="1500" y="625"/>
                  </a:lnTo>
                  <a:lnTo>
                    <a:pt x="1506" y="625"/>
                  </a:lnTo>
                  <a:lnTo>
                    <a:pt x="1512" y="629"/>
                  </a:lnTo>
                  <a:lnTo>
                    <a:pt x="1518" y="629"/>
                  </a:lnTo>
                  <a:lnTo>
                    <a:pt x="1524" y="629"/>
                  </a:lnTo>
                  <a:lnTo>
                    <a:pt x="1530" y="629"/>
                  </a:lnTo>
                  <a:lnTo>
                    <a:pt x="1536" y="629"/>
                  </a:lnTo>
                  <a:lnTo>
                    <a:pt x="1542" y="629"/>
                  </a:lnTo>
                  <a:lnTo>
                    <a:pt x="1548" y="633"/>
                  </a:lnTo>
                  <a:lnTo>
                    <a:pt x="1554" y="633"/>
                  </a:lnTo>
                  <a:lnTo>
                    <a:pt x="1560" y="633"/>
                  </a:lnTo>
                  <a:lnTo>
                    <a:pt x="1566" y="633"/>
                  </a:lnTo>
                  <a:lnTo>
                    <a:pt x="1572" y="633"/>
                  </a:lnTo>
                  <a:lnTo>
                    <a:pt x="1578" y="633"/>
                  </a:lnTo>
                  <a:lnTo>
                    <a:pt x="1584" y="629"/>
                  </a:lnTo>
                  <a:lnTo>
                    <a:pt x="1590" y="629"/>
                  </a:lnTo>
                  <a:lnTo>
                    <a:pt x="1596" y="629"/>
                  </a:lnTo>
                  <a:lnTo>
                    <a:pt x="1602" y="629"/>
                  </a:lnTo>
                  <a:lnTo>
                    <a:pt x="1608" y="629"/>
                  </a:lnTo>
                  <a:lnTo>
                    <a:pt x="1614" y="629"/>
                  </a:lnTo>
                  <a:lnTo>
                    <a:pt x="1620" y="629"/>
                  </a:lnTo>
                  <a:lnTo>
                    <a:pt x="1626" y="629"/>
                  </a:lnTo>
                  <a:lnTo>
                    <a:pt x="1632" y="629"/>
                  </a:lnTo>
                  <a:lnTo>
                    <a:pt x="1638" y="629"/>
                  </a:lnTo>
                  <a:lnTo>
                    <a:pt x="1644" y="629"/>
                  </a:lnTo>
                  <a:lnTo>
                    <a:pt x="1650" y="629"/>
                  </a:lnTo>
                  <a:lnTo>
                    <a:pt x="1656" y="629"/>
                  </a:lnTo>
                  <a:lnTo>
                    <a:pt x="1662" y="629"/>
                  </a:lnTo>
                  <a:lnTo>
                    <a:pt x="1668" y="629"/>
                  </a:lnTo>
                  <a:lnTo>
                    <a:pt x="1674" y="629"/>
                  </a:lnTo>
                  <a:lnTo>
                    <a:pt x="1680" y="629"/>
                  </a:lnTo>
                  <a:lnTo>
                    <a:pt x="1686" y="629"/>
                  </a:lnTo>
                  <a:lnTo>
                    <a:pt x="1692" y="629"/>
                  </a:lnTo>
                  <a:lnTo>
                    <a:pt x="1698" y="629"/>
                  </a:lnTo>
                  <a:lnTo>
                    <a:pt x="1704" y="629"/>
                  </a:lnTo>
                  <a:lnTo>
                    <a:pt x="1710" y="633"/>
                  </a:lnTo>
                  <a:lnTo>
                    <a:pt x="1716" y="633"/>
                  </a:lnTo>
                  <a:lnTo>
                    <a:pt x="1722" y="633"/>
                  </a:lnTo>
                  <a:lnTo>
                    <a:pt x="1728" y="633"/>
                  </a:lnTo>
                  <a:lnTo>
                    <a:pt x="1734" y="633"/>
                  </a:lnTo>
                  <a:lnTo>
                    <a:pt x="1740" y="633"/>
                  </a:lnTo>
                  <a:lnTo>
                    <a:pt x="1746" y="633"/>
                  </a:lnTo>
                  <a:lnTo>
                    <a:pt x="1752" y="633"/>
                  </a:lnTo>
                  <a:lnTo>
                    <a:pt x="1758" y="633"/>
                  </a:lnTo>
                  <a:lnTo>
                    <a:pt x="1764" y="633"/>
                  </a:lnTo>
                  <a:lnTo>
                    <a:pt x="1770" y="633"/>
                  </a:lnTo>
                  <a:lnTo>
                    <a:pt x="1776" y="633"/>
                  </a:lnTo>
                  <a:lnTo>
                    <a:pt x="1782" y="633"/>
                  </a:lnTo>
                  <a:lnTo>
                    <a:pt x="1788" y="633"/>
                  </a:lnTo>
                  <a:lnTo>
                    <a:pt x="1794" y="633"/>
                  </a:lnTo>
                  <a:lnTo>
                    <a:pt x="1800" y="633"/>
                  </a:lnTo>
                  <a:lnTo>
                    <a:pt x="1806" y="633"/>
                  </a:lnTo>
                  <a:lnTo>
                    <a:pt x="1812" y="633"/>
                  </a:lnTo>
                  <a:lnTo>
                    <a:pt x="1818" y="633"/>
                  </a:lnTo>
                  <a:lnTo>
                    <a:pt x="1824" y="633"/>
                  </a:lnTo>
                  <a:lnTo>
                    <a:pt x="1830" y="633"/>
                  </a:lnTo>
                  <a:lnTo>
                    <a:pt x="1836" y="633"/>
                  </a:lnTo>
                  <a:lnTo>
                    <a:pt x="1842" y="633"/>
                  </a:lnTo>
                  <a:lnTo>
                    <a:pt x="1848" y="633"/>
                  </a:lnTo>
                  <a:lnTo>
                    <a:pt x="1854" y="633"/>
                  </a:lnTo>
                  <a:lnTo>
                    <a:pt x="1860" y="633"/>
                  </a:lnTo>
                  <a:lnTo>
                    <a:pt x="1866" y="633"/>
                  </a:lnTo>
                  <a:lnTo>
                    <a:pt x="1872" y="633"/>
                  </a:lnTo>
                  <a:lnTo>
                    <a:pt x="1878" y="633"/>
                  </a:lnTo>
                  <a:lnTo>
                    <a:pt x="1884" y="633"/>
                  </a:lnTo>
                  <a:lnTo>
                    <a:pt x="1890" y="633"/>
                  </a:lnTo>
                  <a:lnTo>
                    <a:pt x="1896" y="633"/>
                  </a:lnTo>
                  <a:lnTo>
                    <a:pt x="1902" y="633"/>
                  </a:lnTo>
                  <a:lnTo>
                    <a:pt x="1908" y="633"/>
                  </a:lnTo>
                  <a:lnTo>
                    <a:pt x="1914" y="633"/>
                  </a:lnTo>
                  <a:lnTo>
                    <a:pt x="1920" y="633"/>
                  </a:lnTo>
                  <a:lnTo>
                    <a:pt x="1926" y="633"/>
                  </a:lnTo>
                  <a:lnTo>
                    <a:pt x="1932" y="638"/>
                  </a:lnTo>
                  <a:lnTo>
                    <a:pt x="1938" y="638"/>
                  </a:lnTo>
                  <a:lnTo>
                    <a:pt x="1944" y="638"/>
                  </a:lnTo>
                  <a:lnTo>
                    <a:pt x="1950" y="638"/>
                  </a:lnTo>
                  <a:lnTo>
                    <a:pt x="1956" y="638"/>
                  </a:lnTo>
                  <a:lnTo>
                    <a:pt x="1962" y="638"/>
                  </a:lnTo>
                  <a:lnTo>
                    <a:pt x="1968" y="638"/>
                  </a:lnTo>
                  <a:lnTo>
                    <a:pt x="1974" y="638"/>
                  </a:lnTo>
                  <a:lnTo>
                    <a:pt x="1980" y="638"/>
                  </a:lnTo>
                  <a:lnTo>
                    <a:pt x="1986" y="638"/>
                  </a:lnTo>
                  <a:lnTo>
                    <a:pt x="1992" y="638"/>
                  </a:lnTo>
                  <a:lnTo>
                    <a:pt x="1998" y="638"/>
                  </a:lnTo>
                  <a:lnTo>
                    <a:pt x="2004" y="638"/>
                  </a:lnTo>
                  <a:lnTo>
                    <a:pt x="2010" y="638"/>
                  </a:lnTo>
                  <a:lnTo>
                    <a:pt x="2016" y="638"/>
                  </a:lnTo>
                  <a:lnTo>
                    <a:pt x="2022" y="638"/>
                  </a:lnTo>
                  <a:lnTo>
                    <a:pt x="2028" y="638"/>
                  </a:lnTo>
                  <a:lnTo>
                    <a:pt x="2034" y="638"/>
                  </a:lnTo>
                  <a:lnTo>
                    <a:pt x="2040" y="638"/>
                  </a:lnTo>
                  <a:lnTo>
                    <a:pt x="2040" y="633"/>
                  </a:lnTo>
                  <a:lnTo>
                    <a:pt x="2046" y="633"/>
                  </a:lnTo>
                  <a:lnTo>
                    <a:pt x="2052" y="633"/>
                  </a:lnTo>
                  <a:lnTo>
                    <a:pt x="2058" y="633"/>
                  </a:lnTo>
                  <a:lnTo>
                    <a:pt x="2064" y="633"/>
                  </a:lnTo>
                  <a:lnTo>
                    <a:pt x="2070" y="633"/>
                  </a:lnTo>
                  <a:lnTo>
                    <a:pt x="2076" y="633"/>
                  </a:lnTo>
                  <a:lnTo>
                    <a:pt x="2082" y="633"/>
                  </a:lnTo>
                  <a:lnTo>
                    <a:pt x="2088" y="633"/>
                  </a:lnTo>
                  <a:lnTo>
                    <a:pt x="2094" y="633"/>
                  </a:lnTo>
                  <a:lnTo>
                    <a:pt x="2100" y="633"/>
                  </a:lnTo>
                  <a:lnTo>
                    <a:pt x="2106" y="633"/>
                  </a:lnTo>
                  <a:lnTo>
                    <a:pt x="2112" y="633"/>
                  </a:lnTo>
                  <a:lnTo>
                    <a:pt x="2118" y="633"/>
                  </a:lnTo>
                  <a:lnTo>
                    <a:pt x="2124" y="633"/>
                  </a:lnTo>
                  <a:lnTo>
                    <a:pt x="2130" y="633"/>
                  </a:lnTo>
                  <a:lnTo>
                    <a:pt x="2136" y="638"/>
                  </a:lnTo>
                  <a:lnTo>
                    <a:pt x="2142" y="638"/>
                  </a:lnTo>
                  <a:lnTo>
                    <a:pt x="2148" y="638"/>
                  </a:lnTo>
                  <a:lnTo>
                    <a:pt x="2154" y="638"/>
                  </a:lnTo>
                  <a:lnTo>
                    <a:pt x="2160" y="638"/>
                  </a:lnTo>
                  <a:lnTo>
                    <a:pt x="2166" y="638"/>
                  </a:lnTo>
                  <a:lnTo>
                    <a:pt x="2172" y="638"/>
                  </a:lnTo>
                  <a:lnTo>
                    <a:pt x="2178" y="638"/>
                  </a:lnTo>
                  <a:lnTo>
                    <a:pt x="2184" y="638"/>
                  </a:lnTo>
                  <a:lnTo>
                    <a:pt x="2190" y="638"/>
                  </a:lnTo>
                  <a:lnTo>
                    <a:pt x="2196" y="638"/>
                  </a:lnTo>
                  <a:lnTo>
                    <a:pt x="2202" y="638"/>
                  </a:lnTo>
                  <a:lnTo>
                    <a:pt x="2208" y="638"/>
                  </a:lnTo>
                  <a:lnTo>
                    <a:pt x="2214" y="638"/>
                  </a:lnTo>
                  <a:lnTo>
                    <a:pt x="2220" y="638"/>
                  </a:lnTo>
                  <a:lnTo>
                    <a:pt x="2226" y="638"/>
                  </a:lnTo>
                  <a:lnTo>
                    <a:pt x="2232" y="638"/>
                  </a:lnTo>
                  <a:lnTo>
                    <a:pt x="2238" y="638"/>
                  </a:lnTo>
                  <a:lnTo>
                    <a:pt x="2244" y="638"/>
                  </a:lnTo>
                  <a:lnTo>
                    <a:pt x="2250" y="638"/>
                  </a:lnTo>
                  <a:lnTo>
                    <a:pt x="2256" y="638"/>
                  </a:lnTo>
                  <a:lnTo>
                    <a:pt x="2262" y="638"/>
                  </a:lnTo>
                  <a:lnTo>
                    <a:pt x="2268" y="638"/>
                  </a:lnTo>
                  <a:lnTo>
                    <a:pt x="2274" y="638"/>
                  </a:lnTo>
                  <a:lnTo>
                    <a:pt x="2280" y="638"/>
                  </a:lnTo>
                  <a:lnTo>
                    <a:pt x="2286" y="638"/>
                  </a:lnTo>
                  <a:lnTo>
                    <a:pt x="2292" y="638"/>
                  </a:lnTo>
                  <a:lnTo>
                    <a:pt x="2298" y="638"/>
                  </a:lnTo>
                  <a:lnTo>
                    <a:pt x="2304" y="638"/>
                  </a:lnTo>
                  <a:lnTo>
                    <a:pt x="2310" y="638"/>
                  </a:lnTo>
                  <a:lnTo>
                    <a:pt x="2316" y="638"/>
                  </a:lnTo>
                  <a:lnTo>
                    <a:pt x="2322" y="638"/>
                  </a:lnTo>
                  <a:lnTo>
                    <a:pt x="2328" y="638"/>
                  </a:lnTo>
                  <a:lnTo>
                    <a:pt x="2334" y="638"/>
                  </a:lnTo>
                  <a:lnTo>
                    <a:pt x="2340" y="638"/>
                  </a:lnTo>
                  <a:lnTo>
                    <a:pt x="2346" y="638"/>
                  </a:lnTo>
                  <a:lnTo>
                    <a:pt x="2352" y="638"/>
                  </a:lnTo>
                  <a:lnTo>
                    <a:pt x="2358" y="638"/>
                  </a:lnTo>
                  <a:lnTo>
                    <a:pt x="2364" y="638"/>
                  </a:lnTo>
                  <a:lnTo>
                    <a:pt x="2370" y="638"/>
                  </a:lnTo>
                  <a:lnTo>
                    <a:pt x="2376" y="638"/>
                  </a:lnTo>
                  <a:lnTo>
                    <a:pt x="2382" y="638"/>
                  </a:lnTo>
                  <a:lnTo>
                    <a:pt x="2388" y="638"/>
                  </a:lnTo>
                  <a:lnTo>
                    <a:pt x="2394" y="638"/>
                  </a:lnTo>
                  <a:lnTo>
                    <a:pt x="2400" y="638"/>
                  </a:lnTo>
                  <a:lnTo>
                    <a:pt x="2406" y="638"/>
                  </a:lnTo>
                  <a:lnTo>
                    <a:pt x="2412" y="638"/>
                  </a:lnTo>
                  <a:lnTo>
                    <a:pt x="2418" y="633"/>
                  </a:lnTo>
                  <a:lnTo>
                    <a:pt x="2424" y="633"/>
                  </a:lnTo>
                  <a:lnTo>
                    <a:pt x="2430" y="633"/>
                  </a:lnTo>
                  <a:lnTo>
                    <a:pt x="2436" y="633"/>
                  </a:lnTo>
                  <a:lnTo>
                    <a:pt x="2442" y="633"/>
                  </a:lnTo>
                  <a:lnTo>
                    <a:pt x="2448" y="633"/>
                  </a:lnTo>
                  <a:lnTo>
                    <a:pt x="2454" y="633"/>
                  </a:lnTo>
                  <a:lnTo>
                    <a:pt x="2460" y="629"/>
                  </a:lnTo>
                  <a:lnTo>
                    <a:pt x="2466" y="629"/>
                  </a:lnTo>
                  <a:lnTo>
                    <a:pt x="2472" y="629"/>
                  </a:lnTo>
                  <a:lnTo>
                    <a:pt x="2478" y="629"/>
                  </a:lnTo>
                  <a:lnTo>
                    <a:pt x="2484" y="629"/>
                  </a:lnTo>
                  <a:lnTo>
                    <a:pt x="2490" y="629"/>
                  </a:lnTo>
                  <a:lnTo>
                    <a:pt x="2496" y="629"/>
                  </a:lnTo>
                  <a:lnTo>
                    <a:pt x="2502" y="629"/>
                  </a:lnTo>
                  <a:lnTo>
                    <a:pt x="2508" y="629"/>
                  </a:lnTo>
                  <a:lnTo>
                    <a:pt x="2514" y="629"/>
                  </a:lnTo>
                  <a:lnTo>
                    <a:pt x="2520" y="629"/>
                  </a:lnTo>
                  <a:lnTo>
                    <a:pt x="2526" y="629"/>
                  </a:lnTo>
                  <a:lnTo>
                    <a:pt x="2526" y="625"/>
                  </a:lnTo>
                  <a:lnTo>
                    <a:pt x="2532" y="625"/>
                  </a:lnTo>
                  <a:lnTo>
                    <a:pt x="2538" y="625"/>
                  </a:lnTo>
                  <a:lnTo>
                    <a:pt x="2544" y="625"/>
                  </a:lnTo>
                  <a:lnTo>
                    <a:pt x="2550" y="625"/>
                  </a:lnTo>
                  <a:lnTo>
                    <a:pt x="2556" y="625"/>
                  </a:lnTo>
                  <a:lnTo>
                    <a:pt x="2562" y="625"/>
                  </a:lnTo>
                  <a:lnTo>
                    <a:pt x="2568" y="625"/>
                  </a:lnTo>
                  <a:lnTo>
                    <a:pt x="2574" y="625"/>
                  </a:lnTo>
                  <a:lnTo>
                    <a:pt x="2580" y="625"/>
                  </a:lnTo>
                  <a:lnTo>
                    <a:pt x="2586" y="625"/>
                  </a:lnTo>
                  <a:lnTo>
                    <a:pt x="2592" y="625"/>
                  </a:lnTo>
                  <a:lnTo>
                    <a:pt x="2598" y="625"/>
                  </a:lnTo>
                  <a:lnTo>
                    <a:pt x="2598" y="629"/>
                  </a:lnTo>
                  <a:lnTo>
                    <a:pt x="2604" y="629"/>
                  </a:lnTo>
                  <a:lnTo>
                    <a:pt x="2610" y="629"/>
                  </a:lnTo>
                  <a:lnTo>
                    <a:pt x="2616" y="629"/>
                  </a:lnTo>
                  <a:lnTo>
                    <a:pt x="2622" y="629"/>
                  </a:lnTo>
                  <a:lnTo>
                    <a:pt x="2628" y="629"/>
                  </a:lnTo>
                  <a:lnTo>
                    <a:pt x="2634" y="629"/>
                  </a:lnTo>
                  <a:lnTo>
                    <a:pt x="2640" y="629"/>
                  </a:lnTo>
                  <a:lnTo>
                    <a:pt x="2646" y="629"/>
                  </a:lnTo>
                  <a:lnTo>
                    <a:pt x="2652" y="629"/>
                  </a:lnTo>
                  <a:lnTo>
                    <a:pt x="2658" y="629"/>
                  </a:lnTo>
                  <a:lnTo>
                    <a:pt x="2664" y="629"/>
                  </a:lnTo>
                  <a:lnTo>
                    <a:pt x="2670" y="629"/>
                  </a:lnTo>
                  <a:lnTo>
                    <a:pt x="2676" y="629"/>
                  </a:lnTo>
                  <a:lnTo>
                    <a:pt x="2682" y="629"/>
                  </a:lnTo>
                  <a:lnTo>
                    <a:pt x="2688" y="633"/>
                  </a:lnTo>
                  <a:lnTo>
                    <a:pt x="2694" y="633"/>
                  </a:lnTo>
                  <a:lnTo>
                    <a:pt x="2700" y="633"/>
                  </a:lnTo>
                  <a:lnTo>
                    <a:pt x="2706" y="633"/>
                  </a:lnTo>
                  <a:lnTo>
                    <a:pt x="2712" y="633"/>
                  </a:lnTo>
                  <a:lnTo>
                    <a:pt x="2718" y="633"/>
                  </a:lnTo>
                  <a:lnTo>
                    <a:pt x="2724" y="633"/>
                  </a:lnTo>
                  <a:lnTo>
                    <a:pt x="2730" y="633"/>
                  </a:lnTo>
                  <a:lnTo>
                    <a:pt x="2736" y="633"/>
                  </a:lnTo>
                  <a:lnTo>
                    <a:pt x="2742" y="633"/>
                  </a:lnTo>
                  <a:lnTo>
                    <a:pt x="2748" y="633"/>
                  </a:lnTo>
                  <a:lnTo>
                    <a:pt x="2754" y="633"/>
                  </a:lnTo>
                  <a:lnTo>
                    <a:pt x="2760" y="633"/>
                  </a:lnTo>
                  <a:lnTo>
                    <a:pt x="2766" y="633"/>
                  </a:lnTo>
                  <a:lnTo>
                    <a:pt x="2772" y="633"/>
                  </a:lnTo>
                </a:path>
              </a:pathLst>
            </a:custGeom>
            <a:noFill/>
            <a:ln w="28575">
              <a:solidFill>
                <a:schemeClr val="tx1">
                  <a:lumMod val="95000"/>
                  <a:lumOff val="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25" name="Freeform 124"/>
            <p:cNvSpPr>
              <a:spLocks/>
            </p:cNvSpPr>
            <p:nvPr/>
          </p:nvSpPr>
          <p:spPr bwMode="auto">
            <a:xfrm>
              <a:off x="9197975" y="5383488"/>
              <a:ext cx="2867025" cy="24715"/>
            </a:xfrm>
            <a:custGeom>
              <a:avLst/>
              <a:gdLst>
                <a:gd name="T0" fmla="*/ 24 w 1806"/>
                <a:gd name="T1" fmla="*/ 4 h 13"/>
                <a:gd name="T2" fmla="*/ 54 w 1806"/>
                <a:gd name="T3" fmla="*/ 9 h 13"/>
                <a:gd name="T4" fmla="*/ 84 w 1806"/>
                <a:gd name="T5" fmla="*/ 9 h 13"/>
                <a:gd name="T6" fmla="*/ 114 w 1806"/>
                <a:gd name="T7" fmla="*/ 9 h 13"/>
                <a:gd name="T8" fmla="*/ 144 w 1806"/>
                <a:gd name="T9" fmla="*/ 9 h 13"/>
                <a:gd name="T10" fmla="*/ 174 w 1806"/>
                <a:gd name="T11" fmla="*/ 9 h 13"/>
                <a:gd name="T12" fmla="*/ 204 w 1806"/>
                <a:gd name="T13" fmla="*/ 9 h 13"/>
                <a:gd name="T14" fmla="*/ 234 w 1806"/>
                <a:gd name="T15" fmla="*/ 9 h 13"/>
                <a:gd name="T16" fmla="*/ 264 w 1806"/>
                <a:gd name="T17" fmla="*/ 9 h 13"/>
                <a:gd name="T18" fmla="*/ 294 w 1806"/>
                <a:gd name="T19" fmla="*/ 9 h 13"/>
                <a:gd name="T20" fmla="*/ 324 w 1806"/>
                <a:gd name="T21" fmla="*/ 9 h 13"/>
                <a:gd name="T22" fmla="*/ 354 w 1806"/>
                <a:gd name="T23" fmla="*/ 9 h 13"/>
                <a:gd name="T24" fmla="*/ 384 w 1806"/>
                <a:gd name="T25" fmla="*/ 4 h 13"/>
                <a:gd name="T26" fmla="*/ 414 w 1806"/>
                <a:gd name="T27" fmla="*/ 0 h 13"/>
                <a:gd name="T28" fmla="*/ 444 w 1806"/>
                <a:gd name="T29" fmla="*/ 0 h 13"/>
                <a:gd name="T30" fmla="*/ 474 w 1806"/>
                <a:gd name="T31" fmla="*/ 0 h 13"/>
                <a:gd name="T32" fmla="*/ 504 w 1806"/>
                <a:gd name="T33" fmla="*/ 0 h 13"/>
                <a:gd name="T34" fmla="*/ 528 w 1806"/>
                <a:gd name="T35" fmla="*/ 4 h 13"/>
                <a:gd name="T36" fmla="*/ 558 w 1806"/>
                <a:gd name="T37" fmla="*/ 4 h 13"/>
                <a:gd name="T38" fmla="*/ 582 w 1806"/>
                <a:gd name="T39" fmla="*/ 9 h 13"/>
                <a:gd name="T40" fmla="*/ 612 w 1806"/>
                <a:gd name="T41" fmla="*/ 9 h 13"/>
                <a:gd name="T42" fmla="*/ 642 w 1806"/>
                <a:gd name="T43" fmla="*/ 9 h 13"/>
                <a:gd name="T44" fmla="*/ 672 w 1806"/>
                <a:gd name="T45" fmla="*/ 9 h 13"/>
                <a:gd name="T46" fmla="*/ 702 w 1806"/>
                <a:gd name="T47" fmla="*/ 9 h 13"/>
                <a:gd name="T48" fmla="*/ 732 w 1806"/>
                <a:gd name="T49" fmla="*/ 9 h 13"/>
                <a:gd name="T50" fmla="*/ 762 w 1806"/>
                <a:gd name="T51" fmla="*/ 9 h 13"/>
                <a:gd name="T52" fmla="*/ 792 w 1806"/>
                <a:gd name="T53" fmla="*/ 9 h 13"/>
                <a:gd name="T54" fmla="*/ 822 w 1806"/>
                <a:gd name="T55" fmla="*/ 9 h 13"/>
                <a:gd name="T56" fmla="*/ 852 w 1806"/>
                <a:gd name="T57" fmla="*/ 9 h 13"/>
                <a:gd name="T58" fmla="*/ 882 w 1806"/>
                <a:gd name="T59" fmla="*/ 9 h 13"/>
                <a:gd name="T60" fmla="*/ 912 w 1806"/>
                <a:gd name="T61" fmla="*/ 9 h 13"/>
                <a:gd name="T62" fmla="*/ 942 w 1806"/>
                <a:gd name="T63" fmla="*/ 9 h 13"/>
                <a:gd name="T64" fmla="*/ 972 w 1806"/>
                <a:gd name="T65" fmla="*/ 9 h 13"/>
                <a:gd name="T66" fmla="*/ 1002 w 1806"/>
                <a:gd name="T67" fmla="*/ 9 h 13"/>
                <a:gd name="T68" fmla="*/ 1032 w 1806"/>
                <a:gd name="T69" fmla="*/ 9 h 13"/>
                <a:gd name="T70" fmla="*/ 1062 w 1806"/>
                <a:gd name="T71" fmla="*/ 9 h 13"/>
                <a:gd name="T72" fmla="*/ 1092 w 1806"/>
                <a:gd name="T73" fmla="*/ 9 h 13"/>
                <a:gd name="T74" fmla="*/ 1122 w 1806"/>
                <a:gd name="T75" fmla="*/ 9 h 13"/>
                <a:gd name="T76" fmla="*/ 1152 w 1806"/>
                <a:gd name="T77" fmla="*/ 9 h 13"/>
                <a:gd name="T78" fmla="*/ 1182 w 1806"/>
                <a:gd name="T79" fmla="*/ 9 h 13"/>
                <a:gd name="T80" fmla="*/ 1212 w 1806"/>
                <a:gd name="T81" fmla="*/ 9 h 13"/>
                <a:gd name="T82" fmla="*/ 1242 w 1806"/>
                <a:gd name="T83" fmla="*/ 9 h 13"/>
                <a:gd name="T84" fmla="*/ 1272 w 1806"/>
                <a:gd name="T85" fmla="*/ 9 h 13"/>
                <a:gd name="T86" fmla="*/ 1302 w 1806"/>
                <a:gd name="T87" fmla="*/ 9 h 13"/>
                <a:gd name="T88" fmla="*/ 1326 w 1806"/>
                <a:gd name="T89" fmla="*/ 13 h 13"/>
                <a:gd name="T90" fmla="*/ 1356 w 1806"/>
                <a:gd name="T91" fmla="*/ 9 h 13"/>
                <a:gd name="T92" fmla="*/ 1386 w 1806"/>
                <a:gd name="T93" fmla="*/ 9 h 13"/>
                <a:gd name="T94" fmla="*/ 1416 w 1806"/>
                <a:gd name="T95" fmla="*/ 9 h 13"/>
                <a:gd name="T96" fmla="*/ 1446 w 1806"/>
                <a:gd name="T97" fmla="*/ 13 h 13"/>
                <a:gd name="T98" fmla="*/ 1476 w 1806"/>
                <a:gd name="T99" fmla="*/ 9 h 13"/>
                <a:gd name="T100" fmla="*/ 1506 w 1806"/>
                <a:gd name="T101" fmla="*/ 9 h 13"/>
                <a:gd name="T102" fmla="*/ 1536 w 1806"/>
                <a:gd name="T103" fmla="*/ 13 h 13"/>
                <a:gd name="T104" fmla="*/ 1566 w 1806"/>
                <a:gd name="T105" fmla="*/ 9 h 13"/>
                <a:gd name="T106" fmla="*/ 1596 w 1806"/>
                <a:gd name="T107" fmla="*/ 9 h 13"/>
                <a:gd name="T108" fmla="*/ 1626 w 1806"/>
                <a:gd name="T109" fmla="*/ 13 h 13"/>
                <a:gd name="T110" fmla="*/ 1656 w 1806"/>
                <a:gd name="T111" fmla="*/ 9 h 13"/>
                <a:gd name="T112" fmla="*/ 1680 w 1806"/>
                <a:gd name="T113" fmla="*/ 13 h 13"/>
                <a:gd name="T114" fmla="*/ 1710 w 1806"/>
                <a:gd name="T115" fmla="*/ 9 h 13"/>
                <a:gd name="T116" fmla="*/ 1740 w 1806"/>
                <a:gd name="T117" fmla="*/ 9 h 13"/>
                <a:gd name="T118" fmla="*/ 1764 w 1806"/>
                <a:gd name="T119" fmla="*/ 13 h 13"/>
                <a:gd name="T120" fmla="*/ 1794 w 1806"/>
                <a:gd name="T1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06" h="13">
                  <a:moveTo>
                    <a:pt x="0" y="4"/>
                  </a:moveTo>
                  <a:lnTo>
                    <a:pt x="6" y="4"/>
                  </a:lnTo>
                  <a:lnTo>
                    <a:pt x="12" y="4"/>
                  </a:lnTo>
                  <a:lnTo>
                    <a:pt x="18" y="4"/>
                  </a:lnTo>
                  <a:lnTo>
                    <a:pt x="24" y="4"/>
                  </a:lnTo>
                  <a:lnTo>
                    <a:pt x="30" y="9"/>
                  </a:lnTo>
                  <a:lnTo>
                    <a:pt x="36" y="9"/>
                  </a:lnTo>
                  <a:lnTo>
                    <a:pt x="42" y="9"/>
                  </a:lnTo>
                  <a:lnTo>
                    <a:pt x="48" y="9"/>
                  </a:lnTo>
                  <a:lnTo>
                    <a:pt x="54" y="9"/>
                  </a:lnTo>
                  <a:lnTo>
                    <a:pt x="60" y="9"/>
                  </a:lnTo>
                  <a:lnTo>
                    <a:pt x="66" y="9"/>
                  </a:lnTo>
                  <a:lnTo>
                    <a:pt x="72" y="9"/>
                  </a:lnTo>
                  <a:lnTo>
                    <a:pt x="78" y="9"/>
                  </a:lnTo>
                  <a:lnTo>
                    <a:pt x="84" y="9"/>
                  </a:lnTo>
                  <a:lnTo>
                    <a:pt x="90" y="9"/>
                  </a:lnTo>
                  <a:lnTo>
                    <a:pt x="96" y="9"/>
                  </a:lnTo>
                  <a:lnTo>
                    <a:pt x="102" y="9"/>
                  </a:lnTo>
                  <a:lnTo>
                    <a:pt x="108" y="9"/>
                  </a:lnTo>
                  <a:lnTo>
                    <a:pt x="114" y="9"/>
                  </a:lnTo>
                  <a:lnTo>
                    <a:pt x="120" y="9"/>
                  </a:lnTo>
                  <a:lnTo>
                    <a:pt x="126" y="9"/>
                  </a:lnTo>
                  <a:lnTo>
                    <a:pt x="132" y="9"/>
                  </a:lnTo>
                  <a:lnTo>
                    <a:pt x="138" y="9"/>
                  </a:lnTo>
                  <a:lnTo>
                    <a:pt x="144" y="9"/>
                  </a:lnTo>
                  <a:lnTo>
                    <a:pt x="150" y="9"/>
                  </a:lnTo>
                  <a:lnTo>
                    <a:pt x="156" y="9"/>
                  </a:lnTo>
                  <a:lnTo>
                    <a:pt x="162" y="9"/>
                  </a:lnTo>
                  <a:lnTo>
                    <a:pt x="168" y="9"/>
                  </a:lnTo>
                  <a:lnTo>
                    <a:pt x="174" y="9"/>
                  </a:lnTo>
                  <a:lnTo>
                    <a:pt x="180" y="9"/>
                  </a:lnTo>
                  <a:lnTo>
                    <a:pt x="186" y="9"/>
                  </a:lnTo>
                  <a:lnTo>
                    <a:pt x="192" y="9"/>
                  </a:lnTo>
                  <a:lnTo>
                    <a:pt x="198" y="9"/>
                  </a:lnTo>
                  <a:lnTo>
                    <a:pt x="204" y="9"/>
                  </a:lnTo>
                  <a:lnTo>
                    <a:pt x="210" y="9"/>
                  </a:lnTo>
                  <a:lnTo>
                    <a:pt x="216" y="9"/>
                  </a:lnTo>
                  <a:lnTo>
                    <a:pt x="222" y="9"/>
                  </a:lnTo>
                  <a:lnTo>
                    <a:pt x="228" y="9"/>
                  </a:lnTo>
                  <a:lnTo>
                    <a:pt x="234" y="9"/>
                  </a:lnTo>
                  <a:lnTo>
                    <a:pt x="240" y="9"/>
                  </a:lnTo>
                  <a:lnTo>
                    <a:pt x="246" y="9"/>
                  </a:lnTo>
                  <a:lnTo>
                    <a:pt x="252" y="9"/>
                  </a:lnTo>
                  <a:lnTo>
                    <a:pt x="258" y="9"/>
                  </a:lnTo>
                  <a:lnTo>
                    <a:pt x="264" y="9"/>
                  </a:lnTo>
                  <a:lnTo>
                    <a:pt x="270" y="9"/>
                  </a:lnTo>
                  <a:lnTo>
                    <a:pt x="276" y="9"/>
                  </a:lnTo>
                  <a:lnTo>
                    <a:pt x="282" y="9"/>
                  </a:lnTo>
                  <a:lnTo>
                    <a:pt x="288" y="9"/>
                  </a:lnTo>
                  <a:lnTo>
                    <a:pt x="294" y="9"/>
                  </a:lnTo>
                  <a:lnTo>
                    <a:pt x="300" y="9"/>
                  </a:lnTo>
                  <a:lnTo>
                    <a:pt x="306" y="9"/>
                  </a:lnTo>
                  <a:lnTo>
                    <a:pt x="312" y="9"/>
                  </a:lnTo>
                  <a:lnTo>
                    <a:pt x="318" y="9"/>
                  </a:lnTo>
                  <a:lnTo>
                    <a:pt x="324" y="9"/>
                  </a:lnTo>
                  <a:lnTo>
                    <a:pt x="330" y="9"/>
                  </a:lnTo>
                  <a:lnTo>
                    <a:pt x="336" y="9"/>
                  </a:lnTo>
                  <a:lnTo>
                    <a:pt x="342" y="9"/>
                  </a:lnTo>
                  <a:lnTo>
                    <a:pt x="348" y="9"/>
                  </a:lnTo>
                  <a:lnTo>
                    <a:pt x="354" y="9"/>
                  </a:lnTo>
                  <a:lnTo>
                    <a:pt x="360" y="4"/>
                  </a:lnTo>
                  <a:lnTo>
                    <a:pt x="366" y="4"/>
                  </a:lnTo>
                  <a:lnTo>
                    <a:pt x="372" y="4"/>
                  </a:lnTo>
                  <a:lnTo>
                    <a:pt x="378" y="4"/>
                  </a:lnTo>
                  <a:lnTo>
                    <a:pt x="384" y="4"/>
                  </a:lnTo>
                  <a:lnTo>
                    <a:pt x="390" y="4"/>
                  </a:lnTo>
                  <a:lnTo>
                    <a:pt x="396" y="4"/>
                  </a:lnTo>
                  <a:lnTo>
                    <a:pt x="402" y="4"/>
                  </a:lnTo>
                  <a:lnTo>
                    <a:pt x="408" y="0"/>
                  </a:lnTo>
                  <a:lnTo>
                    <a:pt x="414" y="0"/>
                  </a:lnTo>
                  <a:lnTo>
                    <a:pt x="420" y="0"/>
                  </a:lnTo>
                  <a:lnTo>
                    <a:pt x="426" y="0"/>
                  </a:lnTo>
                  <a:lnTo>
                    <a:pt x="432" y="0"/>
                  </a:lnTo>
                  <a:lnTo>
                    <a:pt x="438" y="0"/>
                  </a:lnTo>
                  <a:lnTo>
                    <a:pt x="444" y="0"/>
                  </a:lnTo>
                  <a:lnTo>
                    <a:pt x="450" y="0"/>
                  </a:lnTo>
                  <a:lnTo>
                    <a:pt x="456" y="0"/>
                  </a:lnTo>
                  <a:lnTo>
                    <a:pt x="462" y="0"/>
                  </a:lnTo>
                  <a:lnTo>
                    <a:pt x="468" y="0"/>
                  </a:lnTo>
                  <a:lnTo>
                    <a:pt x="474" y="0"/>
                  </a:lnTo>
                  <a:lnTo>
                    <a:pt x="480" y="0"/>
                  </a:lnTo>
                  <a:lnTo>
                    <a:pt x="486" y="0"/>
                  </a:lnTo>
                  <a:lnTo>
                    <a:pt x="492" y="0"/>
                  </a:lnTo>
                  <a:lnTo>
                    <a:pt x="498" y="0"/>
                  </a:lnTo>
                  <a:lnTo>
                    <a:pt x="504" y="0"/>
                  </a:lnTo>
                  <a:lnTo>
                    <a:pt x="510" y="0"/>
                  </a:lnTo>
                  <a:lnTo>
                    <a:pt x="510" y="4"/>
                  </a:lnTo>
                  <a:lnTo>
                    <a:pt x="516" y="4"/>
                  </a:lnTo>
                  <a:lnTo>
                    <a:pt x="522" y="4"/>
                  </a:lnTo>
                  <a:lnTo>
                    <a:pt x="528" y="4"/>
                  </a:lnTo>
                  <a:lnTo>
                    <a:pt x="534" y="4"/>
                  </a:lnTo>
                  <a:lnTo>
                    <a:pt x="540" y="4"/>
                  </a:lnTo>
                  <a:lnTo>
                    <a:pt x="546" y="4"/>
                  </a:lnTo>
                  <a:lnTo>
                    <a:pt x="552" y="4"/>
                  </a:lnTo>
                  <a:lnTo>
                    <a:pt x="558" y="4"/>
                  </a:lnTo>
                  <a:lnTo>
                    <a:pt x="564" y="4"/>
                  </a:lnTo>
                  <a:lnTo>
                    <a:pt x="570" y="4"/>
                  </a:lnTo>
                  <a:lnTo>
                    <a:pt x="576" y="4"/>
                  </a:lnTo>
                  <a:lnTo>
                    <a:pt x="576" y="9"/>
                  </a:lnTo>
                  <a:lnTo>
                    <a:pt x="582" y="9"/>
                  </a:lnTo>
                  <a:lnTo>
                    <a:pt x="588" y="9"/>
                  </a:lnTo>
                  <a:lnTo>
                    <a:pt x="594" y="9"/>
                  </a:lnTo>
                  <a:lnTo>
                    <a:pt x="600" y="9"/>
                  </a:lnTo>
                  <a:lnTo>
                    <a:pt x="606" y="9"/>
                  </a:lnTo>
                  <a:lnTo>
                    <a:pt x="612" y="9"/>
                  </a:lnTo>
                  <a:lnTo>
                    <a:pt x="618" y="9"/>
                  </a:lnTo>
                  <a:lnTo>
                    <a:pt x="624" y="9"/>
                  </a:lnTo>
                  <a:lnTo>
                    <a:pt x="630" y="9"/>
                  </a:lnTo>
                  <a:lnTo>
                    <a:pt x="636" y="9"/>
                  </a:lnTo>
                  <a:lnTo>
                    <a:pt x="642" y="9"/>
                  </a:lnTo>
                  <a:lnTo>
                    <a:pt x="648" y="9"/>
                  </a:lnTo>
                  <a:lnTo>
                    <a:pt x="654" y="9"/>
                  </a:lnTo>
                  <a:lnTo>
                    <a:pt x="660" y="9"/>
                  </a:lnTo>
                  <a:lnTo>
                    <a:pt x="666" y="9"/>
                  </a:lnTo>
                  <a:lnTo>
                    <a:pt x="672" y="9"/>
                  </a:lnTo>
                  <a:lnTo>
                    <a:pt x="678" y="9"/>
                  </a:lnTo>
                  <a:lnTo>
                    <a:pt x="684" y="9"/>
                  </a:lnTo>
                  <a:lnTo>
                    <a:pt x="690" y="9"/>
                  </a:lnTo>
                  <a:lnTo>
                    <a:pt x="696" y="9"/>
                  </a:lnTo>
                  <a:lnTo>
                    <a:pt x="702" y="9"/>
                  </a:lnTo>
                  <a:lnTo>
                    <a:pt x="708" y="9"/>
                  </a:lnTo>
                  <a:lnTo>
                    <a:pt x="714" y="9"/>
                  </a:lnTo>
                  <a:lnTo>
                    <a:pt x="720" y="9"/>
                  </a:lnTo>
                  <a:lnTo>
                    <a:pt x="726" y="9"/>
                  </a:lnTo>
                  <a:lnTo>
                    <a:pt x="732" y="9"/>
                  </a:lnTo>
                  <a:lnTo>
                    <a:pt x="738" y="9"/>
                  </a:lnTo>
                  <a:lnTo>
                    <a:pt x="744" y="9"/>
                  </a:lnTo>
                  <a:lnTo>
                    <a:pt x="750" y="9"/>
                  </a:lnTo>
                  <a:lnTo>
                    <a:pt x="756" y="9"/>
                  </a:lnTo>
                  <a:lnTo>
                    <a:pt x="762" y="9"/>
                  </a:lnTo>
                  <a:lnTo>
                    <a:pt x="768" y="9"/>
                  </a:lnTo>
                  <a:lnTo>
                    <a:pt x="774" y="9"/>
                  </a:lnTo>
                  <a:lnTo>
                    <a:pt x="780" y="9"/>
                  </a:lnTo>
                  <a:lnTo>
                    <a:pt x="786" y="9"/>
                  </a:lnTo>
                  <a:lnTo>
                    <a:pt x="792" y="9"/>
                  </a:lnTo>
                  <a:lnTo>
                    <a:pt x="798" y="9"/>
                  </a:lnTo>
                  <a:lnTo>
                    <a:pt x="804" y="9"/>
                  </a:lnTo>
                  <a:lnTo>
                    <a:pt x="810" y="9"/>
                  </a:lnTo>
                  <a:lnTo>
                    <a:pt x="816" y="9"/>
                  </a:lnTo>
                  <a:lnTo>
                    <a:pt x="822" y="9"/>
                  </a:lnTo>
                  <a:lnTo>
                    <a:pt x="828" y="9"/>
                  </a:lnTo>
                  <a:lnTo>
                    <a:pt x="834" y="9"/>
                  </a:lnTo>
                  <a:lnTo>
                    <a:pt x="840" y="9"/>
                  </a:lnTo>
                  <a:lnTo>
                    <a:pt x="846" y="9"/>
                  </a:lnTo>
                  <a:lnTo>
                    <a:pt x="852" y="9"/>
                  </a:lnTo>
                  <a:lnTo>
                    <a:pt x="858" y="9"/>
                  </a:lnTo>
                  <a:lnTo>
                    <a:pt x="864" y="9"/>
                  </a:lnTo>
                  <a:lnTo>
                    <a:pt x="870" y="9"/>
                  </a:lnTo>
                  <a:lnTo>
                    <a:pt x="876" y="9"/>
                  </a:lnTo>
                  <a:lnTo>
                    <a:pt x="882" y="9"/>
                  </a:lnTo>
                  <a:lnTo>
                    <a:pt x="888" y="9"/>
                  </a:lnTo>
                  <a:lnTo>
                    <a:pt x="894" y="9"/>
                  </a:lnTo>
                  <a:lnTo>
                    <a:pt x="900" y="9"/>
                  </a:lnTo>
                  <a:lnTo>
                    <a:pt x="906" y="9"/>
                  </a:lnTo>
                  <a:lnTo>
                    <a:pt x="912" y="9"/>
                  </a:lnTo>
                  <a:lnTo>
                    <a:pt x="918" y="9"/>
                  </a:lnTo>
                  <a:lnTo>
                    <a:pt x="924" y="9"/>
                  </a:lnTo>
                  <a:lnTo>
                    <a:pt x="930" y="9"/>
                  </a:lnTo>
                  <a:lnTo>
                    <a:pt x="936" y="9"/>
                  </a:lnTo>
                  <a:lnTo>
                    <a:pt x="942" y="9"/>
                  </a:lnTo>
                  <a:lnTo>
                    <a:pt x="948" y="9"/>
                  </a:lnTo>
                  <a:lnTo>
                    <a:pt x="954" y="9"/>
                  </a:lnTo>
                  <a:lnTo>
                    <a:pt x="960" y="9"/>
                  </a:lnTo>
                  <a:lnTo>
                    <a:pt x="966" y="9"/>
                  </a:lnTo>
                  <a:lnTo>
                    <a:pt x="972" y="9"/>
                  </a:lnTo>
                  <a:lnTo>
                    <a:pt x="978" y="9"/>
                  </a:lnTo>
                  <a:lnTo>
                    <a:pt x="984" y="9"/>
                  </a:lnTo>
                  <a:lnTo>
                    <a:pt x="990" y="9"/>
                  </a:lnTo>
                  <a:lnTo>
                    <a:pt x="996" y="9"/>
                  </a:lnTo>
                  <a:lnTo>
                    <a:pt x="1002" y="9"/>
                  </a:lnTo>
                  <a:lnTo>
                    <a:pt x="1008" y="9"/>
                  </a:lnTo>
                  <a:lnTo>
                    <a:pt x="1014" y="9"/>
                  </a:lnTo>
                  <a:lnTo>
                    <a:pt x="1020" y="9"/>
                  </a:lnTo>
                  <a:lnTo>
                    <a:pt x="1026" y="9"/>
                  </a:lnTo>
                  <a:lnTo>
                    <a:pt x="1032" y="9"/>
                  </a:lnTo>
                  <a:lnTo>
                    <a:pt x="1038" y="9"/>
                  </a:lnTo>
                  <a:lnTo>
                    <a:pt x="1044" y="9"/>
                  </a:lnTo>
                  <a:lnTo>
                    <a:pt x="1050" y="9"/>
                  </a:lnTo>
                  <a:lnTo>
                    <a:pt x="1056" y="9"/>
                  </a:lnTo>
                  <a:lnTo>
                    <a:pt x="1062" y="9"/>
                  </a:lnTo>
                  <a:lnTo>
                    <a:pt x="1068" y="9"/>
                  </a:lnTo>
                  <a:lnTo>
                    <a:pt x="1074" y="9"/>
                  </a:lnTo>
                  <a:lnTo>
                    <a:pt x="1080" y="9"/>
                  </a:lnTo>
                  <a:lnTo>
                    <a:pt x="1086" y="9"/>
                  </a:lnTo>
                  <a:lnTo>
                    <a:pt x="1092" y="9"/>
                  </a:lnTo>
                  <a:lnTo>
                    <a:pt x="1098" y="9"/>
                  </a:lnTo>
                  <a:lnTo>
                    <a:pt x="1104" y="9"/>
                  </a:lnTo>
                  <a:lnTo>
                    <a:pt x="1110" y="9"/>
                  </a:lnTo>
                  <a:lnTo>
                    <a:pt x="1116" y="9"/>
                  </a:lnTo>
                  <a:lnTo>
                    <a:pt x="1122" y="9"/>
                  </a:lnTo>
                  <a:lnTo>
                    <a:pt x="1128" y="9"/>
                  </a:lnTo>
                  <a:lnTo>
                    <a:pt x="1134" y="9"/>
                  </a:lnTo>
                  <a:lnTo>
                    <a:pt x="1140" y="9"/>
                  </a:lnTo>
                  <a:lnTo>
                    <a:pt x="1146" y="9"/>
                  </a:lnTo>
                  <a:lnTo>
                    <a:pt x="1152" y="9"/>
                  </a:lnTo>
                  <a:lnTo>
                    <a:pt x="1158" y="9"/>
                  </a:lnTo>
                  <a:lnTo>
                    <a:pt x="1164" y="9"/>
                  </a:lnTo>
                  <a:lnTo>
                    <a:pt x="1170" y="9"/>
                  </a:lnTo>
                  <a:lnTo>
                    <a:pt x="1176" y="9"/>
                  </a:lnTo>
                  <a:lnTo>
                    <a:pt x="1182" y="9"/>
                  </a:lnTo>
                  <a:lnTo>
                    <a:pt x="1188" y="9"/>
                  </a:lnTo>
                  <a:lnTo>
                    <a:pt x="1194" y="9"/>
                  </a:lnTo>
                  <a:lnTo>
                    <a:pt x="1200" y="9"/>
                  </a:lnTo>
                  <a:lnTo>
                    <a:pt x="1206" y="9"/>
                  </a:lnTo>
                  <a:lnTo>
                    <a:pt x="1212" y="9"/>
                  </a:lnTo>
                  <a:lnTo>
                    <a:pt x="1218" y="9"/>
                  </a:lnTo>
                  <a:lnTo>
                    <a:pt x="1224" y="9"/>
                  </a:lnTo>
                  <a:lnTo>
                    <a:pt x="1230" y="9"/>
                  </a:lnTo>
                  <a:lnTo>
                    <a:pt x="1236" y="9"/>
                  </a:lnTo>
                  <a:lnTo>
                    <a:pt x="1242" y="9"/>
                  </a:lnTo>
                  <a:lnTo>
                    <a:pt x="1248" y="9"/>
                  </a:lnTo>
                  <a:lnTo>
                    <a:pt x="1254" y="9"/>
                  </a:lnTo>
                  <a:lnTo>
                    <a:pt x="1260" y="9"/>
                  </a:lnTo>
                  <a:lnTo>
                    <a:pt x="1266" y="9"/>
                  </a:lnTo>
                  <a:lnTo>
                    <a:pt x="1272" y="9"/>
                  </a:lnTo>
                  <a:lnTo>
                    <a:pt x="1278" y="9"/>
                  </a:lnTo>
                  <a:lnTo>
                    <a:pt x="1284" y="9"/>
                  </a:lnTo>
                  <a:lnTo>
                    <a:pt x="1290" y="9"/>
                  </a:lnTo>
                  <a:lnTo>
                    <a:pt x="1296" y="9"/>
                  </a:lnTo>
                  <a:lnTo>
                    <a:pt x="1302" y="9"/>
                  </a:lnTo>
                  <a:lnTo>
                    <a:pt x="1308" y="9"/>
                  </a:lnTo>
                  <a:lnTo>
                    <a:pt x="1314" y="9"/>
                  </a:lnTo>
                  <a:lnTo>
                    <a:pt x="1320" y="9"/>
                  </a:lnTo>
                  <a:lnTo>
                    <a:pt x="1320" y="13"/>
                  </a:lnTo>
                  <a:lnTo>
                    <a:pt x="1326" y="13"/>
                  </a:lnTo>
                  <a:lnTo>
                    <a:pt x="1332" y="9"/>
                  </a:lnTo>
                  <a:lnTo>
                    <a:pt x="1338" y="9"/>
                  </a:lnTo>
                  <a:lnTo>
                    <a:pt x="1344" y="9"/>
                  </a:lnTo>
                  <a:lnTo>
                    <a:pt x="1350" y="9"/>
                  </a:lnTo>
                  <a:lnTo>
                    <a:pt x="1356" y="9"/>
                  </a:lnTo>
                  <a:lnTo>
                    <a:pt x="1362" y="9"/>
                  </a:lnTo>
                  <a:lnTo>
                    <a:pt x="1368" y="9"/>
                  </a:lnTo>
                  <a:lnTo>
                    <a:pt x="1374" y="9"/>
                  </a:lnTo>
                  <a:lnTo>
                    <a:pt x="1380" y="9"/>
                  </a:lnTo>
                  <a:lnTo>
                    <a:pt x="1386" y="9"/>
                  </a:lnTo>
                  <a:lnTo>
                    <a:pt x="1392" y="9"/>
                  </a:lnTo>
                  <a:lnTo>
                    <a:pt x="1398" y="9"/>
                  </a:lnTo>
                  <a:lnTo>
                    <a:pt x="1404" y="9"/>
                  </a:lnTo>
                  <a:lnTo>
                    <a:pt x="1410" y="9"/>
                  </a:lnTo>
                  <a:lnTo>
                    <a:pt x="1416" y="9"/>
                  </a:lnTo>
                  <a:lnTo>
                    <a:pt x="1422" y="9"/>
                  </a:lnTo>
                  <a:lnTo>
                    <a:pt x="1428" y="9"/>
                  </a:lnTo>
                  <a:lnTo>
                    <a:pt x="1434" y="13"/>
                  </a:lnTo>
                  <a:lnTo>
                    <a:pt x="1440" y="13"/>
                  </a:lnTo>
                  <a:lnTo>
                    <a:pt x="1446" y="13"/>
                  </a:lnTo>
                  <a:lnTo>
                    <a:pt x="1452" y="13"/>
                  </a:lnTo>
                  <a:lnTo>
                    <a:pt x="1458" y="13"/>
                  </a:lnTo>
                  <a:lnTo>
                    <a:pt x="1464" y="13"/>
                  </a:lnTo>
                  <a:lnTo>
                    <a:pt x="1470" y="13"/>
                  </a:lnTo>
                  <a:lnTo>
                    <a:pt x="1476" y="9"/>
                  </a:lnTo>
                  <a:lnTo>
                    <a:pt x="1482" y="9"/>
                  </a:lnTo>
                  <a:lnTo>
                    <a:pt x="1488" y="9"/>
                  </a:lnTo>
                  <a:lnTo>
                    <a:pt x="1494" y="9"/>
                  </a:lnTo>
                  <a:lnTo>
                    <a:pt x="1500" y="9"/>
                  </a:lnTo>
                  <a:lnTo>
                    <a:pt x="1506" y="9"/>
                  </a:lnTo>
                  <a:lnTo>
                    <a:pt x="1512" y="9"/>
                  </a:lnTo>
                  <a:lnTo>
                    <a:pt x="1518" y="9"/>
                  </a:lnTo>
                  <a:lnTo>
                    <a:pt x="1524" y="9"/>
                  </a:lnTo>
                  <a:lnTo>
                    <a:pt x="1530" y="9"/>
                  </a:lnTo>
                  <a:lnTo>
                    <a:pt x="1536" y="13"/>
                  </a:lnTo>
                  <a:lnTo>
                    <a:pt x="1542" y="13"/>
                  </a:lnTo>
                  <a:lnTo>
                    <a:pt x="1548" y="13"/>
                  </a:lnTo>
                  <a:lnTo>
                    <a:pt x="1554" y="9"/>
                  </a:lnTo>
                  <a:lnTo>
                    <a:pt x="1560" y="9"/>
                  </a:lnTo>
                  <a:lnTo>
                    <a:pt x="1566" y="9"/>
                  </a:lnTo>
                  <a:lnTo>
                    <a:pt x="1572" y="9"/>
                  </a:lnTo>
                  <a:lnTo>
                    <a:pt x="1578" y="9"/>
                  </a:lnTo>
                  <a:lnTo>
                    <a:pt x="1584" y="9"/>
                  </a:lnTo>
                  <a:lnTo>
                    <a:pt x="1590" y="9"/>
                  </a:lnTo>
                  <a:lnTo>
                    <a:pt x="1596" y="9"/>
                  </a:lnTo>
                  <a:lnTo>
                    <a:pt x="1602" y="9"/>
                  </a:lnTo>
                  <a:lnTo>
                    <a:pt x="1608" y="9"/>
                  </a:lnTo>
                  <a:lnTo>
                    <a:pt x="1614" y="9"/>
                  </a:lnTo>
                  <a:lnTo>
                    <a:pt x="1620" y="13"/>
                  </a:lnTo>
                  <a:lnTo>
                    <a:pt x="1626" y="13"/>
                  </a:lnTo>
                  <a:lnTo>
                    <a:pt x="1632" y="13"/>
                  </a:lnTo>
                  <a:lnTo>
                    <a:pt x="1638" y="9"/>
                  </a:lnTo>
                  <a:lnTo>
                    <a:pt x="1644" y="9"/>
                  </a:lnTo>
                  <a:lnTo>
                    <a:pt x="1650" y="9"/>
                  </a:lnTo>
                  <a:lnTo>
                    <a:pt x="1656" y="9"/>
                  </a:lnTo>
                  <a:lnTo>
                    <a:pt x="1662" y="9"/>
                  </a:lnTo>
                  <a:lnTo>
                    <a:pt x="1668" y="9"/>
                  </a:lnTo>
                  <a:lnTo>
                    <a:pt x="1674" y="9"/>
                  </a:lnTo>
                  <a:lnTo>
                    <a:pt x="1680" y="9"/>
                  </a:lnTo>
                  <a:lnTo>
                    <a:pt x="1680" y="13"/>
                  </a:lnTo>
                  <a:lnTo>
                    <a:pt x="1686" y="13"/>
                  </a:lnTo>
                  <a:lnTo>
                    <a:pt x="1692" y="13"/>
                  </a:lnTo>
                  <a:lnTo>
                    <a:pt x="1698" y="13"/>
                  </a:lnTo>
                  <a:lnTo>
                    <a:pt x="1704" y="13"/>
                  </a:lnTo>
                  <a:lnTo>
                    <a:pt x="1710" y="9"/>
                  </a:lnTo>
                  <a:lnTo>
                    <a:pt x="1716" y="9"/>
                  </a:lnTo>
                  <a:lnTo>
                    <a:pt x="1722" y="9"/>
                  </a:lnTo>
                  <a:lnTo>
                    <a:pt x="1728" y="9"/>
                  </a:lnTo>
                  <a:lnTo>
                    <a:pt x="1734" y="9"/>
                  </a:lnTo>
                  <a:lnTo>
                    <a:pt x="1740" y="9"/>
                  </a:lnTo>
                  <a:lnTo>
                    <a:pt x="1746" y="9"/>
                  </a:lnTo>
                  <a:lnTo>
                    <a:pt x="1752" y="9"/>
                  </a:lnTo>
                  <a:lnTo>
                    <a:pt x="1758" y="9"/>
                  </a:lnTo>
                  <a:lnTo>
                    <a:pt x="1758" y="13"/>
                  </a:lnTo>
                  <a:lnTo>
                    <a:pt x="1764" y="13"/>
                  </a:lnTo>
                  <a:lnTo>
                    <a:pt x="1770" y="13"/>
                  </a:lnTo>
                  <a:lnTo>
                    <a:pt x="1776" y="13"/>
                  </a:lnTo>
                  <a:lnTo>
                    <a:pt x="1782" y="13"/>
                  </a:lnTo>
                  <a:lnTo>
                    <a:pt x="1788" y="13"/>
                  </a:lnTo>
                  <a:lnTo>
                    <a:pt x="1794" y="13"/>
                  </a:lnTo>
                  <a:lnTo>
                    <a:pt x="1800" y="9"/>
                  </a:lnTo>
                  <a:lnTo>
                    <a:pt x="1806" y="9"/>
                  </a:lnTo>
                </a:path>
              </a:pathLst>
            </a:custGeom>
            <a:noFill/>
            <a:ln w="0">
              <a:solidFill>
                <a:srgbClr val="FF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26" name="Freeform 125"/>
            <p:cNvSpPr>
              <a:spLocks/>
            </p:cNvSpPr>
            <p:nvPr/>
          </p:nvSpPr>
          <p:spPr bwMode="auto">
            <a:xfrm>
              <a:off x="758825" y="5391092"/>
              <a:ext cx="4752975" cy="0"/>
            </a:xfrm>
            <a:custGeom>
              <a:avLst/>
              <a:gdLst>
                <a:gd name="T0" fmla="*/ 42 w 2994"/>
                <a:gd name="T1" fmla="*/ 90 w 2994"/>
                <a:gd name="T2" fmla="*/ 138 w 2994"/>
                <a:gd name="T3" fmla="*/ 186 w 2994"/>
                <a:gd name="T4" fmla="*/ 234 w 2994"/>
                <a:gd name="T5" fmla="*/ 282 w 2994"/>
                <a:gd name="T6" fmla="*/ 330 w 2994"/>
                <a:gd name="T7" fmla="*/ 378 w 2994"/>
                <a:gd name="T8" fmla="*/ 426 w 2994"/>
                <a:gd name="T9" fmla="*/ 474 w 2994"/>
                <a:gd name="T10" fmla="*/ 522 w 2994"/>
                <a:gd name="T11" fmla="*/ 570 w 2994"/>
                <a:gd name="T12" fmla="*/ 618 w 2994"/>
                <a:gd name="T13" fmla="*/ 666 w 2994"/>
                <a:gd name="T14" fmla="*/ 714 w 2994"/>
                <a:gd name="T15" fmla="*/ 762 w 2994"/>
                <a:gd name="T16" fmla="*/ 810 w 2994"/>
                <a:gd name="T17" fmla="*/ 858 w 2994"/>
                <a:gd name="T18" fmla="*/ 906 w 2994"/>
                <a:gd name="T19" fmla="*/ 954 w 2994"/>
                <a:gd name="T20" fmla="*/ 1002 w 2994"/>
                <a:gd name="T21" fmla="*/ 1050 w 2994"/>
                <a:gd name="T22" fmla="*/ 1098 w 2994"/>
                <a:gd name="T23" fmla="*/ 1146 w 2994"/>
                <a:gd name="T24" fmla="*/ 1194 w 2994"/>
                <a:gd name="T25" fmla="*/ 1242 w 2994"/>
                <a:gd name="T26" fmla="*/ 1290 w 2994"/>
                <a:gd name="T27" fmla="*/ 1338 w 2994"/>
                <a:gd name="T28" fmla="*/ 1386 w 2994"/>
                <a:gd name="T29" fmla="*/ 1434 w 2994"/>
                <a:gd name="T30" fmla="*/ 1482 w 2994"/>
                <a:gd name="T31" fmla="*/ 1530 w 2994"/>
                <a:gd name="T32" fmla="*/ 1578 w 2994"/>
                <a:gd name="T33" fmla="*/ 1626 w 2994"/>
                <a:gd name="T34" fmla="*/ 1674 w 2994"/>
                <a:gd name="T35" fmla="*/ 1722 w 2994"/>
                <a:gd name="T36" fmla="*/ 1770 w 2994"/>
                <a:gd name="T37" fmla="*/ 1818 w 2994"/>
                <a:gd name="T38" fmla="*/ 1866 w 2994"/>
                <a:gd name="T39" fmla="*/ 1914 w 2994"/>
                <a:gd name="T40" fmla="*/ 1962 w 2994"/>
                <a:gd name="T41" fmla="*/ 2010 w 2994"/>
                <a:gd name="T42" fmla="*/ 2058 w 2994"/>
                <a:gd name="T43" fmla="*/ 2106 w 2994"/>
                <a:gd name="T44" fmla="*/ 2154 w 2994"/>
                <a:gd name="T45" fmla="*/ 2202 w 2994"/>
                <a:gd name="T46" fmla="*/ 2250 w 2994"/>
                <a:gd name="T47" fmla="*/ 2298 w 2994"/>
                <a:gd name="T48" fmla="*/ 2346 w 2994"/>
                <a:gd name="T49" fmla="*/ 2394 w 2994"/>
                <a:gd name="T50" fmla="*/ 2442 w 2994"/>
                <a:gd name="T51" fmla="*/ 2490 w 2994"/>
                <a:gd name="T52" fmla="*/ 2538 w 2994"/>
                <a:gd name="T53" fmla="*/ 2586 w 2994"/>
                <a:gd name="T54" fmla="*/ 2634 w 2994"/>
                <a:gd name="T55" fmla="*/ 2682 w 2994"/>
                <a:gd name="T56" fmla="*/ 2730 w 2994"/>
                <a:gd name="T57" fmla="*/ 2778 w 2994"/>
                <a:gd name="T58" fmla="*/ 2826 w 2994"/>
                <a:gd name="T59" fmla="*/ 2874 w 2994"/>
                <a:gd name="T60" fmla="*/ 2922 w 2994"/>
                <a:gd name="T61" fmla="*/ 2970 w 299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2994">
                  <a:moveTo>
                    <a:pt x="0" y="0"/>
                  </a:moveTo>
                  <a:lnTo>
                    <a:pt x="6" y="0"/>
                  </a:lnTo>
                  <a:lnTo>
                    <a:pt x="12" y="0"/>
                  </a:lnTo>
                  <a:lnTo>
                    <a:pt x="18" y="0"/>
                  </a:lnTo>
                  <a:lnTo>
                    <a:pt x="24" y="0"/>
                  </a:lnTo>
                  <a:lnTo>
                    <a:pt x="30" y="0"/>
                  </a:lnTo>
                  <a:lnTo>
                    <a:pt x="36" y="0"/>
                  </a:lnTo>
                  <a:lnTo>
                    <a:pt x="42" y="0"/>
                  </a:lnTo>
                  <a:lnTo>
                    <a:pt x="48" y="0"/>
                  </a:lnTo>
                  <a:lnTo>
                    <a:pt x="54" y="0"/>
                  </a:lnTo>
                  <a:lnTo>
                    <a:pt x="60" y="0"/>
                  </a:lnTo>
                  <a:lnTo>
                    <a:pt x="66" y="0"/>
                  </a:lnTo>
                  <a:lnTo>
                    <a:pt x="72" y="0"/>
                  </a:lnTo>
                  <a:lnTo>
                    <a:pt x="78" y="0"/>
                  </a:lnTo>
                  <a:lnTo>
                    <a:pt x="84" y="0"/>
                  </a:lnTo>
                  <a:lnTo>
                    <a:pt x="90" y="0"/>
                  </a:lnTo>
                  <a:lnTo>
                    <a:pt x="96" y="0"/>
                  </a:lnTo>
                  <a:lnTo>
                    <a:pt x="102" y="0"/>
                  </a:lnTo>
                  <a:lnTo>
                    <a:pt x="108" y="0"/>
                  </a:lnTo>
                  <a:lnTo>
                    <a:pt x="114" y="0"/>
                  </a:lnTo>
                  <a:lnTo>
                    <a:pt x="120" y="0"/>
                  </a:lnTo>
                  <a:lnTo>
                    <a:pt x="126" y="0"/>
                  </a:lnTo>
                  <a:lnTo>
                    <a:pt x="132" y="0"/>
                  </a:lnTo>
                  <a:lnTo>
                    <a:pt x="138" y="0"/>
                  </a:lnTo>
                  <a:lnTo>
                    <a:pt x="144" y="0"/>
                  </a:lnTo>
                  <a:lnTo>
                    <a:pt x="150" y="0"/>
                  </a:lnTo>
                  <a:lnTo>
                    <a:pt x="156" y="0"/>
                  </a:lnTo>
                  <a:lnTo>
                    <a:pt x="162" y="0"/>
                  </a:lnTo>
                  <a:lnTo>
                    <a:pt x="168" y="0"/>
                  </a:lnTo>
                  <a:lnTo>
                    <a:pt x="174" y="0"/>
                  </a:lnTo>
                  <a:lnTo>
                    <a:pt x="180" y="0"/>
                  </a:lnTo>
                  <a:lnTo>
                    <a:pt x="186" y="0"/>
                  </a:lnTo>
                  <a:lnTo>
                    <a:pt x="192" y="0"/>
                  </a:lnTo>
                  <a:lnTo>
                    <a:pt x="198" y="0"/>
                  </a:lnTo>
                  <a:lnTo>
                    <a:pt x="204" y="0"/>
                  </a:lnTo>
                  <a:lnTo>
                    <a:pt x="210" y="0"/>
                  </a:lnTo>
                  <a:lnTo>
                    <a:pt x="216" y="0"/>
                  </a:lnTo>
                  <a:lnTo>
                    <a:pt x="222" y="0"/>
                  </a:lnTo>
                  <a:lnTo>
                    <a:pt x="228" y="0"/>
                  </a:lnTo>
                  <a:lnTo>
                    <a:pt x="234" y="0"/>
                  </a:lnTo>
                  <a:lnTo>
                    <a:pt x="240" y="0"/>
                  </a:lnTo>
                  <a:lnTo>
                    <a:pt x="246" y="0"/>
                  </a:lnTo>
                  <a:lnTo>
                    <a:pt x="252" y="0"/>
                  </a:lnTo>
                  <a:lnTo>
                    <a:pt x="258" y="0"/>
                  </a:lnTo>
                  <a:lnTo>
                    <a:pt x="264" y="0"/>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0"/>
                  </a:lnTo>
                  <a:lnTo>
                    <a:pt x="384" y="0"/>
                  </a:lnTo>
                  <a:lnTo>
                    <a:pt x="390" y="0"/>
                  </a:lnTo>
                  <a:lnTo>
                    <a:pt x="396" y="0"/>
                  </a:lnTo>
                  <a:lnTo>
                    <a:pt x="402" y="0"/>
                  </a:lnTo>
                  <a:lnTo>
                    <a:pt x="408" y="0"/>
                  </a:lnTo>
                  <a:lnTo>
                    <a:pt x="414" y="0"/>
                  </a:lnTo>
                  <a:lnTo>
                    <a:pt x="420" y="0"/>
                  </a:lnTo>
                  <a:lnTo>
                    <a:pt x="426" y="0"/>
                  </a:lnTo>
                  <a:lnTo>
                    <a:pt x="432" y="0"/>
                  </a:lnTo>
                  <a:lnTo>
                    <a:pt x="438" y="0"/>
                  </a:lnTo>
                  <a:lnTo>
                    <a:pt x="444" y="0"/>
                  </a:lnTo>
                  <a:lnTo>
                    <a:pt x="450" y="0"/>
                  </a:lnTo>
                  <a:lnTo>
                    <a:pt x="456" y="0"/>
                  </a:lnTo>
                  <a:lnTo>
                    <a:pt x="462" y="0"/>
                  </a:lnTo>
                  <a:lnTo>
                    <a:pt x="468" y="0"/>
                  </a:lnTo>
                  <a:lnTo>
                    <a:pt x="474" y="0"/>
                  </a:lnTo>
                  <a:lnTo>
                    <a:pt x="480" y="0"/>
                  </a:lnTo>
                  <a:lnTo>
                    <a:pt x="486" y="0"/>
                  </a:lnTo>
                  <a:lnTo>
                    <a:pt x="492" y="0"/>
                  </a:lnTo>
                  <a:lnTo>
                    <a:pt x="498" y="0"/>
                  </a:lnTo>
                  <a:lnTo>
                    <a:pt x="504" y="0"/>
                  </a:lnTo>
                  <a:lnTo>
                    <a:pt x="510" y="0"/>
                  </a:lnTo>
                  <a:lnTo>
                    <a:pt x="516" y="0"/>
                  </a:lnTo>
                  <a:lnTo>
                    <a:pt x="522" y="0"/>
                  </a:lnTo>
                  <a:lnTo>
                    <a:pt x="528" y="0"/>
                  </a:lnTo>
                  <a:lnTo>
                    <a:pt x="534" y="0"/>
                  </a:lnTo>
                  <a:lnTo>
                    <a:pt x="540" y="0"/>
                  </a:lnTo>
                  <a:lnTo>
                    <a:pt x="546" y="0"/>
                  </a:lnTo>
                  <a:lnTo>
                    <a:pt x="552" y="0"/>
                  </a:lnTo>
                  <a:lnTo>
                    <a:pt x="558" y="0"/>
                  </a:lnTo>
                  <a:lnTo>
                    <a:pt x="564" y="0"/>
                  </a:lnTo>
                  <a:lnTo>
                    <a:pt x="570" y="0"/>
                  </a:lnTo>
                  <a:lnTo>
                    <a:pt x="576" y="0"/>
                  </a:lnTo>
                  <a:lnTo>
                    <a:pt x="582" y="0"/>
                  </a:lnTo>
                  <a:lnTo>
                    <a:pt x="588" y="0"/>
                  </a:lnTo>
                  <a:lnTo>
                    <a:pt x="594" y="0"/>
                  </a:lnTo>
                  <a:lnTo>
                    <a:pt x="600" y="0"/>
                  </a:lnTo>
                  <a:lnTo>
                    <a:pt x="606" y="0"/>
                  </a:lnTo>
                  <a:lnTo>
                    <a:pt x="612" y="0"/>
                  </a:lnTo>
                  <a:lnTo>
                    <a:pt x="618" y="0"/>
                  </a:lnTo>
                  <a:lnTo>
                    <a:pt x="624" y="0"/>
                  </a:lnTo>
                  <a:lnTo>
                    <a:pt x="630" y="0"/>
                  </a:lnTo>
                  <a:lnTo>
                    <a:pt x="636" y="0"/>
                  </a:lnTo>
                  <a:lnTo>
                    <a:pt x="642" y="0"/>
                  </a:lnTo>
                  <a:lnTo>
                    <a:pt x="648" y="0"/>
                  </a:lnTo>
                  <a:lnTo>
                    <a:pt x="654" y="0"/>
                  </a:lnTo>
                  <a:lnTo>
                    <a:pt x="660" y="0"/>
                  </a:lnTo>
                  <a:lnTo>
                    <a:pt x="666" y="0"/>
                  </a:lnTo>
                  <a:lnTo>
                    <a:pt x="672" y="0"/>
                  </a:lnTo>
                  <a:lnTo>
                    <a:pt x="678" y="0"/>
                  </a:lnTo>
                  <a:lnTo>
                    <a:pt x="684" y="0"/>
                  </a:lnTo>
                  <a:lnTo>
                    <a:pt x="690" y="0"/>
                  </a:lnTo>
                  <a:lnTo>
                    <a:pt x="696" y="0"/>
                  </a:lnTo>
                  <a:lnTo>
                    <a:pt x="702" y="0"/>
                  </a:lnTo>
                  <a:lnTo>
                    <a:pt x="708" y="0"/>
                  </a:lnTo>
                  <a:lnTo>
                    <a:pt x="714" y="0"/>
                  </a:lnTo>
                  <a:lnTo>
                    <a:pt x="720" y="0"/>
                  </a:lnTo>
                  <a:lnTo>
                    <a:pt x="726" y="0"/>
                  </a:lnTo>
                  <a:lnTo>
                    <a:pt x="732" y="0"/>
                  </a:lnTo>
                  <a:lnTo>
                    <a:pt x="738" y="0"/>
                  </a:lnTo>
                  <a:lnTo>
                    <a:pt x="744" y="0"/>
                  </a:lnTo>
                  <a:lnTo>
                    <a:pt x="750" y="0"/>
                  </a:lnTo>
                  <a:lnTo>
                    <a:pt x="756" y="0"/>
                  </a:lnTo>
                  <a:lnTo>
                    <a:pt x="762" y="0"/>
                  </a:lnTo>
                  <a:lnTo>
                    <a:pt x="768" y="0"/>
                  </a:lnTo>
                  <a:lnTo>
                    <a:pt x="774" y="0"/>
                  </a:lnTo>
                  <a:lnTo>
                    <a:pt x="780" y="0"/>
                  </a:lnTo>
                  <a:lnTo>
                    <a:pt x="786" y="0"/>
                  </a:lnTo>
                  <a:lnTo>
                    <a:pt x="792" y="0"/>
                  </a:lnTo>
                  <a:lnTo>
                    <a:pt x="798" y="0"/>
                  </a:lnTo>
                  <a:lnTo>
                    <a:pt x="804" y="0"/>
                  </a:lnTo>
                  <a:lnTo>
                    <a:pt x="810" y="0"/>
                  </a:lnTo>
                  <a:lnTo>
                    <a:pt x="816" y="0"/>
                  </a:lnTo>
                  <a:lnTo>
                    <a:pt x="822" y="0"/>
                  </a:lnTo>
                  <a:lnTo>
                    <a:pt x="828" y="0"/>
                  </a:lnTo>
                  <a:lnTo>
                    <a:pt x="834" y="0"/>
                  </a:lnTo>
                  <a:lnTo>
                    <a:pt x="840" y="0"/>
                  </a:lnTo>
                  <a:lnTo>
                    <a:pt x="846" y="0"/>
                  </a:lnTo>
                  <a:lnTo>
                    <a:pt x="852" y="0"/>
                  </a:lnTo>
                  <a:lnTo>
                    <a:pt x="858" y="0"/>
                  </a:lnTo>
                  <a:lnTo>
                    <a:pt x="864" y="0"/>
                  </a:lnTo>
                  <a:lnTo>
                    <a:pt x="870" y="0"/>
                  </a:lnTo>
                  <a:lnTo>
                    <a:pt x="876" y="0"/>
                  </a:lnTo>
                  <a:lnTo>
                    <a:pt x="882" y="0"/>
                  </a:lnTo>
                  <a:lnTo>
                    <a:pt x="888" y="0"/>
                  </a:lnTo>
                  <a:lnTo>
                    <a:pt x="894" y="0"/>
                  </a:lnTo>
                  <a:lnTo>
                    <a:pt x="900" y="0"/>
                  </a:lnTo>
                  <a:lnTo>
                    <a:pt x="906" y="0"/>
                  </a:lnTo>
                  <a:lnTo>
                    <a:pt x="912" y="0"/>
                  </a:lnTo>
                  <a:lnTo>
                    <a:pt x="918" y="0"/>
                  </a:lnTo>
                  <a:lnTo>
                    <a:pt x="924" y="0"/>
                  </a:lnTo>
                  <a:lnTo>
                    <a:pt x="930" y="0"/>
                  </a:lnTo>
                  <a:lnTo>
                    <a:pt x="936" y="0"/>
                  </a:lnTo>
                  <a:lnTo>
                    <a:pt x="942" y="0"/>
                  </a:lnTo>
                  <a:lnTo>
                    <a:pt x="948" y="0"/>
                  </a:lnTo>
                  <a:lnTo>
                    <a:pt x="954" y="0"/>
                  </a:lnTo>
                  <a:lnTo>
                    <a:pt x="960" y="0"/>
                  </a:lnTo>
                  <a:lnTo>
                    <a:pt x="966" y="0"/>
                  </a:lnTo>
                  <a:lnTo>
                    <a:pt x="972" y="0"/>
                  </a:lnTo>
                  <a:lnTo>
                    <a:pt x="978" y="0"/>
                  </a:lnTo>
                  <a:lnTo>
                    <a:pt x="984" y="0"/>
                  </a:lnTo>
                  <a:lnTo>
                    <a:pt x="990" y="0"/>
                  </a:lnTo>
                  <a:lnTo>
                    <a:pt x="996" y="0"/>
                  </a:lnTo>
                  <a:lnTo>
                    <a:pt x="1002" y="0"/>
                  </a:lnTo>
                  <a:lnTo>
                    <a:pt x="1008" y="0"/>
                  </a:lnTo>
                  <a:lnTo>
                    <a:pt x="1014" y="0"/>
                  </a:lnTo>
                  <a:lnTo>
                    <a:pt x="1020" y="0"/>
                  </a:lnTo>
                  <a:lnTo>
                    <a:pt x="1026" y="0"/>
                  </a:lnTo>
                  <a:lnTo>
                    <a:pt x="1032" y="0"/>
                  </a:lnTo>
                  <a:lnTo>
                    <a:pt x="1038" y="0"/>
                  </a:lnTo>
                  <a:lnTo>
                    <a:pt x="1044" y="0"/>
                  </a:lnTo>
                  <a:lnTo>
                    <a:pt x="1050" y="0"/>
                  </a:lnTo>
                  <a:lnTo>
                    <a:pt x="1056" y="0"/>
                  </a:lnTo>
                  <a:lnTo>
                    <a:pt x="1062" y="0"/>
                  </a:lnTo>
                  <a:lnTo>
                    <a:pt x="1068" y="0"/>
                  </a:lnTo>
                  <a:lnTo>
                    <a:pt x="1074" y="0"/>
                  </a:lnTo>
                  <a:lnTo>
                    <a:pt x="1080" y="0"/>
                  </a:lnTo>
                  <a:lnTo>
                    <a:pt x="1086" y="0"/>
                  </a:lnTo>
                  <a:lnTo>
                    <a:pt x="1092" y="0"/>
                  </a:lnTo>
                  <a:lnTo>
                    <a:pt x="1098" y="0"/>
                  </a:lnTo>
                  <a:lnTo>
                    <a:pt x="1104" y="0"/>
                  </a:lnTo>
                  <a:lnTo>
                    <a:pt x="1110" y="0"/>
                  </a:lnTo>
                  <a:lnTo>
                    <a:pt x="1116" y="0"/>
                  </a:lnTo>
                  <a:lnTo>
                    <a:pt x="1122" y="0"/>
                  </a:lnTo>
                  <a:lnTo>
                    <a:pt x="1128" y="0"/>
                  </a:lnTo>
                  <a:lnTo>
                    <a:pt x="1134" y="0"/>
                  </a:lnTo>
                  <a:lnTo>
                    <a:pt x="1140" y="0"/>
                  </a:lnTo>
                  <a:lnTo>
                    <a:pt x="1146" y="0"/>
                  </a:lnTo>
                  <a:lnTo>
                    <a:pt x="1152" y="0"/>
                  </a:lnTo>
                  <a:lnTo>
                    <a:pt x="1158" y="0"/>
                  </a:lnTo>
                  <a:lnTo>
                    <a:pt x="1164" y="0"/>
                  </a:lnTo>
                  <a:lnTo>
                    <a:pt x="1170" y="0"/>
                  </a:lnTo>
                  <a:lnTo>
                    <a:pt x="1176" y="0"/>
                  </a:lnTo>
                  <a:lnTo>
                    <a:pt x="1182" y="0"/>
                  </a:lnTo>
                  <a:lnTo>
                    <a:pt x="1188" y="0"/>
                  </a:lnTo>
                  <a:lnTo>
                    <a:pt x="1194" y="0"/>
                  </a:lnTo>
                  <a:lnTo>
                    <a:pt x="1200" y="0"/>
                  </a:lnTo>
                  <a:lnTo>
                    <a:pt x="1206" y="0"/>
                  </a:lnTo>
                  <a:lnTo>
                    <a:pt x="1212" y="0"/>
                  </a:lnTo>
                  <a:lnTo>
                    <a:pt x="1218" y="0"/>
                  </a:lnTo>
                  <a:lnTo>
                    <a:pt x="1224" y="0"/>
                  </a:lnTo>
                  <a:lnTo>
                    <a:pt x="1230" y="0"/>
                  </a:lnTo>
                  <a:lnTo>
                    <a:pt x="1236" y="0"/>
                  </a:lnTo>
                  <a:lnTo>
                    <a:pt x="1242" y="0"/>
                  </a:lnTo>
                  <a:lnTo>
                    <a:pt x="1248" y="0"/>
                  </a:lnTo>
                  <a:lnTo>
                    <a:pt x="1254" y="0"/>
                  </a:lnTo>
                  <a:lnTo>
                    <a:pt x="1260" y="0"/>
                  </a:lnTo>
                  <a:lnTo>
                    <a:pt x="1266" y="0"/>
                  </a:lnTo>
                  <a:lnTo>
                    <a:pt x="1272" y="0"/>
                  </a:lnTo>
                  <a:lnTo>
                    <a:pt x="1278" y="0"/>
                  </a:lnTo>
                  <a:lnTo>
                    <a:pt x="1284" y="0"/>
                  </a:lnTo>
                  <a:lnTo>
                    <a:pt x="1290" y="0"/>
                  </a:lnTo>
                  <a:lnTo>
                    <a:pt x="1296" y="0"/>
                  </a:lnTo>
                  <a:lnTo>
                    <a:pt x="1302" y="0"/>
                  </a:lnTo>
                  <a:lnTo>
                    <a:pt x="1308" y="0"/>
                  </a:lnTo>
                  <a:lnTo>
                    <a:pt x="1314" y="0"/>
                  </a:lnTo>
                  <a:lnTo>
                    <a:pt x="1320" y="0"/>
                  </a:lnTo>
                  <a:lnTo>
                    <a:pt x="1326" y="0"/>
                  </a:lnTo>
                  <a:lnTo>
                    <a:pt x="1332" y="0"/>
                  </a:lnTo>
                  <a:lnTo>
                    <a:pt x="1338" y="0"/>
                  </a:lnTo>
                  <a:lnTo>
                    <a:pt x="1344" y="0"/>
                  </a:lnTo>
                  <a:lnTo>
                    <a:pt x="1350" y="0"/>
                  </a:lnTo>
                  <a:lnTo>
                    <a:pt x="1356" y="0"/>
                  </a:lnTo>
                  <a:lnTo>
                    <a:pt x="1362" y="0"/>
                  </a:lnTo>
                  <a:lnTo>
                    <a:pt x="1368" y="0"/>
                  </a:lnTo>
                  <a:lnTo>
                    <a:pt x="1374" y="0"/>
                  </a:lnTo>
                  <a:lnTo>
                    <a:pt x="1380" y="0"/>
                  </a:lnTo>
                  <a:lnTo>
                    <a:pt x="1386" y="0"/>
                  </a:lnTo>
                  <a:lnTo>
                    <a:pt x="1392" y="0"/>
                  </a:lnTo>
                  <a:lnTo>
                    <a:pt x="1398" y="0"/>
                  </a:lnTo>
                  <a:lnTo>
                    <a:pt x="1404" y="0"/>
                  </a:lnTo>
                  <a:lnTo>
                    <a:pt x="1410" y="0"/>
                  </a:lnTo>
                  <a:lnTo>
                    <a:pt x="1416" y="0"/>
                  </a:lnTo>
                  <a:lnTo>
                    <a:pt x="1422" y="0"/>
                  </a:lnTo>
                  <a:lnTo>
                    <a:pt x="1428" y="0"/>
                  </a:lnTo>
                  <a:lnTo>
                    <a:pt x="1434" y="0"/>
                  </a:lnTo>
                  <a:lnTo>
                    <a:pt x="1440" y="0"/>
                  </a:lnTo>
                  <a:lnTo>
                    <a:pt x="1446" y="0"/>
                  </a:lnTo>
                  <a:lnTo>
                    <a:pt x="1452" y="0"/>
                  </a:lnTo>
                  <a:lnTo>
                    <a:pt x="1458" y="0"/>
                  </a:lnTo>
                  <a:lnTo>
                    <a:pt x="1464" y="0"/>
                  </a:lnTo>
                  <a:lnTo>
                    <a:pt x="1470" y="0"/>
                  </a:lnTo>
                  <a:lnTo>
                    <a:pt x="1476" y="0"/>
                  </a:lnTo>
                  <a:lnTo>
                    <a:pt x="1482" y="0"/>
                  </a:lnTo>
                  <a:lnTo>
                    <a:pt x="1488" y="0"/>
                  </a:lnTo>
                  <a:lnTo>
                    <a:pt x="1494" y="0"/>
                  </a:lnTo>
                  <a:lnTo>
                    <a:pt x="1500" y="0"/>
                  </a:lnTo>
                  <a:lnTo>
                    <a:pt x="1506" y="0"/>
                  </a:lnTo>
                  <a:lnTo>
                    <a:pt x="1512" y="0"/>
                  </a:lnTo>
                  <a:lnTo>
                    <a:pt x="1518" y="0"/>
                  </a:lnTo>
                  <a:lnTo>
                    <a:pt x="1524" y="0"/>
                  </a:lnTo>
                  <a:lnTo>
                    <a:pt x="1530" y="0"/>
                  </a:lnTo>
                  <a:lnTo>
                    <a:pt x="1536" y="0"/>
                  </a:lnTo>
                  <a:lnTo>
                    <a:pt x="1542" y="0"/>
                  </a:lnTo>
                  <a:lnTo>
                    <a:pt x="1548" y="0"/>
                  </a:lnTo>
                  <a:lnTo>
                    <a:pt x="1554" y="0"/>
                  </a:lnTo>
                  <a:lnTo>
                    <a:pt x="1560" y="0"/>
                  </a:lnTo>
                  <a:lnTo>
                    <a:pt x="1566" y="0"/>
                  </a:lnTo>
                  <a:lnTo>
                    <a:pt x="1572" y="0"/>
                  </a:lnTo>
                  <a:lnTo>
                    <a:pt x="1578" y="0"/>
                  </a:lnTo>
                  <a:lnTo>
                    <a:pt x="1584" y="0"/>
                  </a:lnTo>
                  <a:lnTo>
                    <a:pt x="1590" y="0"/>
                  </a:lnTo>
                  <a:lnTo>
                    <a:pt x="1596" y="0"/>
                  </a:lnTo>
                  <a:lnTo>
                    <a:pt x="1602" y="0"/>
                  </a:lnTo>
                  <a:lnTo>
                    <a:pt x="1608" y="0"/>
                  </a:lnTo>
                  <a:lnTo>
                    <a:pt x="1614" y="0"/>
                  </a:lnTo>
                  <a:lnTo>
                    <a:pt x="1620" y="0"/>
                  </a:lnTo>
                  <a:lnTo>
                    <a:pt x="1626" y="0"/>
                  </a:lnTo>
                  <a:lnTo>
                    <a:pt x="1632" y="0"/>
                  </a:lnTo>
                  <a:lnTo>
                    <a:pt x="1638" y="0"/>
                  </a:lnTo>
                  <a:lnTo>
                    <a:pt x="1644" y="0"/>
                  </a:lnTo>
                  <a:lnTo>
                    <a:pt x="1650" y="0"/>
                  </a:lnTo>
                  <a:lnTo>
                    <a:pt x="1656" y="0"/>
                  </a:lnTo>
                  <a:lnTo>
                    <a:pt x="1662" y="0"/>
                  </a:lnTo>
                  <a:lnTo>
                    <a:pt x="1668" y="0"/>
                  </a:lnTo>
                  <a:lnTo>
                    <a:pt x="1674" y="0"/>
                  </a:lnTo>
                  <a:lnTo>
                    <a:pt x="1680" y="0"/>
                  </a:lnTo>
                  <a:lnTo>
                    <a:pt x="1686" y="0"/>
                  </a:lnTo>
                  <a:lnTo>
                    <a:pt x="1692" y="0"/>
                  </a:lnTo>
                  <a:lnTo>
                    <a:pt x="1698" y="0"/>
                  </a:lnTo>
                  <a:lnTo>
                    <a:pt x="1704" y="0"/>
                  </a:lnTo>
                  <a:lnTo>
                    <a:pt x="1710" y="0"/>
                  </a:lnTo>
                  <a:lnTo>
                    <a:pt x="1716" y="0"/>
                  </a:lnTo>
                  <a:lnTo>
                    <a:pt x="1722" y="0"/>
                  </a:lnTo>
                  <a:lnTo>
                    <a:pt x="1728" y="0"/>
                  </a:lnTo>
                  <a:lnTo>
                    <a:pt x="1734" y="0"/>
                  </a:lnTo>
                  <a:lnTo>
                    <a:pt x="1740" y="0"/>
                  </a:lnTo>
                  <a:lnTo>
                    <a:pt x="1746" y="0"/>
                  </a:lnTo>
                  <a:lnTo>
                    <a:pt x="1752" y="0"/>
                  </a:lnTo>
                  <a:lnTo>
                    <a:pt x="1758" y="0"/>
                  </a:lnTo>
                  <a:lnTo>
                    <a:pt x="1764" y="0"/>
                  </a:lnTo>
                  <a:lnTo>
                    <a:pt x="1770" y="0"/>
                  </a:lnTo>
                  <a:lnTo>
                    <a:pt x="1776" y="0"/>
                  </a:lnTo>
                  <a:lnTo>
                    <a:pt x="1782" y="0"/>
                  </a:lnTo>
                  <a:lnTo>
                    <a:pt x="1788" y="0"/>
                  </a:lnTo>
                  <a:lnTo>
                    <a:pt x="1794" y="0"/>
                  </a:lnTo>
                  <a:lnTo>
                    <a:pt x="1800" y="0"/>
                  </a:lnTo>
                  <a:lnTo>
                    <a:pt x="1806" y="0"/>
                  </a:lnTo>
                  <a:lnTo>
                    <a:pt x="1812" y="0"/>
                  </a:lnTo>
                  <a:lnTo>
                    <a:pt x="1818" y="0"/>
                  </a:lnTo>
                  <a:lnTo>
                    <a:pt x="1824" y="0"/>
                  </a:lnTo>
                  <a:lnTo>
                    <a:pt x="1830" y="0"/>
                  </a:lnTo>
                  <a:lnTo>
                    <a:pt x="1836" y="0"/>
                  </a:lnTo>
                  <a:lnTo>
                    <a:pt x="1842" y="0"/>
                  </a:lnTo>
                  <a:lnTo>
                    <a:pt x="1848" y="0"/>
                  </a:lnTo>
                  <a:lnTo>
                    <a:pt x="1854" y="0"/>
                  </a:lnTo>
                  <a:lnTo>
                    <a:pt x="1860" y="0"/>
                  </a:lnTo>
                  <a:lnTo>
                    <a:pt x="1866" y="0"/>
                  </a:lnTo>
                  <a:lnTo>
                    <a:pt x="1872" y="0"/>
                  </a:lnTo>
                  <a:lnTo>
                    <a:pt x="1878" y="0"/>
                  </a:lnTo>
                  <a:lnTo>
                    <a:pt x="1884" y="0"/>
                  </a:lnTo>
                  <a:lnTo>
                    <a:pt x="1890" y="0"/>
                  </a:lnTo>
                  <a:lnTo>
                    <a:pt x="1896" y="0"/>
                  </a:lnTo>
                  <a:lnTo>
                    <a:pt x="1902" y="0"/>
                  </a:lnTo>
                  <a:lnTo>
                    <a:pt x="1908" y="0"/>
                  </a:lnTo>
                  <a:lnTo>
                    <a:pt x="1914" y="0"/>
                  </a:lnTo>
                  <a:lnTo>
                    <a:pt x="1920" y="0"/>
                  </a:lnTo>
                  <a:lnTo>
                    <a:pt x="1926" y="0"/>
                  </a:lnTo>
                  <a:lnTo>
                    <a:pt x="1932" y="0"/>
                  </a:lnTo>
                  <a:lnTo>
                    <a:pt x="1938" y="0"/>
                  </a:lnTo>
                  <a:lnTo>
                    <a:pt x="1944" y="0"/>
                  </a:lnTo>
                  <a:lnTo>
                    <a:pt x="1950" y="0"/>
                  </a:lnTo>
                  <a:lnTo>
                    <a:pt x="1956" y="0"/>
                  </a:lnTo>
                  <a:lnTo>
                    <a:pt x="1962" y="0"/>
                  </a:lnTo>
                  <a:lnTo>
                    <a:pt x="1968" y="0"/>
                  </a:lnTo>
                  <a:lnTo>
                    <a:pt x="1974" y="0"/>
                  </a:lnTo>
                  <a:lnTo>
                    <a:pt x="1980" y="0"/>
                  </a:lnTo>
                  <a:lnTo>
                    <a:pt x="1986" y="0"/>
                  </a:lnTo>
                  <a:lnTo>
                    <a:pt x="1992" y="0"/>
                  </a:lnTo>
                  <a:lnTo>
                    <a:pt x="1998" y="0"/>
                  </a:lnTo>
                  <a:lnTo>
                    <a:pt x="2004" y="0"/>
                  </a:lnTo>
                  <a:lnTo>
                    <a:pt x="2010" y="0"/>
                  </a:lnTo>
                  <a:lnTo>
                    <a:pt x="2016" y="0"/>
                  </a:lnTo>
                  <a:lnTo>
                    <a:pt x="2022" y="0"/>
                  </a:lnTo>
                  <a:lnTo>
                    <a:pt x="2028" y="0"/>
                  </a:lnTo>
                  <a:lnTo>
                    <a:pt x="2034" y="0"/>
                  </a:lnTo>
                  <a:lnTo>
                    <a:pt x="2040" y="0"/>
                  </a:lnTo>
                  <a:lnTo>
                    <a:pt x="2046" y="0"/>
                  </a:lnTo>
                  <a:lnTo>
                    <a:pt x="2052" y="0"/>
                  </a:lnTo>
                  <a:lnTo>
                    <a:pt x="2058" y="0"/>
                  </a:lnTo>
                  <a:lnTo>
                    <a:pt x="2064" y="0"/>
                  </a:lnTo>
                  <a:lnTo>
                    <a:pt x="2070" y="0"/>
                  </a:lnTo>
                  <a:lnTo>
                    <a:pt x="2076" y="0"/>
                  </a:lnTo>
                  <a:lnTo>
                    <a:pt x="2082" y="0"/>
                  </a:lnTo>
                  <a:lnTo>
                    <a:pt x="2088" y="0"/>
                  </a:lnTo>
                  <a:lnTo>
                    <a:pt x="2094" y="0"/>
                  </a:lnTo>
                  <a:lnTo>
                    <a:pt x="2100" y="0"/>
                  </a:lnTo>
                  <a:lnTo>
                    <a:pt x="2106" y="0"/>
                  </a:lnTo>
                  <a:lnTo>
                    <a:pt x="2112" y="0"/>
                  </a:lnTo>
                  <a:lnTo>
                    <a:pt x="2118" y="0"/>
                  </a:lnTo>
                  <a:lnTo>
                    <a:pt x="2124" y="0"/>
                  </a:lnTo>
                  <a:lnTo>
                    <a:pt x="2130" y="0"/>
                  </a:lnTo>
                  <a:lnTo>
                    <a:pt x="2136" y="0"/>
                  </a:lnTo>
                  <a:lnTo>
                    <a:pt x="2142" y="0"/>
                  </a:lnTo>
                  <a:lnTo>
                    <a:pt x="2148" y="0"/>
                  </a:lnTo>
                  <a:lnTo>
                    <a:pt x="2154" y="0"/>
                  </a:lnTo>
                  <a:lnTo>
                    <a:pt x="2160" y="0"/>
                  </a:lnTo>
                  <a:lnTo>
                    <a:pt x="2166" y="0"/>
                  </a:lnTo>
                  <a:lnTo>
                    <a:pt x="2172" y="0"/>
                  </a:lnTo>
                  <a:lnTo>
                    <a:pt x="2178" y="0"/>
                  </a:lnTo>
                  <a:lnTo>
                    <a:pt x="2184" y="0"/>
                  </a:lnTo>
                  <a:lnTo>
                    <a:pt x="2190" y="0"/>
                  </a:lnTo>
                  <a:lnTo>
                    <a:pt x="2196" y="0"/>
                  </a:lnTo>
                  <a:lnTo>
                    <a:pt x="2202" y="0"/>
                  </a:lnTo>
                  <a:lnTo>
                    <a:pt x="2208" y="0"/>
                  </a:lnTo>
                  <a:lnTo>
                    <a:pt x="2214" y="0"/>
                  </a:lnTo>
                  <a:lnTo>
                    <a:pt x="2220" y="0"/>
                  </a:lnTo>
                  <a:lnTo>
                    <a:pt x="2226" y="0"/>
                  </a:lnTo>
                  <a:lnTo>
                    <a:pt x="2232" y="0"/>
                  </a:lnTo>
                  <a:lnTo>
                    <a:pt x="2238" y="0"/>
                  </a:lnTo>
                  <a:lnTo>
                    <a:pt x="2244" y="0"/>
                  </a:lnTo>
                  <a:lnTo>
                    <a:pt x="2250" y="0"/>
                  </a:lnTo>
                  <a:lnTo>
                    <a:pt x="2256" y="0"/>
                  </a:lnTo>
                  <a:lnTo>
                    <a:pt x="2262" y="0"/>
                  </a:lnTo>
                  <a:lnTo>
                    <a:pt x="2268" y="0"/>
                  </a:lnTo>
                  <a:lnTo>
                    <a:pt x="2274" y="0"/>
                  </a:lnTo>
                  <a:lnTo>
                    <a:pt x="2280" y="0"/>
                  </a:lnTo>
                  <a:lnTo>
                    <a:pt x="2286" y="0"/>
                  </a:lnTo>
                  <a:lnTo>
                    <a:pt x="2292" y="0"/>
                  </a:lnTo>
                  <a:lnTo>
                    <a:pt x="2298" y="0"/>
                  </a:lnTo>
                  <a:lnTo>
                    <a:pt x="2304" y="0"/>
                  </a:lnTo>
                  <a:lnTo>
                    <a:pt x="2310" y="0"/>
                  </a:lnTo>
                  <a:lnTo>
                    <a:pt x="2316" y="0"/>
                  </a:lnTo>
                  <a:lnTo>
                    <a:pt x="2322" y="0"/>
                  </a:lnTo>
                  <a:lnTo>
                    <a:pt x="2328" y="0"/>
                  </a:lnTo>
                  <a:lnTo>
                    <a:pt x="2334" y="0"/>
                  </a:lnTo>
                  <a:lnTo>
                    <a:pt x="2340" y="0"/>
                  </a:lnTo>
                  <a:lnTo>
                    <a:pt x="2346" y="0"/>
                  </a:lnTo>
                  <a:lnTo>
                    <a:pt x="2352" y="0"/>
                  </a:lnTo>
                  <a:lnTo>
                    <a:pt x="2358" y="0"/>
                  </a:lnTo>
                  <a:lnTo>
                    <a:pt x="2364" y="0"/>
                  </a:lnTo>
                  <a:lnTo>
                    <a:pt x="2370" y="0"/>
                  </a:lnTo>
                  <a:lnTo>
                    <a:pt x="2376" y="0"/>
                  </a:lnTo>
                  <a:lnTo>
                    <a:pt x="2382" y="0"/>
                  </a:lnTo>
                  <a:lnTo>
                    <a:pt x="2388" y="0"/>
                  </a:lnTo>
                  <a:lnTo>
                    <a:pt x="2394" y="0"/>
                  </a:lnTo>
                  <a:lnTo>
                    <a:pt x="2400" y="0"/>
                  </a:lnTo>
                  <a:lnTo>
                    <a:pt x="2406" y="0"/>
                  </a:lnTo>
                  <a:lnTo>
                    <a:pt x="2412" y="0"/>
                  </a:lnTo>
                  <a:lnTo>
                    <a:pt x="2418" y="0"/>
                  </a:lnTo>
                  <a:lnTo>
                    <a:pt x="2424" y="0"/>
                  </a:lnTo>
                  <a:lnTo>
                    <a:pt x="2430" y="0"/>
                  </a:lnTo>
                  <a:lnTo>
                    <a:pt x="2436" y="0"/>
                  </a:lnTo>
                  <a:lnTo>
                    <a:pt x="2442" y="0"/>
                  </a:lnTo>
                  <a:lnTo>
                    <a:pt x="2448" y="0"/>
                  </a:lnTo>
                  <a:lnTo>
                    <a:pt x="2454" y="0"/>
                  </a:lnTo>
                  <a:lnTo>
                    <a:pt x="2460" y="0"/>
                  </a:lnTo>
                  <a:lnTo>
                    <a:pt x="2466" y="0"/>
                  </a:lnTo>
                  <a:lnTo>
                    <a:pt x="2472" y="0"/>
                  </a:lnTo>
                  <a:lnTo>
                    <a:pt x="2478" y="0"/>
                  </a:lnTo>
                  <a:lnTo>
                    <a:pt x="2484" y="0"/>
                  </a:lnTo>
                  <a:lnTo>
                    <a:pt x="2490" y="0"/>
                  </a:lnTo>
                  <a:lnTo>
                    <a:pt x="2496" y="0"/>
                  </a:lnTo>
                  <a:lnTo>
                    <a:pt x="2502" y="0"/>
                  </a:lnTo>
                  <a:lnTo>
                    <a:pt x="2508" y="0"/>
                  </a:lnTo>
                  <a:lnTo>
                    <a:pt x="2514" y="0"/>
                  </a:lnTo>
                  <a:lnTo>
                    <a:pt x="2520" y="0"/>
                  </a:lnTo>
                  <a:lnTo>
                    <a:pt x="2526" y="0"/>
                  </a:lnTo>
                  <a:lnTo>
                    <a:pt x="2532" y="0"/>
                  </a:lnTo>
                  <a:lnTo>
                    <a:pt x="2538" y="0"/>
                  </a:lnTo>
                  <a:lnTo>
                    <a:pt x="2544" y="0"/>
                  </a:lnTo>
                  <a:lnTo>
                    <a:pt x="2550" y="0"/>
                  </a:lnTo>
                  <a:lnTo>
                    <a:pt x="2556" y="0"/>
                  </a:lnTo>
                  <a:lnTo>
                    <a:pt x="2562" y="0"/>
                  </a:lnTo>
                  <a:lnTo>
                    <a:pt x="2568" y="0"/>
                  </a:lnTo>
                  <a:lnTo>
                    <a:pt x="2574" y="0"/>
                  </a:lnTo>
                  <a:lnTo>
                    <a:pt x="2580" y="0"/>
                  </a:lnTo>
                  <a:lnTo>
                    <a:pt x="2586" y="0"/>
                  </a:lnTo>
                  <a:lnTo>
                    <a:pt x="2592" y="0"/>
                  </a:lnTo>
                  <a:lnTo>
                    <a:pt x="2598" y="0"/>
                  </a:lnTo>
                  <a:lnTo>
                    <a:pt x="2604" y="0"/>
                  </a:lnTo>
                  <a:lnTo>
                    <a:pt x="2610" y="0"/>
                  </a:lnTo>
                  <a:lnTo>
                    <a:pt x="2616" y="0"/>
                  </a:lnTo>
                  <a:lnTo>
                    <a:pt x="2622" y="0"/>
                  </a:lnTo>
                  <a:lnTo>
                    <a:pt x="2628" y="0"/>
                  </a:lnTo>
                  <a:lnTo>
                    <a:pt x="2634" y="0"/>
                  </a:lnTo>
                  <a:lnTo>
                    <a:pt x="2640" y="0"/>
                  </a:lnTo>
                  <a:lnTo>
                    <a:pt x="2646" y="0"/>
                  </a:lnTo>
                  <a:lnTo>
                    <a:pt x="2652" y="0"/>
                  </a:lnTo>
                  <a:lnTo>
                    <a:pt x="2658" y="0"/>
                  </a:lnTo>
                  <a:lnTo>
                    <a:pt x="2664" y="0"/>
                  </a:lnTo>
                  <a:lnTo>
                    <a:pt x="2670" y="0"/>
                  </a:lnTo>
                  <a:lnTo>
                    <a:pt x="2676" y="0"/>
                  </a:lnTo>
                  <a:lnTo>
                    <a:pt x="2682" y="0"/>
                  </a:lnTo>
                  <a:lnTo>
                    <a:pt x="2688" y="0"/>
                  </a:lnTo>
                  <a:lnTo>
                    <a:pt x="2694" y="0"/>
                  </a:lnTo>
                  <a:lnTo>
                    <a:pt x="2700" y="0"/>
                  </a:lnTo>
                  <a:lnTo>
                    <a:pt x="2706" y="0"/>
                  </a:lnTo>
                  <a:lnTo>
                    <a:pt x="2712" y="0"/>
                  </a:lnTo>
                  <a:lnTo>
                    <a:pt x="2718" y="0"/>
                  </a:lnTo>
                  <a:lnTo>
                    <a:pt x="2724" y="0"/>
                  </a:lnTo>
                  <a:lnTo>
                    <a:pt x="2730" y="0"/>
                  </a:lnTo>
                  <a:lnTo>
                    <a:pt x="2736" y="0"/>
                  </a:lnTo>
                  <a:lnTo>
                    <a:pt x="2742" y="0"/>
                  </a:lnTo>
                  <a:lnTo>
                    <a:pt x="2748" y="0"/>
                  </a:lnTo>
                  <a:lnTo>
                    <a:pt x="2754" y="0"/>
                  </a:lnTo>
                  <a:lnTo>
                    <a:pt x="2760" y="0"/>
                  </a:lnTo>
                  <a:lnTo>
                    <a:pt x="2766" y="0"/>
                  </a:lnTo>
                  <a:lnTo>
                    <a:pt x="2772" y="0"/>
                  </a:lnTo>
                  <a:lnTo>
                    <a:pt x="2778" y="0"/>
                  </a:lnTo>
                  <a:lnTo>
                    <a:pt x="2784" y="0"/>
                  </a:lnTo>
                  <a:lnTo>
                    <a:pt x="2790" y="0"/>
                  </a:lnTo>
                  <a:lnTo>
                    <a:pt x="2796" y="0"/>
                  </a:lnTo>
                  <a:lnTo>
                    <a:pt x="2802" y="0"/>
                  </a:lnTo>
                  <a:lnTo>
                    <a:pt x="2808" y="0"/>
                  </a:lnTo>
                  <a:lnTo>
                    <a:pt x="2814" y="0"/>
                  </a:lnTo>
                  <a:lnTo>
                    <a:pt x="2820" y="0"/>
                  </a:lnTo>
                  <a:lnTo>
                    <a:pt x="2826" y="0"/>
                  </a:lnTo>
                  <a:lnTo>
                    <a:pt x="2832" y="0"/>
                  </a:lnTo>
                  <a:lnTo>
                    <a:pt x="2838" y="0"/>
                  </a:lnTo>
                  <a:lnTo>
                    <a:pt x="2844" y="0"/>
                  </a:lnTo>
                  <a:lnTo>
                    <a:pt x="2850" y="0"/>
                  </a:lnTo>
                  <a:lnTo>
                    <a:pt x="2856" y="0"/>
                  </a:lnTo>
                  <a:lnTo>
                    <a:pt x="2862" y="0"/>
                  </a:lnTo>
                  <a:lnTo>
                    <a:pt x="2868" y="0"/>
                  </a:lnTo>
                  <a:lnTo>
                    <a:pt x="2874" y="0"/>
                  </a:lnTo>
                  <a:lnTo>
                    <a:pt x="2880" y="0"/>
                  </a:lnTo>
                  <a:lnTo>
                    <a:pt x="2886" y="0"/>
                  </a:lnTo>
                  <a:lnTo>
                    <a:pt x="2892" y="0"/>
                  </a:lnTo>
                  <a:lnTo>
                    <a:pt x="2898" y="0"/>
                  </a:lnTo>
                  <a:lnTo>
                    <a:pt x="2904" y="0"/>
                  </a:lnTo>
                  <a:lnTo>
                    <a:pt x="2910" y="0"/>
                  </a:lnTo>
                  <a:lnTo>
                    <a:pt x="2916" y="0"/>
                  </a:lnTo>
                  <a:lnTo>
                    <a:pt x="2922" y="0"/>
                  </a:lnTo>
                  <a:lnTo>
                    <a:pt x="2928" y="0"/>
                  </a:lnTo>
                  <a:lnTo>
                    <a:pt x="2934" y="0"/>
                  </a:lnTo>
                  <a:lnTo>
                    <a:pt x="2940" y="0"/>
                  </a:lnTo>
                  <a:lnTo>
                    <a:pt x="2946" y="0"/>
                  </a:lnTo>
                  <a:lnTo>
                    <a:pt x="2952" y="0"/>
                  </a:lnTo>
                  <a:lnTo>
                    <a:pt x="2958" y="0"/>
                  </a:lnTo>
                  <a:lnTo>
                    <a:pt x="2964" y="0"/>
                  </a:lnTo>
                  <a:lnTo>
                    <a:pt x="2970" y="0"/>
                  </a:lnTo>
                  <a:lnTo>
                    <a:pt x="2976" y="0"/>
                  </a:lnTo>
                  <a:lnTo>
                    <a:pt x="2982" y="0"/>
                  </a:lnTo>
                  <a:lnTo>
                    <a:pt x="2988" y="0"/>
                  </a:lnTo>
                  <a:lnTo>
                    <a:pt x="2994" y="0"/>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27" name="Freeform 126"/>
            <p:cNvSpPr>
              <a:spLocks/>
            </p:cNvSpPr>
            <p:nvPr/>
          </p:nvSpPr>
          <p:spPr bwMode="auto">
            <a:xfrm>
              <a:off x="5511800" y="5391092"/>
              <a:ext cx="4752975" cy="0"/>
            </a:xfrm>
            <a:custGeom>
              <a:avLst/>
              <a:gdLst>
                <a:gd name="T0" fmla="*/ 42 w 2994"/>
                <a:gd name="T1" fmla="*/ 90 w 2994"/>
                <a:gd name="T2" fmla="*/ 138 w 2994"/>
                <a:gd name="T3" fmla="*/ 186 w 2994"/>
                <a:gd name="T4" fmla="*/ 234 w 2994"/>
                <a:gd name="T5" fmla="*/ 282 w 2994"/>
                <a:gd name="T6" fmla="*/ 330 w 2994"/>
                <a:gd name="T7" fmla="*/ 378 w 2994"/>
                <a:gd name="T8" fmla="*/ 426 w 2994"/>
                <a:gd name="T9" fmla="*/ 474 w 2994"/>
                <a:gd name="T10" fmla="*/ 522 w 2994"/>
                <a:gd name="T11" fmla="*/ 570 w 2994"/>
                <a:gd name="T12" fmla="*/ 618 w 2994"/>
                <a:gd name="T13" fmla="*/ 666 w 2994"/>
                <a:gd name="T14" fmla="*/ 714 w 2994"/>
                <a:gd name="T15" fmla="*/ 762 w 2994"/>
                <a:gd name="T16" fmla="*/ 810 w 2994"/>
                <a:gd name="T17" fmla="*/ 858 w 2994"/>
                <a:gd name="T18" fmla="*/ 906 w 2994"/>
                <a:gd name="T19" fmla="*/ 954 w 2994"/>
                <a:gd name="T20" fmla="*/ 1002 w 2994"/>
                <a:gd name="T21" fmla="*/ 1050 w 2994"/>
                <a:gd name="T22" fmla="*/ 1098 w 2994"/>
                <a:gd name="T23" fmla="*/ 1146 w 2994"/>
                <a:gd name="T24" fmla="*/ 1194 w 2994"/>
                <a:gd name="T25" fmla="*/ 1242 w 2994"/>
                <a:gd name="T26" fmla="*/ 1290 w 2994"/>
                <a:gd name="T27" fmla="*/ 1338 w 2994"/>
                <a:gd name="T28" fmla="*/ 1386 w 2994"/>
                <a:gd name="T29" fmla="*/ 1434 w 2994"/>
                <a:gd name="T30" fmla="*/ 1482 w 2994"/>
                <a:gd name="T31" fmla="*/ 1530 w 2994"/>
                <a:gd name="T32" fmla="*/ 1578 w 2994"/>
                <a:gd name="T33" fmla="*/ 1626 w 2994"/>
                <a:gd name="T34" fmla="*/ 1674 w 2994"/>
                <a:gd name="T35" fmla="*/ 1722 w 2994"/>
                <a:gd name="T36" fmla="*/ 1770 w 2994"/>
                <a:gd name="T37" fmla="*/ 1818 w 2994"/>
                <a:gd name="T38" fmla="*/ 1866 w 2994"/>
                <a:gd name="T39" fmla="*/ 1914 w 2994"/>
                <a:gd name="T40" fmla="*/ 1962 w 2994"/>
                <a:gd name="T41" fmla="*/ 2010 w 2994"/>
                <a:gd name="T42" fmla="*/ 2058 w 2994"/>
                <a:gd name="T43" fmla="*/ 2106 w 2994"/>
                <a:gd name="T44" fmla="*/ 2154 w 2994"/>
                <a:gd name="T45" fmla="*/ 2202 w 2994"/>
                <a:gd name="T46" fmla="*/ 2250 w 2994"/>
                <a:gd name="T47" fmla="*/ 2298 w 2994"/>
                <a:gd name="T48" fmla="*/ 2346 w 2994"/>
                <a:gd name="T49" fmla="*/ 2394 w 2994"/>
                <a:gd name="T50" fmla="*/ 2442 w 2994"/>
                <a:gd name="T51" fmla="*/ 2490 w 2994"/>
                <a:gd name="T52" fmla="*/ 2538 w 2994"/>
                <a:gd name="T53" fmla="*/ 2586 w 2994"/>
                <a:gd name="T54" fmla="*/ 2634 w 2994"/>
                <a:gd name="T55" fmla="*/ 2682 w 2994"/>
                <a:gd name="T56" fmla="*/ 2730 w 2994"/>
                <a:gd name="T57" fmla="*/ 2778 w 2994"/>
                <a:gd name="T58" fmla="*/ 2826 w 2994"/>
                <a:gd name="T59" fmla="*/ 2874 w 2994"/>
                <a:gd name="T60" fmla="*/ 2922 w 2994"/>
                <a:gd name="T61" fmla="*/ 2970 w 299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2994">
                  <a:moveTo>
                    <a:pt x="0" y="0"/>
                  </a:moveTo>
                  <a:lnTo>
                    <a:pt x="6" y="0"/>
                  </a:lnTo>
                  <a:lnTo>
                    <a:pt x="12" y="0"/>
                  </a:lnTo>
                  <a:lnTo>
                    <a:pt x="18" y="0"/>
                  </a:lnTo>
                  <a:lnTo>
                    <a:pt x="24" y="0"/>
                  </a:lnTo>
                  <a:lnTo>
                    <a:pt x="30" y="0"/>
                  </a:lnTo>
                  <a:lnTo>
                    <a:pt x="36" y="0"/>
                  </a:lnTo>
                  <a:lnTo>
                    <a:pt x="42" y="0"/>
                  </a:lnTo>
                  <a:lnTo>
                    <a:pt x="48" y="0"/>
                  </a:lnTo>
                  <a:lnTo>
                    <a:pt x="54" y="0"/>
                  </a:lnTo>
                  <a:lnTo>
                    <a:pt x="60" y="0"/>
                  </a:lnTo>
                  <a:lnTo>
                    <a:pt x="66" y="0"/>
                  </a:lnTo>
                  <a:lnTo>
                    <a:pt x="72" y="0"/>
                  </a:lnTo>
                  <a:lnTo>
                    <a:pt x="78" y="0"/>
                  </a:lnTo>
                  <a:lnTo>
                    <a:pt x="84" y="0"/>
                  </a:lnTo>
                  <a:lnTo>
                    <a:pt x="90" y="0"/>
                  </a:lnTo>
                  <a:lnTo>
                    <a:pt x="96" y="0"/>
                  </a:lnTo>
                  <a:lnTo>
                    <a:pt x="102" y="0"/>
                  </a:lnTo>
                  <a:lnTo>
                    <a:pt x="108" y="0"/>
                  </a:lnTo>
                  <a:lnTo>
                    <a:pt x="114" y="0"/>
                  </a:lnTo>
                  <a:lnTo>
                    <a:pt x="120" y="0"/>
                  </a:lnTo>
                  <a:lnTo>
                    <a:pt x="126" y="0"/>
                  </a:lnTo>
                  <a:lnTo>
                    <a:pt x="132" y="0"/>
                  </a:lnTo>
                  <a:lnTo>
                    <a:pt x="138" y="0"/>
                  </a:lnTo>
                  <a:lnTo>
                    <a:pt x="144" y="0"/>
                  </a:lnTo>
                  <a:lnTo>
                    <a:pt x="150" y="0"/>
                  </a:lnTo>
                  <a:lnTo>
                    <a:pt x="156" y="0"/>
                  </a:lnTo>
                  <a:lnTo>
                    <a:pt x="162" y="0"/>
                  </a:lnTo>
                  <a:lnTo>
                    <a:pt x="168" y="0"/>
                  </a:lnTo>
                  <a:lnTo>
                    <a:pt x="174" y="0"/>
                  </a:lnTo>
                  <a:lnTo>
                    <a:pt x="180" y="0"/>
                  </a:lnTo>
                  <a:lnTo>
                    <a:pt x="186" y="0"/>
                  </a:lnTo>
                  <a:lnTo>
                    <a:pt x="192" y="0"/>
                  </a:lnTo>
                  <a:lnTo>
                    <a:pt x="198" y="0"/>
                  </a:lnTo>
                  <a:lnTo>
                    <a:pt x="204" y="0"/>
                  </a:lnTo>
                  <a:lnTo>
                    <a:pt x="210" y="0"/>
                  </a:lnTo>
                  <a:lnTo>
                    <a:pt x="216" y="0"/>
                  </a:lnTo>
                  <a:lnTo>
                    <a:pt x="222" y="0"/>
                  </a:lnTo>
                  <a:lnTo>
                    <a:pt x="228" y="0"/>
                  </a:lnTo>
                  <a:lnTo>
                    <a:pt x="234" y="0"/>
                  </a:lnTo>
                  <a:lnTo>
                    <a:pt x="240" y="0"/>
                  </a:lnTo>
                  <a:lnTo>
                    <a:pt x="246" y="0"/>
                  </a:lnTo>
                  <a:lnTo>
                    <a:pt x="252" y="0"/>
                  </a:lnTo>
                  <a:lnTo>
                    <a:pt x="258" y="0"/>
                  </a:lnTo>
                  <a:lnTo>
                    <a:pt x="264" y="0"/>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0"/>
                  </a:lnTo>
                  <a:lnTo>
                    <a:pt x="384" y="0"/>
                  </a:lnTo>
                  <a:lnTo>
                    <a:pt x="390" y="0"/>
                  </a:lnTo>
                  <a:lnTo>
                    <a:pt x="396" y="0"/>
                  </a:lnTo>
                  <a:lnTo>
                    <a:pt x="402" y="0"/>
                  </a:lnTo>
                  <a:lnTo>
                    <a:pt x="408" y="0"/>
                  </a:lnTo>
                  <a:lnTo>
                    <a:pt x="414" y="0"/>
                  </a:lnTo>
                  <a:lnTo>
                    <a:pt x="420" y="0"/>
                  </a:lnTo>
                  <a:lnTo>
                    <a:pt x="426" y="0"/>
                  </a:lnTo>
                  <a:lnTo>
                    <a:pt x="432" y="0"/>
                  </a:lnTo>
                  <a:lnTo>
                    <a:pt x="438" y="0"/>
                  </a:lnTo>
                  <a:lnTo>
                    <a:pt x="444" y="0"/>
                  </a:lnTo>
                  <a:lnTo>
                    <a:pt x="450" y="0"/>
                  </a:lnTo>
                  <a:lnTo>
                    <a:pt x="456" y="0"/>
                  </a:lnTo>
                  <a:lnTo>
                    <a:pt x="462" y="0"/>
                  </a:lnTo>
                  <a:lnTo>
                    <a:pt x="468" y="0"/>
                  </a:lnTo>
                  <a:lnTo>
                    <a:pt x="474" y="0"/>
                  </a:lnTo>
                  <a:lnTo>
                    <a:pt x="480" y="0"/>
                  </a:lnTo>
                  <a:lnTo>
                    <a:pt x="486" y="0"/>
                  </a:lnTo>
                  <a:lnTo>
                    <a:pt x="492" y="0"/>
                  </a:lnTo>
                  <a:lnTo>
                    <a:pt x="498" y="0"/>
                  </a:lnTo>
                  <a:lnTo>
                    <a:pt x="504" y="0"/>
                  </a:lnTo>
                  <a:lnTo>
                    <a:pt x="510" y="0"/>
                  </a:lnTo>
                  <a:lnTo>
                    <a:pt x="516" y="0"/>
                  </a:lnTo>
                  <a:lnTo>
                    <a:pt x="522" y="0"/>
                  </a:lnTo>
                  <a:lnTo>
                    <a:pt x="528" y="0"/>
                  </a:lnTo>
                  <a:lnTo>
                    <a:pt x="534" y="0"/>
                  </a:lnTo>
                  <a:lnTo>
                    <a:pt x="540" y="0"/>
                  </a:lnTo>
                  <a:lnTo>
                    <a:pt x="546" y="0"/>
                  </a:lnTo>
                  <a:lnTo>
                    <a:pt x="552" y="0"/>
                  </a:lnTo>
                  <a:lnTo>
                    <a:pt x="558" y="0"/>
                  </a:lnTo>
                  <a:lnTo>
                    <a:pt x="564" y="0"/>
                  </a:lnTo>
                  <a:lnTo>
                    <a:pt x="570" y="0"/>
                  </a:lnTo>
                  <a:lnTo>
                    <a:pt x="576" y="0"/>
                  </a:lnTo>
                  <a:lnTo>
                    <a:pt x="582" y="0"/>
                  </a:lnTo>
                  <a:lnTo>
                    <a:pt x="588" y="0"/>
                  </a:lnTo>
                  <a:lnTo>
                    <a:pt x="594" y="0"/>
                  </a:lnTo>
                  <a:lnTo>
                    <a:pt x="600" y="0"/>
                  </a:lnTo>
                  <a:lnTo>
                    <a:pt x="606" y="0"/>
                  </a:lnTo>
                  <a:lnTo>
                    <a:pt x="612" y="0"/>
                  </a:lnTo>
                  <a:lnTo>
                    <a:pt x="618" y="0"/>
                  </a:lnTo>
                  <a:lnTo>
                    <a:pt x="624" y="0"/>
                  </a:lnTo>
                  <a:lnTo>
                    <a:pt x="630" y="0"/>
                  </a:lnTo>
                  <a:lnTo>
                    <a:pt x="636" y="0"/>
                  </a:lnTo>
                  <a:lnTo>
                    <a:pt x="642" y="0"/>
                  </a:lnTo>
                  <a:lnTo>
                    <a:pt x="648" y="0"/>
                  </a:lnTo>
                  <a:lnTo>
                    <a:pt x="654" y="0"/>
                  </a:lnTo>
                  <a:lnTo>
                    <a:pt x="660" y="0"/>
                  </a:lnTo>
                  <a:lnTo>
                    <a:pt x="666" y="0"/>
                  </a:lnTo>
                  <a:lnTo>
                    <a:pt x="672" y="0"/>
                  </a:lnTo>
                  <a:lnTo>
                    <a:pt x="678" y="0"/>
                  </a:lnTo>
                  <a:lnTo>
                    <a:pt x="684" y="0"/>
                  </a:lnTo>
                  <a:lnTo>
                    <a:pt x="690" y="0"/>
                  </a:lnTo>
                  <a:lnTo>
                    <a:pt x="696" y="0"/>
                  </a:lnTo>
                  <a:lnTo>
                    <a:pt x="702" y="0"/>
                  </a:lnTo>
                  <a:lnTo>
                    <a:pt x="708" y="0"/>
                  </a:lnTo>
                  <a:lnTo>
                    <a:pt x="714" y="0"/>
                  </a:lnTo>
                  <a:lnTo>
                    <a:pt x="720" y="0"/>
                  </a:lnTo>
                  <a:lnTo>
                    <a:pt x="726" y="0"/>
                  </a:lnTo>
                  <a:lnTo>
                    <a:pt x="732" y="0"/>
                  </a:lnTo>
                  <a:lnTo>
                    <a:pt x="738" y="0"/>
                  </a:lnTo>
                  <a:lnTo>
                    <a:pt x="744" y="0"/>
                  </a:lnTo>
                  <a:lnTo>
                    <a:pt x="750" y="0"/>
                  </a:lnTo>
                  <a:lnTo>
                    <a:pt x="756" y="0"/>
                  </a:lnTo>
                  <a:lnTo>
                    <a:pt x="762" y="0"/>
                  </a:lnTo>
                  <a:lnTo>
                    <a:pt x="768" y="0"/>
                  </a:lnTo>
                  <a:lnTo>
                    <a:pt x="774" y="0"/>
                  </a:lnTo>
                  <a:lnTo>
                    <a:pt x="780" y="0"/>
                  </a:lnTo>
                  <a:lnTo>
                    <a:pt x="786" y="0"/>
                  </a:lnTo>
                  <a:lnTo>
                    <a:pt x="792" y="0"/>
                  </a:lnTo>
                  <a:lnTo>
                    <a:pt x="798" y="0"/>
                  </a:lnTo>
                  <a:lnTo>
                    <a:pt x="804" y="0"/>
                  </a:lnTo>
                  <a:lnTo>
                    <a:pt x="810" y="0"/>
                  </a:lnTo>
                  <a:lnTo>
                    <a:pt x="816" y="0"/>
                  </a:lnTo>
                  <a:lnTo>
                    <a:pt x="822" y="0"/>
                  </a:lnTo>
                  <a:lnTo>
                    <a:pt x="828" y="0"/>
                  </a:lnTo>
                  <a:lnTo>
                    <a:pt x="834" y="0"/>
                  </a:lnTo>
                  <a:lnTo>
                    <a:pt x="840" y="0"/>
                  </a:lnTo>
                  <a:lnTo>
                    <a:pt x="846" y="0"/>
                  </a:lnTo>
                  <a:lnTo>
                    <a:pt x="852" y="0"/>
                  </a:lnTo>
                  <a:lnTo>
                    <a:pt x="858" y="0"/>
                  </a:lnTo>
                  <a:lnTo>
                    <a:pt x="864" y="0"/>
                  </a:lnTo>
                  <a:lnTo>
                    <a:pt x="870" y="0"/>
                  </a:lnTo>
                  <a:lnTo>
                    <a:pt x="876" y="0"/>
                  </a:lnTo>
                  <a:lnTo>
                    <a:pt x="882" y="0"/>
                  </a:lnTo>
                  <a:lnTo>
                    <a:pt x="888" y="0"/>
                  </a:lnTo>
                  <a:lnTo>
                    <a:pt x="894" y="0"/>
                  </a:lnTo>
                  <a:lnTo>
                    <a:pt x="900" y="0"/>
                  </a:lnTo>
                  <a:lnTo>
                    <a:pt x="906" y="0"/>
                  </a:lnTo>
                  <a:lnTo>
                    <a:pt x="912" y="0"/>
                  </a:lnTo>
                  <a:lnTo>
                    <a:pt x="918" y="0"/>
                  </a:lnTo>
                  <a:lnTo>
                    <a:pt x="924" y="0"/>
                  </a:lnTo>
                  <a:lnTo>
                    <a:pt x="930" y="0"/>
                  </a:lnTo>
                  <a:lnTo>
                    <a:pt x="936" y="0"/>
                  </a:lnTo>
                  <a:lnTo>
                    <a:pt x="942" y="0"/>
                  </a:lnTo>
                  <a:lnTo>
                    <a:pt x="948" y="0"/>
                  </a:lnTo>
                  <a:lnTo>
                    <a:pt x="954" y="0"/>
                  </a:lnTo>
                  <a:lnTo>
                    <a:pt x="960" y="0"/>
                  </a:lnTo>
                  <a:lnTo>
                    <a:pt x="966" y="0"/>
                  </a:lnTo>
                  <a:lnTo>
                    <a:pt x="972" y="0"/>
                  </a:lnTo>
                  <a:lnTo>
                    <a:pt x="978" y="0"/>
                  </a:lnTo>
                  <a:lnTo>
                    <a:pt x="984" y="0"/>
                  </a:lnTo>
                  <a:lnTo>
                    <a:pt x="990" y="0"/>
                  </a:lnTo>
                  <a:lnTo>
                    <a:pt x="996" y="0"/>
                  </a:lnTo>
                  <a:lnTo>
                    <a:pt x="1002" y="0"/>
                  </a:lnTo>
                  <a:lnTo>
                    <a:pt x="1008" y="0"/>
                  </a:lnTo>
                  <a:lnTo>
                    <a:pt x="1014" y="0"/>
                  </a:lnTo>
                  <a:lnTo>
                    <a:pt x="1020" y="0"/>
                  </a:lnTo>
                  <a:lnTo>
                    <a:pt x="1026" y="0"/>
                  </a:lnTo>
                  <a:lnTo>
                    <a:pt x="1032" y="0"/>
                  </a:lnTo>
                  <a:lnTo>
                    <a:pt x="1038" y="0"/>
                  </a:lnTo>
                  <a:lnTo>
                    <a:pt x="1044" y="0"/>
                  </a:lnTo>
                  <a:lnTo>
                    <a:pt x="1050" y="0"/>
                  </a:lnTo>
                  <a:lnTo>
                    <a:pt x="1056" y="0"/>
                  </a:lnTo>
                  <a:lnTo>
                    <a:pt x="1062" y="0"/>
                  </a:lnTo>
                  <a:lnTo>
                    <a:pt x="1068" y="0"/>
                  </a:lnTo>
                  <a:lnTo>
                    <a:pt x="1074" y="0"/>
                  </a:lnTo>
                  <a:lnTo>
                    <a:pt x="1080" y="0"/>
                  </a:lnTo>
                  <a:lnTo>
                    <a:pt x="1086" y="0"/>
                  </a:lnTo>
                  <a:lnTo>
                    <a:pt x="1092" y="0"/>
                  </a:lnTo>
                  <a:lnTo>
                    <a:pt x="1098" y="0"/>
                  </a:lnTo>
                  <a:lnTo>
                    <a:pt x="1104" y="0"/>
                  </a:lnTo>
                  <a:lnTo>
                    <a:pt x="1110" y="0"/>
                  </a:lnTo>
                  <a:lnTo>
                    <a:pt x="1116" y="0"/>
                  </a:lnTo>
                  <a:lnTo>
                    <a:pt x="1122" y="0"/>
                  </a:lnTo>
                  <a:lnTo>
                    <a:pt x="1128" y="0"/>
                  </a:lnTo>
                  <a:lnTo>
                    <a:pt x="1134" y="0"/>
                  </a:lnTo>
                  <a:lnTo>
                    <a:pt x="1140" y="0"/>
                  </a:lnTo>
                  <a:lnTo>
                    <a:pt x="1146" y="0"/>
                  </a:lnTo>
                  <a:lnTo>
                    <a:pt x="1152" y="0"/>
                  </a:lnTo>
                  <a:lnTo>
                    <a:pt x="1158" y="0"/>
                  </a:lnTo>
                  <a:lnTo>
                    <a:pt x="1164" y="0"/>
                  </a:lnTo>
                  <a:lnTo>
                    <a:pt x="1170" y="0"/>
                  </a:lnTo>
                  <a:lnTo>
                    <a:pt x="1176" y="0"/>
                  </a:lnTo>
                  <a:lnTo>
                    <a:pt x="1182" y="0"/>
                  </a:lnTo>
                  <a:lnTo>
                    <a:pt x="1188" y="0"/>
                  </a:lnTo>
                  <a:lnTo>
                    <a:pt x="1194" y="0"/>
                  </a:lnTo>
                  <a:lnTo>
                    <a:pt x="1200" y="0"/>
                  </a:lnTo>
                  <a:lnTo>
                    <a:pt x="1206" y="0"/>
                  </a:lnTo>
                  <a:lnTo>
                    <a:pt x="1212" y="0"/>
                  </a:lnTo>
                  <a:lnTo>
                    <a:pt x="1218" y="0"/>
                  </a:lnTo>
                  <a:lnTo>
                    <a:pt x="1224" y="0"/>
                  </a:lnTo>
                  <a:lnTo>
                    <a:pt x="1230" y="0"/>
                  </a:lnTo>
                  <a:lnTo>
                    <a:pt x="1236" y="0"/>
                  </a:lnTo>
                  <a:lnTo>
                    <a:pt x="1242" y="0"/>
                  </a:lnTo>
                  <a:lnTo>
                    <a:pt x="1248" y="0"/>
                  </a:lnTo>
                  <a:lnTo>
                    <a:pt x="1254" y="0"/>
                  </a:lnTo>
                  <a:lnTo>
                    <a:pt x="1260" y="0"/>
                  </a:lnTo>
                  <a:lnTo>
                    <a:pt x="1266" y="0"/>
                  </a:lnTo>
                  <a:lnTo>
                    <a:pt x="1272" y="0"/>
                  </a:lnTo>
                  <a:lnTo>
                    <a:pt x="1278" y="0"/>
                  </a:lnTo>
                  <a:lnTo>
                    <a:pt x="1284" y="0"/>
                  </a:lnTo>
                  <a:lnTo>
                    <a:pt x="1290" y="0"/>
                  </a:lnTo>
                  <a:lnTo>
                    <a:pt x="1296" y="0"/>
                  </a:lnTo>
                  <a:lnTo>
                    <a:pt x="1302" y="0"/>
                  </a:lnTo>
                  <a:lnTo>
                    <a:pt x="1308" y="0"/>
                  </a:lnTo>
                  <a:lnTo>
                    <a:pt x="1314" y="0"/>
                  </a:lnTo>
                  <a:lnTo>
                    <a:pt x="1320" y="0"/>
                  </a:lnTo>
                  <a:lnTo>
                    <a:pt x="1326" y="0"/>
                  </a:lnTo>
                  <a:lnTo>
                    <a:pt x="1332" y="0"/>
                  </a:lnTo>
                  <a:lnTo>
                    <a:pt x="1338" y="0"/>
                  </a:lnTo>
                  <a:lnTo>
                    <a:pt x="1344" y="0"/>
                  </a:lnTo>
                  <a:lnTo>
                    <a:pt x="1350" y="0"/>
                  </a:lnTo>
                  <a:lnTo>
                    <a:pt x="1356" y="0"/>
                  </a:lnTo>
                  <a:lnTo>
                    <a:pt x="1362" y="0"/>
                  </a:lnTo>
                  <a:lnTo>
                    <a:pt x="1368" y="0"/>
                  </a:lnTo>
                  <a:lnTo>
                    <a:pt x="1374" y="0"/>
                  </a:lnTo>
                  <a:lnTo>
                    <a:pt x="1380" y="0"/>
                  </a:lnTo>
                  <a:lnTo>
                    <a:pt x="1386" y="0"/>
                  </a:lnTo>
                  <a:lnTo>
                    <a:pt x="1392" y="0"/>
                  </a:lnTo>
                  <a:lnTo>
                    <a:pt x="1398" y="0"/>
                  </a:lnTo>
                  <a:lnTo>
                    <a:pt x="1404" y="0"/>
                  </a:lnTo>
                  <a:lnTo>
                    <a:pt x="1410" y="0"/>
                  </a:lnTo>
                  <a:lnTo>
                    <a:pt x="1416" y="0"/>
                  </a:lnTo>
                  <a:lnTo>
                    <a:pt x="1422" y="0"/>
                  </a:lnTo>
                  <a:lnTo>
                    <a:pt x="1428" y="0"/>
                  </a:lnTo>
                  <a:lnTo>
                    <a:pt x="1434" y="0"/>
                  </a:lnTo>
                  <a:lnTo>
                    <a:pt x="1440" y="0"/>
                  </a:lnTo>
                  <a:lnTo>
                    <a:pt x="1446" y="0"/>
                  </a:lnTo>
                  <a:lnTo>
                    <a:pt x="1452" y="0"/>
                  </a:lnTo>
                  <a:lnTo>
                    <a:pt x="1458" y="0"/>
                  </a:lnTo>
                  <a:lnTo>
                    <a:pt x="1464" y="0"/>
                  </a:lnTo>
                  <a:lnTo>
                    <a:pt x="1470" y="0"/>
                  </a:lnTo>
                  <a:lnTo>
                    <a:pt x="1476" y="0"/>
                  </a:lnTo>
                  <a:lnTo>
                    <a:pt x="1482" y="0"/>
                  </a:lnTo>
                  <a:lnTo>
                    <a:pt x="1488" y="0"/>
                  </a:lnTo>
                  <a:lnTo>
                    <a:pt x="1494" y="0"/>
                  </a:lnTo>
                  <a:lnTo>
                    <a:pt x="1500" y="0"/>
                  </a:lnTo>
                  <a:lnTo>
                    <a:pt x="1506" y="0"/>
                  </a:lnTo>
                  <a:lnTo>
                    <a:pt x="1512" y="0"/>
                  </a:lnTo>
                  <a:lnTo>
                    <a:pt x="1518" y="0"/>
                  </a:lnTo>
                  <a:lnTo>
                    <a:pt x="1524" y="0"/>
                  </a:lnTo>
                  <a:lnTo>
                    <a:pt x="1530" y="0"/>
                  </a:lnTo>
                  <a:lnTo>
                    <a:pt x="1536" y="0"/>
                  </a:lnTo>
                  <a:lnTo>
                    <a:pt x="1542" y="0"/>
                  </a:lnTo>
                  <a:lnTo>
                    <a:pt x="1548" y="0"/>
                  </a:lnTo>
                  <a:lnTo>
                    <a:pt x="1554" y="0"/>
                  </a:lnTo>
                  <a:lnTo>
                    <a:pt x="1560" y="0"/>
                  </a:lnTo>
                  <a:lnTo>
                    <a:pt x="1566" y="0"/>
                  </a:lnTo>
                  <a:lnTo>
                    <a:pt x="1572" y="0"/>
                  </a:lnTo>
                  <a:lnTo>
                    <a:pt x="1578" y="0"/>
                  </a:lnTo>
                  <a:lnTo>
                    <a:pt x="1584" y="0"/>
                  </a:lnTo>
                  <a:lnTo>
                    <a:pt x="1590" y="0"/>
                  </a:lnTo>
                  <a:lnTo>
                    <a:pt x="1596" y="0"/>
                  </a:lnTo>
                  <a:lnTo>
                    <a:pt x="1602" y="0"/>
                  </a:lnTo>
                  <a:lnTo>
                    <a:pt x="1608" y="0"/>
                  </a:lnTo>
                  <a:lnTo>
                    <a:pt x="1614" y="0"/>
                  </a:lnTo>
                  <a:lnTo>
                    <a:pt x="1620" y="0"/>
                  </a:lnTo>
                  <a:lnTo>
                    <a:pt x="1626" y="0"/>
                  </a:lnTo>
                  <a:lnTo>
                    <a:pt x="1632" y="0"/>
                  </a:lnTo>
                  <a:lnTo>
                    <a:pt x="1638" y="0"/>
                  </a:lnTo>
                  <a:lnTo>
                    <a:pt x="1644" y="0"/>
                  </a:lnTo>
                  <a:lnTo>
                    <a:pt x="1650" y="0"/>
                  </a:lnTo>
                  <a:lnTo>
                    <a:pt x="1656" y="0"/>
                  </a:lnTo>
                  <a:lnTo>
                    <a:pt x="1662" y="0"/>
                  </a:lnTo>
                  <a:lnTo>
                    <a:pt x="1668" y="0"/>
                  </a:lnTo>
                  <a:lnTo>
                    <a:pt x="1674" y="0"/>
                  </a:lnTo>
                  <a:lnTo>
                    <a:pt x="1680" y="0"/>
                  </a:lnTo>
                  <a:lnTo>
                    <a:pt x="1686" y="0"/>
                  </a:lnTo>
                  <a:lnTo>
                    <a:pt x="1692" y="0"/>
                  </a:lnTo>
                  <a:lnTo>
                    <a:pt x="1698" y="0"/>
                  </a:lnTo>
                  <a:lnTo>
                    <a:pt x="1704" y="0"/>
                  </a:lnTo>
                  <a:lnTo>
                    <a:pt x="1710" y="0"/>
                  </a:lnTo>
                  <a:lnTo>
                    <a:pt x="1716" y="0"/>
                  </a:lnTo>
                  <a:lnTo>
                    <a:pt x="1722" y="0"/>
                  </a:lnTo>
                  <a:lnTo>
                    <a:pt x="1728" y="0"/>
                  </a:lnTo>
                  <a:lnTo>
                    <a:pt x="1734" y="0"/>
                  </a:lnTo>
                  <a:lnTo>
                    <a:pt x="1740" y="0"/>
                  </a:lnTo>
                  <a:lnTo>
                    <a:pt x="1746" y="0"/>
                  </a:lnTo>
                  <a:lnTo>
                    <a:pt x="1752" y="0"/>
                  </a:lnTo>
                  <a:lnTo>
                    <a:pt x="1758" y="0"/>
                  </a:lnTo>
                  <a:lnTo>
                    <a:pt x="1764" y="0"/>
                  </a:lnTo>
                  <a:lnTo>
                    <a:pt x="1770" y="0"/>
                  </a:lnTo>
                  <a:lnTo>
                    <a:pt x="1776" y="0"/>
                  </a:lnTo>
                  <a:lnTo>
                    <a:pt x="1782" y="0"/>
                  </a:lnTo>
                  <a:lnTo>
                    <a:pt x="1788" y="0"/>
                  </a:lnTo>
                  <a:lnTo>
                    <a:pt x="1794" y="0"/>
                  </a:lnTo>
                  <a:lnTo>
                    <a:pt x="1800" y="0"/>
                  </a:lnTo>
                  <a:lnTo>
                    <a:pt x="1806" y="0"/>
                  </a:lnTo>
                  <a:lnTo>
                    <a:pt x="1812" y="0"/>
                  </a:lnTo>
                  <a:lnTo>
                    <a:pt x="1818" y="0"/>
                  </a:lnTo>
                  <a:lnTo>
                    <a:pt x="1824" y="0"/>
                  </a:lnTo>
                  <a:lnTo>
                    <a:pt x="1830" y="0"/>
                  </a:lnTo>
                  <a:lnTo>
                    <a:pt x="1836" y="0"/>
                  </a:lnTo>
                  <a:lnTo>
                    <a:pt x="1842" y="0"/>
                  </a:lnTo>
                  <a:lnTo>
                    <a:pt x="1848" y="0"/>
                  </a:lnTo>
                  <a:lnTo>
                    <a:pt x="1854" y="0"/>
                  </a:lnTo>
                  <a:lnTo>
                    <a:pt x="1860" y="0"/>
                  </a:lnTo>
                  <a:lnTo>
                    <a:pt x="1866" y="0"/>
                  </a:lnTo>
                  <a:lnTo>
                    <a:pt x="1872" y="0"/>
                  </a:lnTo>
                  <a:lnTo>
                    <a:pt x="1878" y="0"/>
                  </a:lnTo>
                  <a:lnTo>
                    <a:pt x="1884" y="0"/>
                  </a:lnTo>
                  <a:lnTo>
                    <a:pt x="1890" y="0"/>
                  </a:lnTo>
                  <a:lnTo>
                    <a:pt x="1896" y="0"/>
                  </a:lnTo>
                  <a:lnTo>
                    <a:pt x="1902" y="0"/>
                  </a:lnTo>
                  <a:lnTo>
                    <a:pt x="1908" y="0"/>
                  </a:lnTo>
                  <a:lnTo>
                    <a:pt x="1914" y="0"/>
                  </a:lnTo>
                  <a:lnTo>
                    <a:pt x="1920" y="0"/>
                  </a:lnTo>
                  <a:lnTo>
                    <a:pt x="1926" y="0"/>
                  </a:lnTo>
                  <a:lnTo>
                    <a:pt x="1932" y="0"/>
                  </a:lnTo>
                  <a:lnTo>
                    <a:pt x="1938" y="0"/>
                  </a:lnTo>
                  <a:lnTo>
                    <a:pt x="1944" y="0"/>
                  </a:lnTo>
                  <a:lnTo>
                    <a:pt x="1950" y="0"/>
                  </a:lnTo>
                  <a:lnTo>
                    <a:pt x="1956" y="0"/>
                  </a:lnTo>
                  <a:lnTo>
                    <a:pt x="1962" y="0"/>
                  </a:lnTo>
                  <a:lnTo>
                    <a:pt x="1968" y="0"/>
                  </a:lnTo>
                  <a:lnTo>
                    <a:pt x="1974" y="0"/>
                  </a:lnTo>
                  <a:lnTo>
                    <a:pt x="1980" y="0"/>
                  </a:lnTo>
                  <a:lnTo>
                    <a:pt x="1986" y="0"/>
                  </a:lnTo>
                  <a:lnTo>
                    <a:pt x="1992" y="0"/>
                  </a:lnTo>
                  <a:lnTo>
                    <a:pt x="1998" y="0"/>
                  </a:lnTo>
                  <a:lnTo>
                    <a:pt x="2004" y="0"/>
                  </a:lnTo>
                  <a:lnTo>
                    <a:pt x="2010" y="0"/>
                  </a:lnTo>
                  <a:lnTo>
                    <a:pt x="2016" y="0"/>
                  </a:lnTo>
                  <a:lnTo>
                    <a:pt x="2022" y="0"/>
                  </a:lnTo>
                  <a:lnTo>
                    <a:pt x="2028" y="0"/>
                  </a:lnTo>
                  <a:lnTo>
                    <a:pt x="2034" y="0"/>
                  </a:lnTo>
                  <a:lnTo>
                    <a:pt x="2040" y="0"/>
                  </a:lnTo>
                  <a:lnTo>
                    <a:pt x="2046" y="0"/>
                  </a:lnTo>
                  <a:lnTo>
                    <a:pt x="2052" y="0"/>
                  </a:lnTo>
                  <a:lnTo>
                    <a:pt x="2058" y="0"/>
                  </a:lnTo>
                  <a:lnTo>
                    <a:pt x="2064" y="0"/>
                  </a:lnTo>
                  <a:lnTo>
                    <a:pt x="2070" y="0"/>
                  </a:lnTo>
                  <a:lnTo>
                    <a:pt x="2076" y="0"/>
                  </a:lnTo>
                  <a:lnTo>
                    <a:pt x="2082" y="0"/>
                  </a:lnTo>
                  <a:lnTo>
                    <a:pt x="2088" y="0"/>
                  </a:lnTo>
                  <a:lnTo>
                    <a:pt x="2094" y="0"/>
                  </a:lnTo>
                  <a:lnTo>
                    <a:pt x="2100" y="0"/>
                  </a:lnTo>
                  <a:lnTo>
                    <a:pt x="2106" y="0"/>
                  </a:lnTo>
                  <a:lnTo>
                    <a:pt x="2112" y="0"/>
                  </a:lnTo>
                  <a:lnTo>
                    <a:pt x="2118" y="0"/>
                  </a:lnTo>
                  <a:lnTo>
                    <a:pt x="2124" y="0"/>
                  </a:lnTo>
                  <a:lnTo>
                    <a:pt x="2130" y="0"/>
                  </a:lnTo>
                  <a:lnTo>
                    <a:pt x="2136" y="0"/>
                  </a:lnTo>
                  <a:lnTo>
                    <a:pt x="2142" y="0"/>
                  </a:lnTo>
                  <a:lnTo>
                    <a:pt x="2148" y="0"/>
                  </a:lnTo>
                  <a:lnTo>
                    <a:pt x="2154" y="0"/>
                  </a:lnTo>
                  <a:lnTo>
                    <a:pt x="2160" y="0"/>
                  </a:lnTo>
                  <a:lnTo>
                    <a:pt x="2166" y="0"/>
                  </a:lnTo>
                  <a:lnTo>
                    <a:pt x="2172" y="0"/>
                  </a:lnTo>
                  <a:lnTo>
                    <a:pt x="2178" y="0"/>
                  </a:lnTo>
                  <a:lnTo>
                    <a:pt x="2184" y="0"/>
                  </a:lnTo>
                  <a:lnTo>
                    <a:pt x="2190" y="0"/>
                  </a:lnTo>
                  <a:lnTo>
                    <a:pt x="2196" y="0"/>
                  </a:lnTo>
                  <a:lnTo>
                    <a:pt x="2202" y="0"/>
                  </a:lnTo>
                  <a:lnTo>
                    <a:pt x="2208" y="0"/>
                  </a:lnTo>
                  <a:lnTo>
                    <a:pt x="2214" y="0"/>
                  </a:lnTo>
                  <a:lnTo>
                    <a:pt x="2220" y="0"/>
                  </a:lnTo>
                  <a:lnTo>
                    <a:pt x="2226" y="0"/>
                  </a:lnTo>
                  <a:lnTo>
                    <a:pt x="2232" y="0"/>
                  </a:lnTo>
                  <a:lnTo>
                    <a:pt x="2238" y="0"/>
                  </a:lnTo>
                  <a:lnTo>
                    <a:pt x="2244" y="0"/>
                  </a:lnTo>
                  <a:lnTo>
                    <a:pt x="2250" y="0"/>
                  </a:lnTo>
                  <a:lnTo>
                    <a:pt x="2256" y="0"/>
                  </a:lnTo>
                  <a:lnTo>
                    <a:pt x="2262" y="0"/>
                  </a:lnTo>
                  <a:lnTo>
                    <a:pt x="2268" y="0"/>
                  </a:lnTo>
                  <a:lnTo>
                    <a:pt x="2274" y="0"/>
                  </a:lnTo>
                  <a:lnTo>
                    <a:pt x="2280" y="0"/>
                  </a:lnTo>
                  <a:lnTo>
                    <a:pt x="2286" y="0"/>
                  </a:lnTo>
                  <a:lnTo>
                    <a:pt x="2292" y="0"/>
                  </a:lnTo>
                  <a:lnTo>
                    <a:pt x="2298" y="0"/>
                  </a:lnTo>
                  <a:lnTo>
                    <a:pt x="2304" y="0"/>
                  </a:lnTo>
                  <a:lnTo>
                    <a:pt x="2310" y="0"/>
                  </a:lnTo>
                  <a:lnTo>
                    <a:pt x="2316" y="0"/>
                  </a:lnTo>
                  <a:lnTo>
                    <a:pt x="2322" y="0"/>
                  </a:lnTo>
                  <a:lnTo>
                    <a:pt x="2328" y="0"/>
                  </a:lnTo>
                  <a:lnTo>
                    <a:pt x="2334" y="0"/>
                  </a:lnTo>
                  <a:lnTo>
                    <a:pt x="2340" y="0"/>
                  </a:lnTo>
                  <a:lnTo>
                    <a:pt x="2346" y="0"/>
                  </a:lnTo>
                  <a:lnTo>
                    <a:pt x="2352" y="0"/>
                  </a:lnTo>
                  <a:lnTo>
                    <a:pt x="2358" y="0"/>
                  </a:lnTo>
                  <a:lnTo>
                    <a:pt x="2364" y="0"/>
                  </a:lnTo>
                  <a:lnTo>
                    <a:pt x="2370" y="0"/>
                  </a:lnTo>
                  <a:lnTo>
                    <a:pt x="2376" y="0"/>
                  </a:lnTo>
                  <a:lnTo>
                    <a:pt x="2382" y="0"/>
                  </a:lnTo>
                  <a:lnTo>
                    <a:pt x="2388" y="0"/>
                  </a:lnTo>
                  <a:lnTo>
                    <a:pt x="2394" y="0"/>
                  </a:lnTo>
                  <a:lnTo>
                    <a:pt x="2400" y="0"/>
                  </a:lnTo>
                  <a:lnTo>
                    <a:pt x="2406" y="0"/>
                  </a:lnTo>
                  <a:lnTo>
                    <a:pt x="2412" y="0"/>
                  </a:lnTo>
                  <a:lnTo>
                    <a:pt x="2418" y="0"/>
                  </a:lnTo>
                  <a:lnTo>
                    <a:pt x="2424" y="0"/>
                  </a:lnTo>
                  <a:lnTo>
                    <a:pt x="2430" y="0"/>
                  </a:lnTo>
                  <a:lnTo>
                    <a:pt x="2436" y="0"/>
                  </a:lnTo>
                  <a:lnTo>
                    <a:pt x="2442" y="0"/>
                  </a:lnTo>
                  <a:lnTo>
                    <a:pt x="2448" y="0"/>
                  </a:lnTo>
                  <a:lnTo>
                    <a:pt x="2454" y="0"/>
                  </a:lnTo>
                  <a:lnTo>
                    <a:pt x="2460" y="0"/>
                  </a:lnTo>
                  <a:lnTo>
                    <a:pt x="2466" y="0"/>
                  </a:lnTo>
                  <a:lnTo>
                    <a:pt x="2472" y="0"/>
                  </a:lnTo>
                  <a:lnTo>
                    <a:pt x="2478" y="0"/>
                  </a:lnTo>
                  <a:lnTo>
                    <a:pt x="2484" y="0"/>
                  </a:lnTo>
                  <a:lnTo>
                    <a:pt x="2490" y="0"/>
                  </a:lnTo>
                  <a:lnTo>
                    <a:pt x="2496" y="0"/>
                  </a:lnTo>
                  <a:lnTo>
                    <a:pt x="2502" y="0"/>
                  </a:lnTo>
                  <a:lnTo>
                    <a:pt x="2508" y="0"/>
                  </a:lnTo>
                  <a:lnTo>
                    <a:pt x="2514" y="0"/>
                  </a:lnTo>
                  <a:lnTo>
                    <a:pt x="2520" y="0"/>
                  </a:lnTo>
                  <a:lnTo>
                    <a:pt x="2526" y="0"/>
                  </a:lnTo>
                  <a:lnTo>
                    <a:pt x="2532" y="0"/>
                  </a:lnTo>
                  <a:lnTo>
                    <a:pt x="2538" y="0"/>
                  </a:lnTo>
                  <a:lnTo>
                    <a:pt x="2544" y="0"/>
                  </a:lnTo>
                  <a:lnTo>
                    <a:pt x="2550" y="0"/>
                  </a:lnTo>
                  <a:lnTo>
                    <a:pt x="2556" y="0"/>
                  </a:lnTo>
                  <a:lnTo>
                    <a:pt x="2562" y="0"/>
                  </a:lnTo>
                  <a:lnTo>
                    <a:pt x="2568" y="0"/>
                  </a:lnTo>
                  <a:lnTo>
                    <a:pt x="2574" y="0"/>
                  </a:lnTo>
                  <a:lnTo>
                    <a:pt x="2580" y="0"/>
                  </a:lnTo>
                  <a:lnTo>
                    <a:pt x="2586" y="0"/>
                  </a:lnTo>
                  <a:lnTo>
                    <a:pt x="2592" y="0"/>
                  </a:lnTo>
                  <a:lnTo>
                    <a:pt x="2598" y="0"/>
                  </a:lnTo>
                  <a:lnTo>
                    <a:pt x="2604" y="0"/>
                  </a:lnTo>
                  <a:lnTo>
                    <a:pt x="2610" y="0"/>
                  </a:lnTo>
                  <a:lnTo>
                    <a:pt x="2616" y="0"/>
                  </a:lnTo>
                  <a:lnTo>
                    <a:pt x="2622" y="0"/>
                  </a:lnTo>
                  <a:lnTo>
                    <a:pt x="2628" y="0"/>
                  </a:lnTo>
                  <a:lnTo>
                    <a:pt x="2634" y="0"/>
                  </a:lnTo>
                  <a:lnTo>
                    <a:pt x="2640" y="0"/>
                  </a:lnTo>
                  <a:lnTo>
                    <a:pt x="2646" y="0"/>
                  </a:lnTo>
                  <a:lnTo>
                    <a:pt x="2652" y="0"/>
                  </a:lnTo>
                  <a:lnTo>
                    <a:pt x="2658" y="0"/>
                  </a:lnTo>
                  <a:lnTo>
                    <a:pt x="2664" y="0"/>
                  </a:lnTo>
                  <a:lnTo>
                    <a:pt x="2670" y="0"/>
                  </a:lnTo>
                  <a:lnTo>
                    <a:pt x="2676" y="0"/>
                  </a:lnTo>
                  <a:lnTo>
                    <a:pt x="2682" y="0"/>
                  </a:lnTo>
                  <a:lnTo>
                    <a:pt x="2688" y="0"/>
                  </a:lnTo>
                  <a:lnTo>
                    <a:pt x="2694" y="0"/>
                  </a:lnTo>
                  <a:lnTo>
                    <a:pt x="2700" y="0"/>
                  </a:lnTo>
                  <a:lnTo>
                    <a:pt x="2706" y="0"/>
                  </a:lnTo>
                  <a:lnTo>
                    <a:pt x="2712" y="0"/>
                  </a:lnTo>
                  <a:lnTo>
                    <a:pt x="2718" y="0"/>
                  </a:lnTo>
                  <a:lnTo>
                    <a:pt x="2724" y="0"/>
                  </a:lnTo>
                  <a:lnTo>
                    <a:pt x="2730" y="0"/>
                  </a:lnTo>
                  <a:lnTo>
                    <a:pt x="2736" y="0"/>
                  </a:lnTo>
                  <a:lnTo>
                    <a:pt x="2742" y="0"/>
                  </a:lnTo>
                  <a:lnTo>
                    <a:pt x="2748" y="0"/>
                  </a:lnTo>
                  <a:lnTo>
                    <a:pt x="2754" y="0"/>
                  </a:lnTo>
                  <a:lnTo>
                    <a:pt x="2760" y="0"/>
                  </a:lnTo>
                  <a:lnTo>
                    <a:pt x="2766" y="0"/>
                  </a:lnTo>
                  <a:lnTo>
                    <a:pt x="2772" y="0"/>
                  </a:lnTo>
                  <a:lnTo>
                    <a:pt x="2778" y="0"/>
                  </a:lnTo>
                  <a:lnTo>
                    <a:pt x="2784" y="0"/>
                  </a:lnTo>
                  <a:lnTo>
                    <a:pt x="2790" y="0"/>
                  </a:lnTo>
                  <a:lnTo>
                    <a:pt x="2796" y="0"/>
                  </a:lnTo>
                  <a:lnTo>
                    <a:pt x="2802" y="0"/>
                  </a:lnTo>
                  <a:lnTo>
                    <a:pt x="2808" y="0"/>
                  </a:lnTo>
                  <a:lnTo>
                    <a:pt x="2814" y="0"/>
                  </a:lnTo>
                  <a:lnTo>
                    <a:pt x="2820" y="0"/>
                  </a:lnTo>
                  <a:lnTo>
                    <a:pt x="2826" y="0"/>
                  </a:lnTo>
                  <a:lnTo>
                    <a:pt x="2832" y="0"/>
                  </a:lnTo>
                  <a:lnTo>
                    <a:pt x="2838" y="0"/>
                  </a:lnTo>
                  <a:lnTo>
                    <a:pt x="2844" y="0"/>
                  </a:lnTo>
                  <a:lnTo>
                    <a:pt x="2850" y="0"/>
                  </a:lnTo>
                  <a:lnTo>
                    <a:pt x="2856" y="0"/>
                  </a:lnTo>
                  <a:lnTo>
                    <a:pt x="2862" y="0"/>
                  </a:lnTo>
                  <a:lnTo>
                    <a:pt x="2868" y="0"/>
                  </a:lnTo>
                  <a:lnTo>
                    <a:pt x="2874" y="0"/>
                  </a:lnTo>
                  <a:lnTo>
                    <a:pt x="2880" y="0"/>
                  </a:lnTo>
                  <a:lnTo>
                    <a:pt x="2886" y="0"/>
                  </a:lnTo>
                  <a:lnTo>
                    <a:pt x="2892" y="0"/>
                  </a:lnTo>
                  <a:lnTo>
                    <a:pt x="2898" y="0"/>
                  </a:lnTo>
                  <a:lnTo>
                    <a:pt x="2904" y="0"/>
                  </a:lnTo>
                  <a:lnTo>
                    <a:pt x="2910" y="0"/>
                  </a:lnTo>
                  <a:lnTo>
                    <a:pt x="2916" y="0"/>
                  </a:lnTo>
                  <a:lnTo>
                    <a:pt x="2922" y="0"/>
                  </a:lnTo>
                  <a:lnTo>
                    <a:pt x="2928" y="0"/>
                  </a:lnTo>
                  <a:lnTo>
                    <a:pt x="2934" y="0"/>
                  </a:lnTo>
                  <a:lnTo>
                    <a:pt x="2940" y="0"/>
                  </a:lnTo>
                  <a:lnTo>
                    <a:pt x="2946" y="0"/>
                  </a:lnTo>
                  <a:lnTo>
                    <a:pt x="2952" y="0"/>
                  </a:lnTo>
                  <a:lnTo>
                    <a:pt x="2958" y="0"/>
                  </a:lnTo>
                  <a:lnTo>
                    <a:pt x="2964" y="0"/>
                  </a:lnTo>
                  <a:lnTo>
                    <a:pt x="2970" y="0"/>
                  </a:lnTo>
                  <a:lnTo>
                    <a:pt x="2976" y="0"/>
                  </a:lnTo>
                  <a:lnTo>
                    <a:pt x="2982" y="0"/>
                  </a:lnTo>
                  <a:lnTo>
                    <a:pt x="2988" y="0"/>
                  </a:lnTo>
                  <a:lnTo>
                    <a:pt x="2994" y="0"/>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28" name="Freeform 127"/>
            <p:cNvSpPr>
              <a:spLocks/>
            </p:cNvSpPr>
            <p:nvPr/>
          </p:nvSpPr>
          <p:spPr bwMode="auto">
            <a:xfrm>
              <a:off x="10264775" y="5391092"/>
              <a:ext cx="1800225" cy="0"/>
            </a:xfrm>
            <a:custGeom>
              <a:avLst/>
              <a:gdLst>
                <a:gd name="T0" fmla="*/ 12 w 1134"/>
                <a:gd name="T1" fmla="*/ 30 w 1134"/>
                <a:gd name="T2" fmla="*/ 48 w 1134"/>
                <a:gd name="T3" fmla="*/ 66 w 1134"/>
                <a:gd name="T4" fmla="*/ 84 w 1134"/>
                <a:gd name="T5" fmla="*/ 102 w 1134"/>
                <a:gd name="T6" fmla="*/ 120 w 1134"/>
                <a:gd name="T7" fmla="*/ 138 w 1134"/>
                <a:gd name="T8" fmla="*/ 156 w 1134"/>
                <a:gd name="T9" fmla="*/ 174 w 1134"/>
                <a:gd name="T10" fmla="*/ 192 w 1134"/>
                <a:gd name="T11" fmla="*/ 210 w 1134"/>
                <a:gd name="T12" fmla="*/ 228 w 1134"/>
                <a:gd name="T13" fmla="*/ 246 w 1134"/>
                <a:gd name="T14" fmla="*/ 264 w 1134"/>
                <a:gd name="T15" fmla="*/ 282 w 1134"/>
                <a:gd name="T16" fmla="*/ 300 w 1134"/>
                <a:gd name="T17" fmla="*/ 318 w 1134"/>
                <a:gd name="T18" fmla="*/ 336 w 1134"/>
                <a:gd name="T19" fmla="*/ 354 w 1134"/>
                <a:gd name="T20" fmla="*/ 372 w 1134"/>
                <a:gd name="T21" fmla="*/ 390 w 1134"/>
                <a:gd name="T22" fmla="*/ 408 w 1134"/>
                <a:gd name="T23" fmla="*/ 426 w 1134"/>
                <a:gd name="T24" fmla="*/ 444 w 1134"/>
                <a:gd name="T25" fmla="*/ 462 w 1134"/>
                <a:gd name="T26" fmla="*/ 480 w 1134"/>
                <a:gd name="T27" fmla="*/ 498 w 1134"/>
                <a:gd name="T28" fmla="*/ 516 w 1134"/>
                <a:gd name="T29" fmla="*/ 534 w 1134"/>
                <a:gd name="T30" fmla="*/ 552 w 1134"/>
                <a:gd name="T31" fmla="*/ 570 w 1134"/>
                <a:gd name="T32" fmla="*/ 588 w 1134"/>
                <a:gd name="T33" fmla="*/ 606 w 1134"/>
                <a:gd name="T34" fmla="*/ 624 w 1134"/>
                <a:gd name="T35" fmla="*/ 642 w 1134"/>
                <a:gd name="T36" fmla="*/ 660 w 1134"/>
                <a:gd name="T37" fmla="*/ 678 w 1134"/>
                <a:gd name="T38" fmla="*/ 696 w 1134"/>
                <a:gd name="T39" fmla="*/ 714 w 1134"/>
                <a:gd name="T40" fmla="*/ 732 w 1134"/>
                <a:gd name="T41" fmla="*/ 750 w 1134"/>
                <a:gd name="T42" fmla="*/ 768 w 1134"/>
                <a:gd name="T43" fmla="*/ 786 w 1134"/>
                <a:gd name="T44" fmla="*/ 804 w 1134"/>
                <a:gd name="T45" fmla="*/ 822 w 1134"/>
                <a:gd name="T46" fmla="*/ 840 w 1134"/>
                <a:gd name="T47" fmla="*/ 858 w 1134"/>
                <a:gd name="T48" fmla="*/ 876 w 1134"/>
                <a:gd name="T49" fmla="*/ 894 w 1134"/>
                <a:gd name="T50" fmla="*/ 912 w 1134"/>
                <a:gd name="T51" fmla="*/ 930 w 1134"/>
                <a:gd name="T52" fmla="*/ 948 w 1134"/>
                <a:gd name="T53" fmla="*/ 966 w 1134"/>
                <a:gd name="T54" fmla="*/ 984 w 1134"/>
                <a:gd name="T55" fmla="*/ 1002 w 1134"/>
                <a:gd name="T56" fmla="*/ 1020 w 1134"/>
                <a:gd name="T57" fmla="*/ 1038 w 1134"/>
                <a:gd name="T58" fmla="*/ 1056 w 1134"/>
                <a:gd name="T59" fmla="*/ 1074 w 1134"/>
                <a:gd name="T60" fmla="*/ 1092 w 1134"/>
                <a:gd name="T61" fmla="*/ 1110 w 1134"/>
                <a:gd name="T62" fmla="*/ 1128 w 113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1134">
                  <a:moveTo>
                    <a:pt x="0" y="0"/>
                  </a:moveTo>
                  <a:lnTo>
                    <a:pt x="6" y="0"/>
                  </a:lnTo>
                  <a:lnTo>
                    <a:pt x="12" y="0"/>
                  </a:lnTo>
                  <a:lnTo>
                    <a:pt x="18" y="0"/>
                  </a:lnTo>
                  <a:lnTo>
                    <a:pt x="24" y="0"/>
                  </a:lnTo>
                  <a:lnTo>
                    <a:pt x="30" y="0"/>
                  </a:lnTo>
                  <a:lnTo>
                    <a:pt x="36" y="0"/>
                  </a:lnTo>
                  <a:lnTo>
                    <a:pt x="42" y="0"/>
                  </a:lnTo>
                  <a:lnTo>
                    <a:pt x="48" y="0"/>
                  </a:lnTo>
                  <a:lnTo>
                    <a:pt x="54" y="0"/>
                  </a:lnTo>
                  <a:lnTo>
                    <a:pt x="60" y="0"/>
                  </a:lnTo>
                  <a:lnTo>
                    <a:pt x="66" y="0"/>
                  </a:lnTo>
                  <a:lnTo>
                    <a:pt x="72" y="0"/>
                  </a:lnTo>
                  <a:lnTo>
                    <a:pt x="78" y="0"/>
                  </a:lnTo>
                  <a:lnTo>
                    <a:pt x="84" y="0"/>
                  </a:lnTo>
                  <a:lnTo>
                    <a:pt x="90" y="0"/>
                  </a:lnTo>
                  <a:lnTo>
                    <a:pt x="96" y="0"/>
                  </a:lnTo>
                  <a:lnTo>
                    <a:pt x="102" y="0"/>
                  </a:lnTo>
                  <a:lnTo>
                    <a:pt x="108" y="0"/>
                  </a:lnTo>
                  <a:lnTo>
                    <a:pt x="114" y="0"/>
                  </a:lnTo>
                  <a:lnTo>
                    <a:pt x="120" y="0"/>
                  </a:lnTo>
                  <a:lnTo>
                    <a:pt x="126" y="0"/>
                  </a:lnTo>
                  <a:lnTo>
                    <a:pt x="132" y="0"/>
                  </a:lnTo>
                  <a:lnTo>
                    <a:pt x="138" y="0"/>
                  </a:lnTo>
                  <a:lnTo>
                    <a:pt x="144" y="0"/>
                  </a:lnTo>
                  <a:lnTo>
                    <a:pt x="150" y="0"/>
                  </a:lnTo>
                  <a:lnTo>
                    <a:pt x="156" y="0"/>
                  </a:lnTo>
                  <a:lnTo>
                    <a:pt x="162" y="0"/>
                  </a:lnTo>
                  <a:lnTo>
                    <a:pt x="168" y="0"/>
                  </a:lnTo>
                  <a:lnTo>
                    <a:pt x="174" y="0"/>
                  </a:lnTo>
                  <a:lnTo>
                    <a:pt x="180" y="0"/>
                  </a:lnTo>
                  <a:lnTo>
                    <a:pt x="186" y="0"/>
                  </a:lnTo>
                  <a:lnTo>
                    <a:pt x="192" y="0"/>
                  </a:lnTo>
                  <a:lnTo>
                    <a:pt x="198" y="0"/>
                  </a:lnTo>
                  <a:lnTo>
                    <a:pt x="204" y="0"/>
                  </a:lnTo>
                  <a:lnTo>
                    <a:pt x="210" y="0"/>
                  </a:lnTo>
                  <a:lnTo>
                    <a:pt x="216" y="0"/>
                  </a:lnTo>
                  <a:lnTo>
                    <a:pt x="222" y="0"/>
                  </a:lnTo>
                  <a:lnTo>
                    <a:pt x="228" y="0"/>
                  </a:lnTo>
                  <a:lnTo>
                    <a:pt x="234" y="0"/>
                  </a:lnTo>
                  <a:lnTo>
                    <a:pt x="240" y="0"/>
                  </a:lnTo>
                  <a:lnTo>
                    <a:pt x="246" y="0"/>
                  </a:lnTo>
                  <a:lnTo>
                    <a:pt x="252" y="0"/>
                  </a:lnTo>
                  <a:lnTo>
                    <a:pt x="258" y="0"/>
                  </a:lnTo>
                  <a:lnTo>
                    <a:pt x="264" y="0"/>
                  </a:lnTo>
                  <a:lnTo>
                    <a:pt x="270" y="0"/>
                  </a:lnTo>
                  <a:lnTo>
                    <a:pt x="276" y="0"/>
                  </a:lnTo>
                  <a:lnTo>
                    <a:pt x="282" y="0"/>
                  </a:lnTo>
                  <a:lnTo>
                    <a:pt x="288" y="0"/>
                  </a:lnTo>
                  <a:lnTo>
                    <a:pt x="294" y="0"/>
                  </a:lnTo>
                  <a:lnTo>
                    <a:pt x="300" y="0"/>
                  </a:lnTo>
                  <a:lnTo>
                    <a:pt x="306" y="0"/>
                  </a:lnTo>
                  <a:lnTo>
                    <a:pt x="312" y="0"/>
                  </a:lnTo>
                  <a:lnTo>
                    <a:pt x="318" y="0"/>
                  </a:lnTo>
                  <a:lnTo>
                    <a:pt x="324" y="0"/>
                  </a:lnTo>
                  <a:lnTo>
                    <a:pt x="330" y="0"/>
                  </a:lnTo>
                  <a:lnTo>
                    <a:pt x="336" y="0"/>
                  </a:lnTo>
                  <a:lnTo>
                    <a:pt x="342" y="0"/>
                  </a:lnTo>
                  <a:lnTo>
                    <a:pt x="348" y="0"/>
                  </a:lnTo>
                  <a:lnTo>
                    <a:pt x="354" y="0"/>
                  </a:lnTo>
                  <a:lnTo>
                    <a:pt x="360" y="0"/>
                  </a:lnTo>
                  <a:lnTo>
                    <a:pt x="366" y="0"/>
                  </a:lnTo>
                  <a:lnTo>
                    <a:pt x="372" y="0"/>
                  </a:lnTo>
                  <a:lnTo>
                    <a:pt x="378" y="0"/>
                  </a:lnTo>
                  <a:lnTo>
                    <a:pt x="384" y="0"/>
                  </a:lnTo>
                  <a:lnTo>
                    <a:pt x="390" y="0"/>
                  </a:lnTo>
                  <a:lnTo>
                    <a:pt x="396" y="0"/>
                  </a:lnTo>
                  <a:lnTo>
                    <a:pt x="402" y="0"/>
                  </a:lnTo>
                  <a:lnTo>
                    <a:pt x="408" y="0"/>
                  </a:lnTo>
                  <a:lnTo>
                    <a:pt x="414" y="0"/>
                  </a:lnTo>
                  <a:lnTo>
                    <a:pt x="420" y="0"/>
                  </a:lnTo>
                  <a:lnTo>
                    <a:pt x="426" y="0"/>
                  </a:lnTo>
                  <a:lnTo>
                    <a:pt x="432" y="0"/>
                  </a:lnTo>
                  <a:lnTo>
                    <a:pt x="438" y="0"/>
                  </a:lnTo>
                  <a:lnTo>
                    <a:pt x="444" y="0"/>
                  </a:lnTo>
                  <a:lnTo>
                    <a:pt x="450" y="0"/>
                  </a:lnTo>
                  <a:lnTo>
                    <a:pt x="456" y="0"/>
                  </a:lnTo>
                  <a:lnTo>
                    <a:pt x="462" y="0"/>
                  </a:lnTo>
                  <a:lnTo>
                    <a:pt x="468" y="0"/>
                  </a:lnTo>
                  <a:lnTo>
                    <a:pt x="474" y="0"/>
                  </a:lnTo>
                  <a:lnTo>
                    <a:pt x="480" y="0"/>
                  </a:lnTo>
                  <a:lnTo>
                    <a:pt x="486" y="0"/>
                  </a:lnTo>
                  <a:lnTo>
                    <a:pt x="492" y="0"/>
                  </a:lnTo>
                  <a:lnTo>
                    <a:pt x="498" y="0"/>
                  </a:lnTo>
                  <a:lnTo>
                    <a:pt x="504" y="0"/>
                  </a:lnTo>
                  <a:lnTo>
                    <a:pt x="510" y="0"/>
                  </a:lnTo>
                  <a:lnTo>
                    <a:pt x="516" y="0"/>
                  </a:lnTo>
                  <a:lnTo>
                    <a:pt x="522" y="0"/>
                  </a:lnTo>
                  <a:lnTo>
                    <a:pt x="528" y="0"/>
                  </a:lnTo>
                  <a:lnTo>
                    <a:pt x="534" y="0"/>
                  </a:lnTo>
                  <a:lnTo>
                    <a:pt x="540" y="0"/>
                  </a:lnTo>
                  <a:lnTo>
                    <a:pt x="546" y="0"/>
                  </a:lnTo>
                  <a:lnTo>
                    <a:pt x="552" y="0"/>
                  </a:lnTo>
                  <a:lnTo>
                    <a:pt x="558" y="0"/>
                  </a:lnTo>
                  <a:lnTo>
                    <a:pt x="564" y="0"/>
                  </a:lnTo>
                  <a:lnTo>
                    <a:pt x="570" y="0"/>
                  </a:lnTo>
                  <a:lnTo>
                    <a:pt x="576" y="0"/>
                  </a:lnTo>
                  <a:lnTo>
                    <a:pt x="582" y="0"/>
                  </a:lnTo>
                  <a:lnTo>
                    <a:pt x="588" y="0"/>
                  </a:lnTo>
                  <a:lnTo>
                    <a:pt x="594" y="0"/>
                  </a:lnTo>
                  <a:lnTo>
                    <a:pt x="600" y="0"/>
                  </a:lnTo>
                  <a:lnTo>
                    <a:pt x="606" y="0"/>
                  </a:lnTo>
                  <a:lnTo>
                    <a:pt x="612" y="0"/>
                  </a:lnTo>
                  <a:lnTo>
                    <a:pt x="618" y="0"/>
                  </a:lnTo>
                  <a:lnTo>
                    <a:pt x="624" y="0"/>
                  </a:lnTo>
                  <a:lnTo>
                    <a:pt x="630" y="0"/>
                  </a:lnTo>
                  <a:lnTo>
                    <a:pt x="636" y="0"/>
                  </a:lnTo>
                  <a:lnTo>
                    <a:pt x="642" y="0"/>
                  </a:lnTo>
                  <a:lnTo>
                    <a:pt x="648" y="0"/>
                  </a:lnTo>
                  <a:lnTo>
                    <a:pt x="654" y="0"/>
                  </a:lnTo>
                  <a:lnTo>
                    <a:pt x="660" y="0"/>
                  </a:lnTo>
                  <a:lnTo>
                    <a:pt x="666" y="0"/>
                  </a:lnTo>
                  <a:lnTo>
                    <a:pt x="672" y="0"/>
                  </a:lnTo>
                  <a:lnTo>
                    <a:pt x="678" y="0"/>
                  </a:lnTo>
                  <a:lnTo>
                    <a:pt x="684" y="0"/>
                  </a:lnTo>
                  <a:lnTo>
                    <a:pt x="690" y="0"/>
                  </a:lnTo>
                  <a:lnTo>
                    <a:pt x="696" y="0"/>
                  </a:lnTo>
                  <a:lnTo>
                    <a:pt x="702" y="0"/>
                  </a:lnTo>
                  <a:lnTo>
                    <a:pt x="708" y="0"/>
                  </a:lnTo>
                  <a:lnTo>
                    <a:pt x="714" y="0"/>
                  </a:lnTo>
                  <a:lnTo>
                    <a:pt x="720" y="0"/>
                  </a:lnTo>
                  <a:lnTo>
                    <a:pt x="726" y="0"/>
                  </a:lnTo>
                  <a:lnTo>
                    <a:pt x="732" y="0"/>
                  </a:lnTo>
                  <a:lnTo>
                    <a:pt x="738" y="0"/>
                  </a:lnTo>
                  <a:lnTo>
                    <a:pt x="744" y="0"/>
                  </a:lnTo>
                  <a:lnTo>
                    <a:pt x="750" y="0"/>
                  </a:lnTo>
                  <a:lnTo>
                    <a:pt x="756" y="0"/>
                  </a:lnTo>
                  <a:lnTo>
                    <a:pt x="762" y="0"/>
                  </a:lnTo>
                  <a:lnTo>
                    <a:pt x="768" y="0"/>
                  </a:lnTo>
                  <a:lnTo>
                    <a:pt x="774" y="0"/>
                  </a:lnTo>
                  <a:lnTo>
                    <a:pt x="780" y="0"/>
                  </a:lnTo>
                  <a:lnTo>
                    <a:pt x="786" y="0"/>
                  </a:lnTo>
                  <a:lnTo>
                    <a:pt x="792" y="0"/>
                  </a:lnTo>
                  <a:lnTo>
                    <a:pt x="798" y="0"/>
                  </a:lnTo>
                  <a:lnTo>
                    <a:pt x="804" y="0"/>
                  </a:lnTo>
                  <a:lnTo>
                    <a:pt x="810" y="0"/>
                  </a:lnTo>
                  <a:lnTo>
                    <a:pt x="816" y="0"/>
                  </a:lnTo>
                  <a:lnTo>
                    <a:pt x="822" y="0"/>
                  </a:lnTo>
                  <a:lnTo>
                    <a:pt x="828" y="0"/>
                  </a:lnTo>
                  <a:lnTo>
                    <a:pt x="834" y="0"/>
                  </a:lnTo>
                  <a:lnTo>
                    <a:pt x="840" y="0"/>
                  </a:lnTo>
                  <a:lnTo>
                    <a:pt x="846" y="0"/>
                  </a:lnTo>
                  <a:lnTo>
                    <a:pt x="852" y="0"/>
                  </a:lnTo>
                  <a:lnTo>
                    <a:pt x="858" y="0"/>
                  </a:lnTo>
                  <a:lnTo>
                    <a:pt x="864" y="0"/>
                  </a:lnTo>
                  <a:lnTo>
                    <a:pt x="870" y="0"/>
                  </a:lnTo>
                  <a:lnTo>
                    <a:pt x="876" y="0"/>
                  </a:lnTo>
                  <a:lnTo>
                    <a:pt x="882" y="0"/>
                  </a:lnTo>
                  <a:lnTo>
                    <a:pt x="888" y="0"/>
                  </a:lnTo>
                  <a:lnTo>
                    <a:pt x="894" y="0"/>
                  </a:lnTo>
                  <a:lnTo>
                    <a:pt x="900" y="0"/>
                  </a:lnTo>
                  <a:lnTo>
                    <a:pt x="906" y="0"/>
                  </a:lnTo>
                  <a:lnTo>
                    <a:pt x="912" y="0"/>
                  </a:lnTo>
                  <a:lnTo>
                    <a:pt x="918" y="0"/>
                  </a:lnTo>
                  <a:lnTo>
                    <a:pt x="924" y="0"/>
                  </a:lnTo>
                  <a:lnTo>
                    <a:pt x="930" y="0"/>
                  </a:lnTo>
                  <a:lnTo>
                    <a:pt x="936" y="0"/>
                  </a:lnTo>
                  <a:lnTo>
                    <a:pt x="942" y="0"/>
                  </a:lnTo>
                  <a:lnTo>
                    <a:pt x="948" y="0"/>
                  </a:lnTo>
                  <a:lnTo>
                    <a:pt x="954" y="0"/>
                  </a:lnTo>
                  <a:lnTo>
                    <a:pt x="960" y="0"/>
                  </a:lnTo>
                  <a:lnTo>
                    <a:pt x="966" y="0"/>
                  </a:lnTo>
                  <a:lnTo>
                    <a:pt x="972" y="0"/>
                  </a:lnTo>
                  <a:lnTo>
                    <a:pt x="978" y="0"/>
                  </a:lnTo>
                  <a:lnTo>
                    <a:pt x="984" y="0"/>
                  </a:lnTo>
                  <a:lnTo>
                    <a:pt x="990" y="0"/>
                  </a:lnTo>
                  <a:lnTo>
                    <a:pt x="996" y="0"/>
                  </a:lnTo>
                  <a:lnTo>
                    <a:pt x="1002" y="0"/>
                  </a:lnTo>
                  <a:lnTo>
                    <a:pt x="1008" y="0"/>
                  </a:lnTo>
                  <a:lnTo>
                    <a:pt x="1014" y="0"/>
                  </a:lnTo>
                  <a:lnTo>
                    <a:pt x="1020" y="0"/>
                  </a:lnTo>
                  <a:lnTo>
                    <a:pt x="1026" y="0"/>
                  </a:lnTo>
                  <a:lnTo>
                    <a:pt x="1032" y="0"/>
                  </a:lnTo>
                  <a:lnTo>
                    <a:pt x="1038" y="0"/>
                  </a:lnTo>
                  <a:lnTo>
                    <a:pt x="1044" y="0"/>
                  </a:lnTo>
                  <a:lnTo>
                    <a:pt x="1050" y="0"/>
                  </a:lnTo>
                  <a:lnTo>
                    <a:pt x="1056" y="0"/>
                  </a:lnTo>
                  <a:lnTo>
                    <a:pt x="1062" y="0"/>
                  </a:lnTo>
                  <a:lnTo>
                    <a:pt x="1068" y="0"/>
                  </a:lnTo>
                  <a:lnTo>
                    <a:pt x="1074" y="0"/>
                  </a:lnTo>
                  <a:lnTo>
                    <a:pt x="1080" y="0"/>
                  </a:lnTo>
                  <a:lnTo>
                    <a:pt x="1086" y="0"/>
                  </a:lnTo>
                  <a:lnTo>
                    <a:pt x="1092" y="0"/>
                  </a:lnTo>
                  <a:lnTo>
                    <a:pt x="1098" y="0"/>
                  </a:lnTo>
                  <a:lnTo>
                    <a:pt x="1104" y="0"/>
                  </a:lnTo>
                  <a:lnTo>
                    <a:pt x="1110" y="0"/>
                  </a:lnTo>
                  <a:lnTo>
                    <a:pt x="1116" y="0"/>
                  </a:lnTo>
                  <a:lnTo>
                    <a:pt x="1122" y="0"/>
                  </a:lnTo>
                  <a:lnTo>
                    <a:pt x="1128" y="0"/>
                  </a:lnTo>
                  <a:lnTo>
                    <a:pt x="1134" y="0"/>
                  </a:lnTo>
                </a:path>
              </a:pathLst>
            </a:custGeom>
            <a:noFill/>
            <a:ln w="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29" name="Freeform 128"/>
            <p:cNvSpPr>
              <a:spLocks/>
            </p:cNvSpPr>
            <p:nvPr/>
          </p:nvSpPr>
          <p:spPr bwMode="auto">
            <a:xfrm>
              <a:off x="758825" y="1292351"/>
              <a:ext cx="4171950" cy="4108247"/>
            </a:xfrm>
            <a:custGeom>
              <a:avLst/>
              <a:gdLst>
                <a:gd name="T0" fmla="*/ 42 w 2628"/>
                <a:gd name="T1" fmla="*/ 2156 h 2161"/>
                <a:gd name="T2" fmla="*/ 90 w 2628"/>
                <a:gd name="T3" fmla="*/ 2156 h 2161"/>
                <a:gd name="T4" fmla="*/ 138 w 2628"/>
                <a:gd name="T5" fmla="*/ 2156 h 2161"/>
                <a:gd name="T6" fmla="*/ 186 w 2628"/>
                <a:gd name="T7" fmla="*/ 2156 h 2161"/>
                <a:gd name="T8" fmla="*/ 234 w 2628"/>
                <a:gd name="T9" fmla="*/ 2156 h 2161"/>
                <a:gd name="T10" fmla="*/ 282 w 2628"/>
                <a:gd name="T11" fmla="*/ 2156 h 2161"/>
                <a:gd name="T12" fmla="*/ 330 w 2628"/>
                <a:gd name="T13" fmla="*/ 2156 h 2161"/>
                <a:gd name="T14" fmla="*/ 378 w 2628"/>
                <a:gd name="T15" fmla="*/ 2156 h 2161"/>
                <a:gd name="T16" fmla="*/ 426 w 2628"/>
                <a:gd name="T17" fmla="*/ 2156 h 2161"/>
                <a:gd name="T18" fmla="*/ 474 w 2628"/>
                <a:gd name="T19" fmla="*/ 2156 h 2161"/>
                <a:gd name="T20" fmla="*/ 522 w 2628"/>
                <a:gd name="T21" fmla="*/ 2156 h 2161"/>
                <a:gd name="T22" fmla="*/ 570 w 2628"/>
                <a:gd name="T23" fmla="*/ 2156 h 2161"/>
                <a:gd name="T24" fmla="*/ 618 w 2628"/>
                <a:gd name="T25" fmla="*/ 2156 h 2161"/>
                <a:gd name="T26" fmla="*/ 666 w 2628"/>
                <a:gd name="T27" fmla="*/ 2156 h 2161"/>
                <a:gd name="T28" fmla="*/ 714 w 2628"/>
                <a:gd name="T29" fmla="*/ 2156 h 2161"/>
                <a:gd name="T30" fmla="*/ 762 w 2628"/>
                <a:gd name="T31" fmla="*/ 2152 h 2161"/>
                <a:gd name="T32" fmla="*/ 810 w 2628"/>
                <a:gd name="T33" fmla="*/ 2152 h 2161"/>
                <a:gd name="T34" fmla="*/ 858 w 2628"/>
                <a:gd name="T35" fmla="*/ 2152 h 2161"/>
                <a:gd name="T36" fmla="*/ 906 w 2628"/>
                <a:gd name="T37" fmla="*/ 2152 h 2161"/>
                <a:gd name="T38" fmla="*/ 954 w 2628"/>
                <a:gd name="T39" fmla="*/ 2152 h 2161"/>
                <a:gd name="T40" fmla="*/ 996 w 2628"/>
                <a:gd name="T41" fmla="*/ 2156 h 2161"/>
                <a:gd name="T42" fmla="*/ 1044 w 2628"/>
                <a:gd name="T43" fmla="*/ 2152 h 2161"/>
                <a:gd name="T44" fmla="*/ 1092 w 2628"/>
                <a:gd name="T45" fmla="*/ 2152 h 2161"/>
                <a:gd name="T46" fmla="*/ 1140 w 2628"/>
                <a:gd name="T47" fmla="*/ 2152 h 2161"/>
                <a:gd name="T48" fmla="*/ 1188 w 2628"/>
                <a:gd name="T49" fmla="*/ 2152 h 2161"/>
                <a:gd name="T50" fmla="*/ 1236 w 2628"/>
                <a:gd name="T51" fmla="*/ 2152 h 2161"/>
                <a:gd name="T52" fmla="*/ 1284 w 2628"/>
                <a:gd name="T53" fmla="*/ 2152 h 2161"/>
                <a:gd name="T54" fmla="*/ 1332 w 2628"/>
                <a:gd name="T55" fmla="*/ 2152 h 2161"/>
                <a:gd name="T56" fmla="*/ 1380 w 2628"/>
                <a:gd name="T57" fmla="*/ 2152 h 2161"/>
                <a:gd name="T58" fmla="*/ 1428 w 2628"/>
                <a:gd name="T59" fmla="*/ 2152 h 2161"/>
                <a:gd name="T60" fmla="*/ 1476 w 2628"/>
                <a:gd name="T61" fmla="*/ 2152 h 2161"/>
                <a:gd name="T62" fmla="*/ 1524 w 2628"/>
                <a:gd name="T63" fmla="*/ 2152 h 2161"/>
                <a:gd name="T64" fmla="*/ 1572 w 2628"/>
                <a:gd name="T65" fmla="*/ 2152 h 2161"/>
                <a:gd name="T66" fmla="*/ 1614 w 2628"/>
                <a:gd name="T67" fmla="*/ 2148 h 2161"/>
                <a:gd name="T68" fmla="*/ 1662 w 2628"/>
                <a:gd name="T69" fmla="*/ 2148 h 2161"/>
                <a:gd name="T70" fmla="*/ 1704 w 2628"/>
                <a:gd name="T71" fmla="*/ 2139 h 2161"/>
                <a:gd name="T72" fmla="*/ 1752 w 2628"/>
                <a:gd name="T73" fmla="*/ 2139 h 2161"/>
                <a:gd name="T74" fmla="*/ 1800 w 2628"/>
                <a:gd name="T75" fmla="*/ 2144 h 2161"/>
                <a:gd name="T76" fmla="*/ 1842 w 2628"/>
                <a:gd name="T77" fmla="*/ 2135 h 2161"/>
                <a:gd name="T78" fmla="*/ 1878 w 2628"/>
                <a:gd name="T79" fmla="*/ 2118 h 2161"/>
                <a:gd name="T80" fmla="*/ 1908 w 2628"/>
                <a:gd name="T81" fmla="*/ 2089 h 2161"/>
                <a:gd name="T82" fmla="*/ 1944 w 2628"/>
                <a:gd name="T83" fmla="*/ 2055 h 2161"/>
                <a:gd name="T84" fmla="*/ 1980 w 2628"/>
                <a:gd name="T85" fmla="*/ 2026 h 2161"/>
                <a:gd name="T86" fmla="*/ 2016 w 2628"/>
                <a:gd name="T87" fmla="*/ 1992 h 2161"/>
                <a:gd name="T88" fmla="*/ 2052 w 2628"/>
                <a:gd name="T89" fmla="*/ 1962 h 2161"/>
                <a:gd name="T90" fmla="*/ 2088 w 2628"/>
                <a:gd name="T91" fmla="*/ 1979 h 2161"/>
                <a:gd name="T92" fmla="*/ 2118 w 2628"/>
                <a:gd name="T93" fmla="*/ 2009 h 2161"/>
                <a:gd name="T94" fmla="*/ 2160 w 2628"/>
                <a:gd name="T95" fmla="*/ 2009 h 2161"/>
                <a:gd name="T96" fmla="*/ 2196 w 2628"/>
                <a:gd name="T97" fmla="*/ 1983 h 2161"/>
                <a:gd name="T98" fmla="*/ 2226 w 2628"/>
                <a:gd name="T99" fmla="*/ 1954 h 2161"/>
                <a:gd name="T100" fmla="*/ 2256 w 2628"/>
                <a:gd name="T101" fmla="*/ 1916 h 2161"/>
                <a:gd name="T102" fmla="*/ 2286 w 2628"/>
                <a:gd name="T103" fmla="*/ 1869 h 2161"/>
                <a:gd name="T104" fmla="*/ 2322 w 2628"/>
                <a:gd name="T105" fmla="*/ 1810 h 2161"/>
                <a:gd name="T106" fmla="*/ 2352 w 2628"/>
                <a:gd name="T107" fmla="*/ 1730 h 2161"/>
                <a:gd name="T108" fmla="*/ 2382 w 2628"/>
                <a:gd name="T109" fmla="*/ 1612 h 2161"/>
                <a:gd name="T110" fmla="*/ 2418 w 2628"/>
                <a:gd name="T111" fmla="*/ 1443 h 2161"/>
                <a:gd name="T112" fmla="*/ 2448 w 2628"/>
                <a:gd name="T113" fmla="*/ 1093 h 2161"/>
                <a:gd name="T114" fmla="*/ 2478 w 2628"/>
                <a:gd name="T115" fmla="*/ 557 h 2161"/>
                <a:gd name="T116" fmla="*/ 2508 w 2628"/>
                <a:gd name="T117" fmla="*/ 97 h 2161"/>
                <a:gd name="T118" fmla="*/ 2544 w 2628"/>
                <a:gd name="T119" fmla="*/ 54 h 2161"/>
                <a:gd name="T120" fmla="*/ 2580 w 2628"/>
                <a:gd name="T121" fmla="*/ 354 h 2161"/>
                <a:gd name="T122" fmla="*/ 2610 w 2628"/>
                <a:gd name="T123" fmla="*/ 65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2161">
                  <a:moveTo>
                    <a:pt x="0" y="2161"/>
                  </a:moveTo>
                  <a:lnTo>
                    <a:pt x="6" y="2161"/>
                  </a:lnTo>
                  <a:lnTo>
                    <a:pt x="12" y="2156"/>
                  </a:lnTo>
                  <a:lnTo>
                    <a:pt x="18" y="2156"/>
                  </a:lnTo>
                  <a:lnTo>
                    <a:pt x="24" y="2156"/>
                  </a:lnTo>
                  <a:lnTo>
                    <a:pt x="30" y="2156"/>
                  </a:lnTo>
                  <a:lnTo>
                    <a:pt x="36" y="2156"/>
                  </a:lnTo>
                  <a:lnTo>
                    <a:pt x="42" y="2156"/>
                  </a:lnTo>
                  <a:lnTo>
                    <a:pt x="48" y="2156"/>
                  </a:lnTo>
                  <a:lnTo>
                    <a:pt x="54" y="2156"/>
                  </a:lnTo>
                  <a:lnTo>
                    <a:pt x="60" y="2156"/>
                  </a:lnTo>
                  <a:lnTo>
                    <a:pt x="66" y="2156"/>
                  </a:lnTo>
                  <a:lnTo>
                    <a:pt x="72" y="2156"/>
                  </a:lnTo>
                  <a:lnTo>
                    <a:pt x="78" y="2156"/>
                  </a:lnTo>
                  <a:lnTo>
                    <a:pt x="84" y="2156"/>
                  </a:lnTo>
                  <a:lnTo>
                    <a:pt x="90" y="2156"/>
                  </a:lnTo>
                  <a:lnTo>
                    <a:pt x="96" y="2161"/>
                  </a:lnTo>
                  <a:lnTo>
                    <a:pt x="102" y="2161"/>
                  </a:lnTo>
                  <a:lnTo>
                    <a:pt x="108" y="2161"/>
                  </a:lnTo>
                  <a:lnTo>
                    <a:pt x="114" y="2161"/>
                  </a:lnTo>
                  <a:lnTo>
                    <a:pt x="120" y="2161"/>
                  </a:lnTo>
                  <a:lnTo>
                    <a:pt x="126" y="2156"/>
                  </a:lnTo>
                  <a:lnTo>
                    <a:pt x="132" y="2156"/>
                  </a:lnTo>
                  <a:lnTo>
                    <a:pt x="138" y="2156"/>
                  </a:lnTo>
                  <a:lnTo>
                    <a:pt x="144" y="2156"/>
                  </a:lnTo>
                  <a:lnTo>
                    <a:pt x="150" y="2156"/>
                  </a:lnTo>
                  <a:lnTo>
                    <a:pt x="156" y="2156"/>
                  </a:lnTo>
                  <a:lnTo>
                    <a:pt x="162" y="2156"/>
                  </a:lnTo>
                  <a:lnTo>
                    <a:pt x="168" y="2156"/>
                  </a:lnTo>
                  <a:lnTo>
                    <a:pt x="174" y="2156"/>
                  </a:lnTo>
                  <a:lnTo>
                    <a:pt x="180" y="2156"/>
                  </a:lnTo>
                  <a:lnTo>
                    <a:pt x="186" y="2156"/>
                  </a:lnTo>
                  <a:lnTo>
                    <a:pt x="192" y="2156"/>
                  </a:lnTo>
                  <a:lnTo>
                    <a:pt x="198" y="2156"/>
                  </a:lnTo>
                  <a:lnTo>
                    <a:pt x="204" y="2156"/>
                  </a:lnTo>
                  <a:lnTo>
                    <a:pt x="210" y="2156"/>
                  </a:lnTo>
                  <a:lnTo>
                    <a:pt x="216" y="2156"/>
                  </a:lnTo>
                  <a:lnTo>
                    <a:pt x="222" y="2156"/>
                  </a:lnTo>
                  <a:lnTo>
                    <a:pt x="228" y="2156"/>
                  </a:lnTo>
                  <a:lnTo>
                    <a:pt x="234" y="2156"/>
                  </a:lnTo>
                  <a:lnTo>
                    <a:pt x="240" y="2156"/>
                  </a:lnTo>
                  <a:lnTo>
                    <a:pt x="246" y="2156"/>
                  </a:lnTo>
                  <a:lnTo>
                    <a:pt x="252" y="2156"/>
                  </a:lnTo>
                  <a:lnTo>
                    <a:pt x="258" y="2156"/>
                  </a:lnTo>
                  <a:lnTo>
                    <a:pt x="264" y="2156"/>
                  </a:lnTo>
                  <a:lnTo>
                    <a:pt x="270" y="2156"/>
                  </a:lnTo>
                  <a:lnTo>
                    <a:pt x="276" y="2156"/>
                  </a:lnTo>
                  <a:lnTo>
                    <a:pt x="282" y="2156"/>
                  </a:lnTo>
                  <a:lnTo>
                    <a:pt x="288" y="2156"/>
                  </a:lnTo>
                  <a:lnTo>
                    <a:pt x="294" y="2156"/>
                  </a:lnTo>
                  <a:lnTo>
                    <a:pt x="300" y="2156"/>
                  </a:lnTo>
                  <a:lnTo>
                    <a:pt x="306" y="2156"/>
                  </a:lnTo>
                  <a:lnTo>
                    <a:pt x="312" y="2156"/>
                  </a:lnTo>
                  <a:lnTo>
                    <a:pt x="318" y="2156"/>
                  </a:lnTo>
                  <a:lnTo>
                    <a:pt x="324" y="2156"/>
                  </a:lnTo>
                  <a:lnTo>
                    <a:pt x="330" y="2156"/>
                  </a:lnTo>
                  <a:lnTo>
                    <a:pt x="336" y="2156"/>
                  </a:lnTo>
                  <a:lnTo>
                    <a:pt x="342" y="2156"/>
                  </a:lnTo>
                  <a:lnTo>
                    <a:pt x="348" y="2156"/>
                  </a:lnTo>
                  <a:lnTo>
                    <a:pt x="354" y="2156"/>
                  </a:lnTo>
                  <a:lnTo>
                    <a:pt x="360" y="2156"/>
                  </a:lnTo>
                  <a:lnTo>
                    <a:pt x="366" y="2156"/>
                  </a:lnTo>
                  <a:lnTo>
                    <a:pt x="372" y="2156"/>
                  </a:lnTo>
                  <a:lnTo>
                    <a:pt x="378" y="2156"/>
                  </a:lnTo>
                  <a:lnTo>
                    <a:pt x="384" y="2156"/>
                  </a:lnTo>
                  <a:lnTo>
                    <a:pt x="390" y="2156"/>
                  </a:lnTo>
                  <a:lnTo>
                    <a:pt x="396" y="2156"/>
                  </a:lnTo>
                  <a:lnTo>
                    <a:pt x="402" y="2156"/>
                  </a:lnTo>
                  <a:lnTo>
                    <a:pt x="408" y="2156"/>
                  </a:lnTo>
                  <a:lnTo>
                    <a:pt x="414" y="2156"/>
                  </a:lnTo>
                  <a:lnTo>
                    <a:pt x="420" y="2156"/>
                  </a:lnTo>
                  <a:lnTo>
                    <a:pt x="426" y="2156"/>
                  </a:lnTo>
                  <a:lnTo>
                    <a:pt x="432" y="2156"/>
                  </a:lnTo>
                  <a:lnTo>
                    <a:pt x="438" y="2156"/>
                  </a:lnTo>
                  <a:lnTo>
                    <a:pt x="444" y="2156"/>
                  </a:lnTo>
                  <a:lnTo>
                    <a:pt x="450" y="2156"/>
                  </a:lnTo>
                  <a:lnTo>
                    <a:pt x="456" y="2156"/>
                  </a:lnTo>
                  <a:lnTo>
                    <a:pt x="462" y="2156"/>
                  </a:lnTo>
                  <a:lnTo>
                    <a:pt x="468" y="2156"/>
                  </a:lnTo>
                  <a:lnTo>
                    <a:pt x="474" y="2156"/>
                  </a:lnTo>
                  <a:lnTo>
                    <a:pt x="480" y="2156"/>
                  </a:lnTo>
                  <a:lnTo>
                    <a:pt x="486" y="2156"/>
                  </a:lnTo>
                  <a:lnTo>
                    <a:pt x="492" y="2156"/>
                  </a:lnTo>
                  <a:lnTo>
                    <a:pt x="498" y="2156"/>
                  </a:lnTo>
                  <a:lnTo>
                    <a:pt x="504" y="2156"/>
                  </a:lnTo>
                  <a:lnTo>
                    <a:pt x="510" y="2156"/>
                  </a:lnTo>
                  <a:lnTo>
                    <a:pt x="516" y="2156"/>
                  </a:lnTo>
                  <a:lnTo>
                    <a:pt x="522" y="2156"/>
                  </a:lnTo>
                  <a:lnTo>
                    <a:pt x="528" y="2156"/>
                  </a:lnTo>
                  <a:lnTo>
                    <a:pt x="534" y="2156"/>
                  </a:lnTo>
                  <a:lnTo>
                    <a:pt x="540" y="2156"/>
                  </a:lnTo>
                  <a:lnTo>
                    <a:pt x="546" y="2156"/>
                  </a:lnTo>
                  <a:lnTo>
                    <a:pt x="552" y="2156"/>
                  </a:lnTo>
                  <a:lnTo>
                    <a:pt x="558" y="2156"/>
                  </a:lnTo>
                  <a:lnTo>
                    <a:pt x="564" y="2156"/>
                  </a:lnTo>
                  <a:lnTo>
                    <a:pt x="570" y="2156"/>
                  </a:lnTo>
                  <a:lnTo>
                    <a:pt x="576" y="2156"/>
                  </a:lnTo>
                  <a:lnTo>
                    <a:pt x="582" y="2156"/>
                  </a:lnTo>
                  <a:lnTo>
                    <a:pt x="588" y="2156"/>
                  </a:lnTo>
                  <a:lnTo>
                    <a:pt x="594" y="2156"/>
                  </a:lnTo>
                  <a:lnTo>
                    <a:pt x="600" y="2156"/>
                  </a:lnTo>
                  <a:lnTo>
                    <a:pt x="606" y="2156"/>
                  </a:lnTo>
                  <a:lnTo>
                    <a:pt x="612" y="2156"/>
                  </a:lnTo>
                  <a:lnTo>
                    <a:pt x="618" y="2156"/>
                  </a:lnTo>
                  <a:lnTo>
                    <a:pt x="624" y="2156"/>
                  </a:lnTo>
                  <a:lnTo>
                    <a:pt x="630" y="2156"/>
                  </a:lnTo>
                  <a:lnTo>
                    <a:pt x="636" y="2156"/>
                  </a:lnTo>
                  <a:lnTo>
                    <a:pt x="642" y="2156"/>
                  </a:lnTo>
                  <a:lnTo>
                    <a:pt x="648" y="2156"/>
                  </a:lnTo>
                  <a:lnTo>
                    <a:pt x="654" y="2156"/>
                  </a:lnTo>
                  <a:lnTo>
                    <a:pt x="660" y="2156"/>
                  </a:lnTo>
                  <a:lnTo>
                    <a:pt x="666" y="2156"/>
                  </a:lnTo>
                  <a:lnTo>
                    <a:pt x="672" y="2156"/>
                  </a:lnTo>
                  <a:lnTo>
                    <a:pt x="678" y="2156"/>
                  </a:lnTo>
                  <a:lnTo>
                    <a:pt x="684" y="2156"/>
                  </a:lnTo>
                  <a:lnTo>
                    <a:pt x="690" y="2156"/>
                  </a:lnTo>
                  <a:lnTo>
                    <a:pt x="696" y="2156"/>
                  </a:lnTo>
                  <a:lnTo>
                    <a:pt x="702" y="2156"/>
                  </a:lnTo>
                  <a:lnTo>
                    <a:pt x="708" y="2156"/>
                  </a:lnTo>
                  <a:lnTo>
                    <a:pt x="714" y="2156"/>
                  </a:lnTo>
                  <a:lnTo>
                    <a:pt x="720" y="2156"/>
                  </a:lnTo>
                  <a:lnTo>
                    <a:pt x="726" y="2156"/>
                  </a:lnTo>
                  <a:lnTo>
                    <a:pt x="732" y="2156"/>
                  </a:lnTo>
                  <a:lnTo>
                    <a:pt x="738" y="2156"/>
                  </a:lnTo>
                  <a:lnTo>
                    <a:pt x="744" y="2156"/>
                  </a:lnTo>
                  <a:lnTo>
                    <a:pt x="750" y="2156"/>
                  </a:lnTo>
                  <a:lnTo>
                    <a:pt x="756" y="2156"/>
                  </a:lnTo>
                  <a:lnTo>
                    <a:pt x="762" y="2152"/>
                  </a:lnTo>
                  <a:lnTo>
                    <a:pt x="768" y="2152"/>
                  </a:lnTo>
                  <a:lnTo>
                    <a:pt x="774" y="2152"/>
                  </a:lnTo>
                  <a:lnTo>
                    <a:pt x="780" y="2152"/>
                  </a:lnTo>
                  <a:lnTo>
                    <a:pt x="786" y="2152"/>
                  </a:lnTo>
                  <a:lnTo>
                    <a:pt x="792" y="2152"/>
                  </a:lnTo>
                  <a:lnTo>
                    <a:pt x="798" y="2152"/>
                  </a:lnTo>
                  <a:lnTo>
                    <a:pt x="804" y="2152"/>
                  </a:lnTo>
                  <a:lnTo>
                    <a:pt x="810" y="2152"/>
                  </a:lnTo>
                  <a:lnTo>
                    <a:pt x="816" y="2152"/>
                  </a:lnTo>
                  <a:lnTo>
                    <a:pt x="822" y="2152"/>
                  </a:lnTo>
                  <a:lnTo>
                    <a:pt x="828" y="2152"/>
                  </a:lnTo>
                  <a:lnTo>
                    <a:pt x="834" y="2152"/>
                  </a:lnTo>
                  <a:lnTo>
                    <a:pt x="840" y="2152"/>
                  </a:lnTo>
                  <a:lnTo>
                    <a:pt x="846" y="2152"/>
                  </a:lnTo>
                  <a:lnTo>
                    <a:pt x="852" y="2152"/>
                  </a:lnTo>
                  <a:lnTo>
                    <a:pt x="858" y="2152"/>
                  </a:lnTo>
                  <a:lnTo>
                    <a:pt x="864" y="2152"/>
                  </a:lnTo>
                  <a:lnTo>
                    <a:pt x="870" y="2152"/>
                  </a:lnTo>
                  <a:lnTo>
                    <a:pt x="876" y="2152"/>
                  </a:lnTo>
                  <a:lnTo>
                    <a:pt x="882" y="2152"/>
                  </a:lnTo>
                  <a:lnTo>
                    <a:pt x="888" y="2152"/>
                  </a:lnTo>
                  <a:lnTo>
                    <a:pt x="894" y="2152"/>
                  </a:lnTo>
                  <a:lnTo>
                    <a:pt x="900" y="2152"/>
                  </a:lnTo>
                  <a:lnTo>
                    <a:pt x="906" y="2152"/>
                  </a:lnTo>
                  <a:lnTo>
                    <a:pt x="912" y="2152"/>
                  </a:lnTo>
                  <a:lnTo>
                    <a:pt x="918" y="2152"/>
                  </a:lnTo>
                  <a:lnTo>
                    <a:pt x="924" y="2152"/>
                  </a:lnTo>
                  <a:lnTo>
                    <a:pt x="930" y="2152"/>
                  </a:lnTo>
                  <a:lnTo>
                    <a:pt x="936" y="2152"/>
                  </a:lnTo>
                  <a:lnTo>
                    <a:pt x="942" y="2152"/>
                  </a:lnTo>
                  <a:lnTo>
                    <a:pt x="948" y="2152"/>
                  </a:lnTo>
                  <a:lnTo>
                    <a:pt x="954" y="2152"/>
                  </a:lnTo>
                  <a:lnTo>
                    <a:pt x="960" y="2152"/>
                  </a:lnTo>
                  <a:lnTo>
                    <a:pt x="966" y="2152"/>
                  </a:lnTo>
                  <a:lnTo>
                    <a:pt x="972" y="2152"/>
                  </a:lnTo>
                  <a:lnTo>
                    <a:pt x="978" y="2152"/>
                  </a:lnTo>
                  <a:lnTo>
                    <a:pt x="978" y="2156"/>
                  </a:lnTo>
                  <a:lnTo>
                    <a:pt x="984" y="2156"/>
                  </a:lnTo>
                  <a:lnTo>
                    <a:pt x="990" y="2156"/>
                  </a:lnTo>
                  <a:lnTo>
                    <a:pt x="996" y="2156"/>
                  </a:lnTo>
                  <a:lnTo>
                    <a:pt x="1002" y="2156"/>
                  </a:lnTo>
                  <a:lnTo>
                    <a:pt x="1008" y="2152"/>
                  </a:lnTo>
                  <a:lnTo>
                    <a:pt x="1014" y="2152"/>
                  </a:lnTo>
                  <a:lnTo>
                    <a:pt x="1020" y="2152"/>
                  </a:lnTo>
                  <a:lnTo>
                    <a:pt x="1026" y="2152"/>
                  </a:lnTo>
                  <a:lnTo>
                    <a:pt x="1032" y="2152"/>
                  </a:lnTo>
                  <a:lnTo>
                    <a:pt x="1038" y="2152"/>
                  </a:lnTo>
                  <a:lnTo>
                    <a:pt x="1044" y="2152"/>
                  </a:lnTo>
                  <a:lnTo>
                    <a:pt x="1050" y="2152"/>
                  </a:lnTo>
                  <a:lnTo>
                    <a:pt x="1056" y="2152"/>
                  </a:lnTo>
                  <a:lnTo>
                    <a:pt x="1062" y="2152"/>
                  </a:lnTo>
                  <a:lnTo>
                    <a:pt x="1068" y="2152"/>
                  </a:lnTo>
                  <a:lnTo>
                    <a:pt x="1074" y="2152"/>
                  </a:lnTo>
                  <a:lnTo>
                    <a:pt x="1080" y="2152"/>
                  </a:lnTo>
                  <a:lnTo>
                    <a:pt x="1086" y="2152"/>
                  </a:lnTo>
                  <a:lnTo>
                    <a:pt x="1092" y="2152"/>
                  </a:lnTo>
                  <a:lnTo>
                    <a:pt x="1098" y="2152"/>
                  </a:lnTo>
                  <a:lnTo>
                    <a:pt x="1104" y="2152"/>
                  </a:lnTo>
                  <a:lnTo>
                    <a:pt x="1110" y="2152"/>
                  </a:lnTo>
                  <a:lnTo>
                    <a:pt x="1116" y="2152"/>
                  </a:lnTo>
                  <a:lnTo>
                    <a:pt x="1122" y="2152"/>
                  </a:lnTo>
                  <a:lnTo>
                    <a:pt x="1128" y="2152"/>
                  </a:lnTo>
                  <a:lnTo>
                    <a:pt x="1134" y="2152"/>
                  </a:lnTo>
                  <a:lnTo>
                    <a:pt x="1140" y="2152"/>
                  </a:lnTo>
                  <a:lnTo>
                    <a:pt x="1146" y="2152"/>
                  </a:lnTo>
                  <a:lnTo>
                    <a:pt x="1152" y="2152"/>
                  </a:lnTo>
                  <a:lnTo>
                    <a:pt x="1158" y="2152"/>
                  </a:lnTo>
                  <a:lnTo>
                    <a:pt x="1164" y="2152"/>
                  </a:lnTo>
                  <a:lnTo>
                    <a:pt x="1170" y="2152"/>
                  </a:lnTo>
                  <a:lnTo>
                    <a:pt x="1176" y="2152"/>
                  </a:lnTo>
                  <a:lnTo>
                    <a:pt x="1182" y="2152"/>
                  </a:lnTo>
                  <a:lnTo>
                    <a:pt x="1188" y="2152"/>
                  </a:lnTo>
                  <a:lnTo>
                    <a:pt x="1194" y="2152"/>
                  </a:lnTo>
                  <a:lnTo>
                    <a:pt x="1200" y="2152"/>
                  </a:lnTo>
                  <a:lnTo>
                    <a:pt x="1206" y="2152"/>
                  </a:lnTo>
                  <a:lnTo>
                    <a:pt x="1212" y="2152"/>
                  </a:lnTo>
                  <a:lnTo>
                    <a:pt x="1218" y="2152"/>
                  </a:lnTo>
                  <a:lnTo>
                    <a:pt x="1224" y="2152"/>
                  </a:lnTo>
                  <a:lnTo>
                    <a:pt x="1230" y="2152"/>
                  </a:lnTo>
                  <a:lnTo>
                    <a:pt x="1236" y="2152"/>
                  </a:lnTo>
                  <a:lnTo>
                    <a:pt x="1242" y="2152"/>
                  </a:lnTo>
                  <a:lnTo>
                    <a:pt x="1248" y="2152"/>
                  </a:lnTo>
                  <a:lnTo>
                    <a:pt x="1254" y="2152"/>
                  </a:lnTo>
                  <a:lnTo>
                    <a:pt x="1260" y="2152"/>
                  </a:lnTo>
                  <a:lnTo>
                    <a:pt x="1266" y="2152"/>
                  </a:lnTo>
                  <a:lnTo>
                    <a:pt x="1272" y="2152"/>
                  </a:lnTo>
                  <a:lnTo>
                    <a:pt x="1278" y="2152"/>
                  </a:lnTo>
                  <a:lnTo>
                    <a:pt x="1284" y="2152"/>
                  </a:lnTo>
                  <a:lnTo>
                    <a:pt x="1290" y="2152"/>
                  </a:lnTo>
                  <a:lnTo>
                    <a:pt x="1296" y="2152"/>
                  </a:lnTo>
                  <a:lnTo>
                    <a:pt x="1302" y="2152"/>
                  </a:lnTo>
                  <a:lnTo>
                    <a:pt x="1308" y="2152"/>
                  </a:lnTo>
                  <a:lnTo>
                    <a:pt x="1314" y="2152"/>
                  </a:lnTo>
                  <a:lnTo>
                    <a:pt x="1320" y="2152"/>
                  </a:lnTo>
                  <a:lnTo>
                    <a:pt x="1326" y="2152"/>
                  </a:lnTo>
                  <a:lnTo>
                    <a:pt x="1332" y="2152"/>
                  </a:lnTo>
                  <a:lnTo>
                    <a:pt x="1338" y="2152"/>
                  </a:lnTo>
                  <a:lnTo>
                    <a:pt x="1344" y="2152"/>
                  </a:lnTo>
                  <a:lnTo>
                    <a:pt x="1350" y="2152"/>
                  </a:lnTo>
                  <a:lnTo>
                    <a:pt x="1356" y="2152"/>
                  </a:lnTo>
                  <a:lnTo>
                    <a:pt x="1362" y="2152"/>
                  </a:lnTo>
                  <a:lnTo>
                    <a:pt x="1368" y="2152"/>
                  </a:lnTo>
                  <a:lnTo>
                    <a:pt x="1374" y="2152"/>
                  </a:lnTo>
                  <a:lnTo>
                    <a:pt x="1380" y="2152"/>
                  </a:lnTo>
                  <a:lnTo>
                    <a:pt x="1386" y="2152"/>
                  </a:lnTo>
                  <a:lnTo>
                    <a:pt x="1392" y="2152"/>
                  </a:lnTo>
                  <a:lnTo>
                    <a:pt x="1398" y="2152"/>
                  </a:lnTo>
                  <a:lnTo>
                    <a:pt x="1404" y="2152"/>
                  </a:lnTo>
                  <a:lnTo>
                    <a:pt x="1410" y="2152"/>
                  </a:lnTo>
                  <a:lnTo>
                    <a:pt x="1416" y="2152"/>
                  </a:lnTo>
                  <a:lnTo>
                    <a:pt x="1422" y="2152"/>
                  </a:lnTo>
                  <a:lnTo>
                    <a:pt x="1428" y="2152"/>
                  </a:lnTo>
                  <a:lnTo>
                    <a:pt x="1434" y="2152"/>
                  </a:lnTo>
                  <a:lnTo>
                    <a:pt x="1440" y="2152"/>
                  </a:lnTo>
                  <a:lnTo>
                    <a:pt x="1446" y="2152"/>
                  </a:lnTo>
                  <a:lnTo>
                    <a:pt x="1452" y="2152"/>
                  </a:lnTo>
                  <a:lnTo>
                    <a:pt x="1458" y="2152"/>
                  </a:lnTo>
                  <a:lnTo>
                    <a:pt x="1464" y="2152"/>
                  </a:lnTo>
                  <a:lnTo>
                    <a:pt x="1470" y="2152"/>
                  </a:lnTo>
                  <a:lnTo>
                    <a:pt x="1476" y="2152"/>
                  </a:lnTo>
                  <a:lnTo>
                    <a:pt x="1482" y="2152"/>
                  </a:lnTo>
                  <a:lnTo>
                    <a:pt x="1488" y="2152"/>
                  </a:lnTo>
                  <a:lnTo>
                    <a:pt x="1494" y="2152"/>
                  </a:lnTo>
                  <a:lnTo>
                    <a:pt x="1500" y="2152"/>
                  </a:lnTo>
                  <a:lnTo>
                    <a:pt x="1506" y="2152"/>
                  </a:lnTo>
                  <a:lnTo>
                    <a:pt x="1512" y="2152"/>
                  </a:lnTo>
                  <a:lnTo>
                    <a:pt x="1518" y="2152"/>
                  </a:lnTo>
                  <a:lnTo>
                    <a:pt x="1524" y="2152"/>
                  </a:lnTo>
                  <a:lnTo>
                    <a:pt x="1530" y="2152"/>
                  </a:lnTo>
                  <a:lnTo>
                    <a:pt x="1536" y="2152"/>
                  </a:lnTo>
                  <a:lnTo>
                    <a:pt x="1542" y="2152"/>
                  </a:lnTo>
                  <a:lnTo>
                    <a:pt x="1548" y="2152"/>
                  </a:lnTo>
                  <a:lnTo>
                    <a:pt x="1554" y="2152"/>
                  </a:lnTo>
                  <a:lnTo>
                    <a:pt x="1560" y="2152"/>
                  </a:lnTo>
                  <a:lnTo>
                    <a:pt x="1566" y="2152"/>
                  </a:lnTo>
                  <a:lnTo>
                    <a:pt x="1572" y="2152"/>
                  </a:lnTo>
                  <a:lnTo>
                    <a:pt x="1578" y="2152"/>
                  </a:lnTo>
                  <a:lnTo>
                    <a:pt x="1584" y="2152"/>
                  </a:lnTo>
                  <a:lnTo>
                    <a:pt x="1590" y="2152"/>
                  </a:lnTo>
                  <a:lnTo>
                    <a:pt x="1596" y="2152"/>
                  </a:lnTo>
                  <a:lnTo>
                    <a:pt x="1602" y="2152"/>
                  </a:lnTo>
                  <a:lnTo>
                    <a:pt x="1608" y="2152"/>
                  </a:lnTo>
                  <a:lnTo>
                    <a:pt x="1614" y="2152"/>
                  </a:lnTo>
                  <a:lnTo>
                    <a:pt x="1614" y="2148"/>
                  </a:lnTo>
                  <a:lnTo>
                    <a:pt x="1620" y="2148"/>
                  </a:lnTo>
                  <a:lnTo>
                    <a:pt x="1626" y="2148"/>
                  </a:lnTo>
                  <a:lnTo>
                    <a:pt x="1632" y="2148"/>
                  </a:lnTo>
                  <a:lnTo>
                    <a:pt x="1638" y="2148"/>
                  </a:lnTo>
                  <a:lnTo>
                    <a:pt x="1644" y="2148"/>
                  </a:lnTo>
                  <a:lnTo>
                    <a:pt x="1650" y="2148"/>
                  </a:lnTo>
                  <a:lnTo>
                    <a:pt x="1656" y="2148"/>
                  </a:lnTo>
                  <a:lnTo>
                    <a:pt x="1662" y="2148"/>
                  </a:lnTo>
                  <a:lnTo>
                    <a:pt x="1668" y="2144"/>
                  </a:lnTo>
                  <a:lnTo>
                    <a:pt x="1674" y="2144"/>
                  </a:lnTo>
                  <a:lnTo>
                    <a:pt x="1680" y="2144"/>
                  </a:lnTo>
                  <a:lnTo>
                    <a:pt x="1686" y="2144"/>
                  </a:lnTo>
                  <a:lnTo>
                    <a:pt x="1692" y="2144"/>
                  </a:lnTo>
                  <a:lnTo>
                    <a:pt x="1698" y="2144"/>
                  </a:lnTo>
                  <a:lnTo>
                    <a:pt x="1698" y="2139"/>
                  </a:lnTo>
                  <a:lnTo>
                    <a:pt x="1704" y="2139"/>
                  </a:lnTo>
                  <a:lnTo>
                    <a:pt x="1710" y="2139"/>
                  </a:lnTo>
                  <a:lnTo>
                    <a:pt x="1716" y="2139"/>
                  </a:lnTo>
                  <a:lnTo>
                    <a:pt x="1722" y="2139"/>
                  </a:lnTo>
                  <a:lnTo>
                    <a:pt x="1728" y="2139"/>
                  </a:lnTo>
                  <a:lnTo>
                    <a:pt x="1734" y="2139"/>
                  </a:lnTo>
                  <a:lnTo>
                    <a:pt x="1740" y="2139"/>
                  </a:lnTo>
                  <a:lnTo>
                    <a:pt x="1746" y="2139"/>
                  </a:lnTo>
                  <a:lnTo>
                    <a:pt x="1752" y="2139"/>
                  </a:lnTo>
                  <a:lnTo>
                    <a:pt x="1758" y="2139"/>
                  </a:lnTo>
                  <a:lnTo>
                    <a:pt x="1764" y="2139"/>
                  </a:lnTo>
                  <a:lnTo>
                    <a:pt x="1770" y="2139"/>
                  </a:lnTo>
                  <a:lnTo>
                    <a:pt x="1776" y="2139"/>
                  </a:lnTo>
                  <a:lnTo>
                    <a:pt x="1782" y="2139"/>
                  </a:lnTo>
                  <a:lnTo>
                    <a:pt x="1788" y="2144"/>
                  </a:lnTo>
                  <a:lnTo>
                    <a:pt x="1794" y="2144"/>
                  </a:lnTo>
                  <a:lnTo>
                    <a:pt x="1800" y="2144"/>
                  </a:lnTo>
                  <a:lnTo>
                    <a:pt x="1806" y="2144"/>
                  </a:lnTo>
                  <a:lnTo>
                    <a:pt x="1812" y="2144"/>
                  </a:lnTo>
                  <a:lnTo>
                    <a:pt x="1818" y="2144"/>
                  </a:lnTo>
                  <a:lnTo>
                    <a:pt x="1824" y="2144"/>
                  </a:lnTo>
                  <a:lnTo>
                    <a:pt x="1824" y="2139"/>
                  </a:lnTo>
                  <a:lnTo>
                    <a:pt x="1830" y="2139"/>
                  </a:lnTo>
                  <a:lnTo>
                    <a:pt x="1836" y="2139"/>
                  </a:lnTo>
                  <a:lnTo>
                    <a:pt x="1842" y="2135"/>
                  </a:lnTo>
                  <a:lnTo>
                    <a:pt x="1848" y="2135"/>
                  </a:lnTo>
                  <a:lnTo>
                    <a:pt x="1854" y="2131"/>
                  </a:lnTo>
                  <a:lnTo>
                    <a:pt x="1860" y="2131"/>
                  </a:lnTo>
                  <a:lnTo>
                    <a:pt x="1860" y="2127"/>
                  </a:lnTo>
                  <a:lnTo>
                    <a:pt x="1866" y="2127"/>
                  </a:lnTo>
                  <a:lnTo>
                    <a:pt x="1872" y="2123"/>
                  </a:lnTo>
                  <a:lnTo>
                    <a:pt x="1872" y="2118"/>
                  </a:lnTo>
                  <a:lnTo>
                    <a:pt x="1878" y="2118"/>
                  </a:lnTo>
                  <a:lnTo>
                    <a:pt x="1884" y="2114"/>
                  </a:lnTo>
                  <a:lnTo>
                    <a:pt x="1884" y="2110"/>
                  </a:lnTo>
                  <a:lnTo>
                    <a:pt x="1890" y="2106"/>
                  </a:lnTo>
                  <a:lnTo>
                    <a:pt x="1896" y="2102"/>
                  </a:lnTo>
                  <a:lnTo>
                    <a:pt x="1896" y="2097"/>
                  </a:lnTo>
                  <a:lnTo>
                    <a:pt x="1902" y="2097"/>
                  </a:lnTo>
                  <a:lnTo>
                    <a:pt x="1908" y="2093"/>
                  </a:lnTo>
                  <a:lnTo>
                    <a:pt x="1908" y="2089"/>
                  </a:lnTo>
                  <a:lnTo>
                    <a:pt x="1914" y="2085"/>
                  </a:lnTo>
                  <a:lnTo>
                    <a:pt x="1920" y="2080"/>
                  </a:lnTo>
                  <a:lnTo>
                    <a:pt x="1920" y="2076"/>
                  </a:lnTo>
                  <a:lnTo>
                    <a:pt x="1926" y="2072"/>
                  </a:lnTo>
                  <a:lnTo>
                    <a:pt x="1932" y="2068"/>
                  </a:lnTo>
                  <a:lnTo>
                    <a:pt x="1938" y="2064"/>
                  </a:lnTo>
                  <a:lnTo>
                    <a:pt x="1944" y="2059"/>
                  </a:lnTo>
                  <a:lnTo>
                    <a:pt x="1944" y="2055"/>
                  </a:lnTo>
                  <a:lnTo>
                    <a:pt x="1950" y="2051"/>
                  </a:lnTo>
                  <a:lnTo>
                    <a:pt x="1956" y="2047"/>
                  </a:lnTo>
                  <a:lnTo>
                    <a:pt x="1962" y="2042"/>
                  </a:lnTo>
                  <a:lnTo>
                    <a:pt x="1962" y="2038"/>
                  </a:lnTo>
                  <a:lnTo>
                    <a:pt x="1968" y="2038"/>
                  </a:lnTo>
                  <a:lnTo>
                    <a:pt x="1974" y="2034"/>
                  </a:lnTo>
                  <a:lnTo>
                    <a:pt x="1974" y="2030"/>
                  </a:lnTo>
                  <a:lnTo>
                    <a:pt x="1980" y="2026"/>
                  </a:lnTo>
                  <a:lnTo>
                    <a:pt x="1986" y="2021"/>
                  </a:lnTo>
                  <a:lnTo>
                    <a:pt x="1992" y="2017"/>
                  </a:lnTo>
                  <a:lnTo>
                    <a:pt x="1998" y="2013"/>
                  </a:lnTo>
                  <a:lnTo>
                    <a:pt x="1998" y="2009"/>
                  </a:lnTo>
                  <a:lnTo>
                    <a:pt x="2004" y="2004"/>
                  </a:lnTo>
                  <a:lnTo>
                    <a:pt x="2010" y="2000"/>
                  </a:lnTo>
                  <a:lnTo>
                    <a:pt x="2010" y="1996"/>
                  </a:lnTo>
                  <a:lnTo>
                    <a:pt x="2016" y="1992"/>
                  </a:lnTo>
                  <a:lnTo>
                    <a:pt x="2022" y="1988"/>
                  </a:lnTo>
                  <a:lnTo>
                    <a:pt x="2022" y="1983"/>
                  </a:lnTo>
                  <a:lnTo>
                    <a:pt x="2028" y="1979"/>
                  </a:lnTo>
                  <a:lnTo>
                    <a:pt x="2034" y="1975"/>
                  </a:lnTo>
                  <a:lnTo>
                    <a:pt x="2034" y="1971"/>
                  </a:lnTo>
                  <a:lnTo>
                    <a:pt x="2040" y="1966"/>
                  </a:lnTo>
                  <a:lnTo>
                    <a:pt x="2046" y="1966"/>
                  </a:lnTo>
                  <a:lnTo>
                    <a:pt x="2052" y="1962"/>
                  </a:lnTo>
                  <a:lnTo>
                    <a:pt x="2058" y="1962"/>
                  </a:lnTo>
                  <a:lnTo>
                    <a:pt x="2064" y="1962"/>
                  </a:lnTo>
                  <a:lnTo>
                    <a:pt x="2070" y="1962"/>
                  </a:lnTo>
                  <a:lnTo>
                    <a:pt x="2070" y="1966"/>
                  </a:lnTo>
                  <a:lnTo>
                    <a:pt x="2076" y="1966"/>
                  </a:lnTo>
                  <a:lnTo>
                    <a:pt x="2082" y="1971"/>
                  </a:lnTo>
                  <a:lnTo>
                    <a:pt x="2082" y="1975"/>
                  </a:lnTo>
                  <a:lnTo>
                    <a:pt x="2088" y="1979"/>
                  </a:lnTo>
                  <a:lnTo>
                    <a:pt x="2094" y="1983"/>
                  </a:lnTo>
                  <a:lnTo>
                    <a:pt x="2094" y="1988"/>
                  </a:lnTo>
                  <a:lnTo>
                    <a:pt x="2100" y="1992"/>
                  </a:lnTo>
                  <a:lnTo>
                    <a:pt x="2106" y="1996"/>
                  </a:lnTo>
                  <a:lnTo>
                    <a:pt x="2106" y="2000"/>
                  </a:lnTo>
                  <a:lnTo>
                    <a:pt x="2112" y="2000"/>
                  </a:lnTo>
                  <a:lnTo>
                    <a:pt x="2118" y="2004"/>
                  </a:lnTo>
                  <a:lnTo>
                    <a:pt x="2118" y="2009"/>
                  </a:lnTo>
                  <a:lnTo>
                    <a:pt x="2124" y="2009"/>
                  </a:lnTo>
                  <a:lnTo>
                    <a:pt x="2124" y="2013"/>
                  </a:lnTo>
                  <a:lnTo>
                    <a:pt x="2130" y="2013"/>
                  </a:lnTo>
                  <a:lnTo>
                    <a:pt x="2136" y="2013"/>
                  </a:lnTo>
                  <a:lnTo>
                    <a:pt x="2142" y="2013"/>
                  </a:lnTo>
                  <a:lnTo>
                    <a:pt x="2148" y="2013"/>
                  </a:lnTo>
                  <a:lnTo>
                    <a:pt x="2154" y="2013"/>
                  </a:lnTo>
                  <a:lnTo>
                    <a:pt x="2160" y="2009"/>
                  </a:lnTo>
                  <a:lnTo>
                    <a:pt x="2166" y="2009"/>
                  </a:lnTo>
                  <a:lnTo>
                    <a:pt x="2172" y="2004"/>
                  </a:lnTo>
                  <a:lnTo>
                    <a:pt x="2172" y="2000"/>
                  </a:lnTo>
                  <a:lnTo>
                    <a:pt x="2178" y="2000"/>
                  </a:lnTo>
                  <a:lnTo>
                    <a:pt x="2184" y="1996"/>
                  </a:lnTo>
                  <a:lnTo>
                    <a:pt x="2184" y="1992"/>
                  </a:lnTo>
                  <a:lnTo>
                    <a:pt x="2190" y="1988"/>
                  </a:lnTo>
                  <a:lnTo>
                    <a:pt x="2196" y="1983"/>
                  </a:lnTo>
                  <a:lnTo>
                    <a:pt x="2196" y="1979"/>
                  </a:lnTo>
                  <a:lnTo>
                    <a:pt x="2202" y="1979"/>
                  </a:lnTo>
                  <a:lnTo>
                    <a:pt x="2208" y="1975"/>
                  </a:lnTo>
                  <a:lnTo>
                    <a:pt x="2208" y="1971"/>
                  </a:lnTo>
                  <a:lnTo>
                    <a:pt x="2214" y="1966"/>
                  </a:lnTo>
                  <a:lnTo>
                    <a:pt x="2220" y="1962"/>
                  </a:lnTo>
                  <a:lnTo>
                    <a:pt x="2220" y="1958"/>
                  </a:lnTo>
                  <a:lnTo>
                    <a:pt x="2226" y="1954"/>
                  </a:lnTo>
                  <a:lnTo>
                    <a:pt x="2232" y="1950"/>
                  </a:lnTo>
                  <a:lnTo>
                    <a:pt x="2232" y="1945"/>
                  </a:lnTo>
                  <a:lnTo>
                    <a:pt x="2238" y="1941"/>
                  </a:lnTo>
                  <a:lnTo>
                    <a:pt x="2244" y="1937"/>
                  </a:lnTo>
                  <a:lnTo>
                    <a:pt x="2244" y="1933"/>
                  </a:lnTo>
                  <a:lnTo>
                    <a:pt x="2250" y="1928"/>
                  </a:lnTo>
                  <a:lnTo>
                    <a:pt x="2256" y="1924"/>
                  </a:lnTo>
                  <a:lnTo>
                    <a:pt x="2256" y="1916"/>
                  </a:lnTo>
                  <a:lnTo>
                    <a:pt x="2262" y="1912"/>
                  </a:lnTo>
                  <a:lnTo>
                    <a:pt x="2268" y="1907"/>
                  </a:lnTo>
                  <a:lnTo>
                    <a:pt x="2268" y="1903"/>
                  </a:lnTo>
                  <a:lnTo>
                    <a:pt x="2274" y="1895"/>
                  </a:lnTo>
                  <a:lnTo>
                    <a:pt x="2280" y="1890"/>
                  </a:lnTo>
                  <a:lnTo>
                    <a:pt x="2280" y="1882"/>
                  </a:lnTo>
                  <a:lnTo>
                    <a:pt x="2286" y="1878"/>
                  </a:lnTo>
                  <a:lnTo>
                    <a:pt x="2286" y="1869"/>
                  </a:lnTo>
                  <a:lnTo>
                    <a:pt x="2292" y="1865"/>
                  </a:lnTo>
                  <a:lnTo>
                    <a:pt x="2298" y="1857"/>
                  </a:lnTo>
                  <a:lnTo>
                    <a:pt x="2298" y="1852"/>
                  </a:lnTo>
                  <a:lnTo>
                    <a:pt x="2304" y="1844"/>
                  </a:lnTo>
                  <a:lnTo>
                    <a:pt x="2310" y="1836"/>
                  </a:lnTo>
                  <a:lnTo>
                    <a:pt x="2310" y="1827"/>
                  </a:lnTo>
                  <a:lnTo>
                    <a:pt x="2316" y="1819"/>
                  </a:lnTo>
                  <a:lnTo>
                    <a:pt x="2322" y="1810"/>
                  </a:lnTo>
                  <a:lnTo>
                    <a:pt x="2322" y="1802"/>
                  </a:lnTo>
                  <a:lnTo>
                    <a:pt x="2328" y="1793"/>
                  </a:lnTo>
                  <a:lnTo>
                    <a:pt x="2334" y="1785"/>
                  </a:lnTo>
                  <a:lnTo>
                    <a:pt x="2334" y="1772"/>
                  </a:lnTo>
                  <a:lnTo>
                    <a:pt x="2340" y="1764"/>
                  </a:lnTo>
                  <a:lnTo>
                    <a:pt x="2346" y="1755"/>
                  </a:lnTo>
                  <a:lnTo>
                    <a:pt x="2346" y="1743"/>
                  </a:lnTo>
                  <a:lnTo>
                    <a:pt x="2352" y="1730"/>
                  </a:lnTo>
                  <a:lnTo>
                    <a:pt x="2358" y="1717"/>
                  </a:lnTo>
                  <a:lnTo>
                    <a:pt x="2358" y="1705"/>
                  </a:lnTo>
                  <a:lnTo>
                    <a:pt x="2364" y="1692"/>
                  </a:lnTo>
                  <a:lnTo>
                    <a:pt x="2370" y="1675"/>
                  </a:lnTo>
                  <a:lnTo>
                    <a:pt x="2370" y="1663"/>
                  </a:lnTo>
                  <a:lnTo>
                    <a:pt x="2376" y="1646"/>
                  </a:lnTo>
                  <a:lnTo>
                    <a:pt x="2382" y="1629"/>
                  </a:lnTo>
                  <a:lnTo>
                    <a:pt x="2382" y="1612"/>
                  </a:lnTo>
                  <a:lnTo>
                    <a:pt x="2388" y="1591"/>
                  </a:lnTo>
                  <a:lnTo>
                    <a:pt x="2394" y="1574"/>
                  </a:lnTo>
                  <a:lnTo>
                    <a:pt x="2394" y="1553"/>
                  </a:lnTo>
                  <a:lnTo>
                    <a:pt x="2400" y="1532"/>
                  </a:lnTo>
                  <a:lnTo>
                    <a:pt x="2406" y="1515"/>
                  </a:lnTo>
                  <a:lnTo>
                    <a:pt x="2406" y="1498"/>
                  </a:lnTo>
                  <a:lnTo>
                    <a:pt x="2412" y="1473"/>
                  </a:lnTo>
                  <a:lnTo>
                    <a:pt x="2418" y="1443"/>
                  </a:lnTo>
                  <a:lnTo>
                    <a:pt x="2418" y="1409"/>
                  </a:lnTo>
                  <a:lnTo>
                    <a:pt x="2424" y="1376"/>
                  </a:lnTo>
                  <a:lnTo>
                    <a:pt x="2430" y="1338"/>
                  </a:lnTo>
                  <a:lnTo>
                    <a:pt x="2430" y="1295"/>
                  </a:lnTo>
                  <a:lnTo>
                    <a:pt x="2436" y="1249"/>
                  </a:lnTo>
                  <a:lnTo>
                    <a:pt x="2442" y="1203"/>
                  </a:lnTo>
                  <a:lnTo>
                    <a:pt x="2442" y="1148"/>
                  </a:lnTo>
                  <a:lnTo>
                    <a:pt x="2448" y="1093"/>
                  </a:lnTo>
                  <a:lnTo>
                    <a:pt x="2454" y="1034"/>
                  </a:lnTo>
                  <a:lnTo>
                    <a:pt x="2454" y="970"/>
                  </a:lnTo>
                  <a:lnTo>
                    <a:pt x="2460" y="907"/>
                  </a:lnTo>
                  <a:lnTo>
                    <a:pt x="2460" y="840"/>
                  </a:lnTo>
                  <a:lnTo>
                    <a:pt x="2466" y="768"/>
                  </a:lnTo>
                  <a:lnTo>
                    <a:pt x="2472" y="696"/>
                  </a:lnTo>
                  <a:lnTo>
                    <a:pt x="2472" y="624"/>
                  </a:lnTo>
                  <a:lnTo>
                    <a:pt x="2478" y="557"/>
                  </a:lnTo>
                  <a:lnTo>
                    <a:pt x="2484" y="489"/>
                  </a:lnTo>
                  <a:lnTo>
                    <a:pt x="2484" y="422"/>
                  </a:lnTo>
                  <a:lnTo>
                    <a:pt x="2490" y="354"/>
                  </a:lnTo>
                  <a:lnTo>
                    <a:pt x="2496" y="291"/>
                  </a:lnTo>
                  <a:lnTo>
                    <a:pt x="2496" y="232"/>
                  </a:lnTo>
                  <a:lnTo>
                    <a:pt x="2502" y="181"/>
                  </a:lnTo>
                  <a:lnTo>
                    <a:pt x="2508" y="135"/>
                  </a:lnTo>
                  <a:lnTo>
                    <a:pt x="2508" y="97"/>
                  </a:lnTo>
                  <a:lnTo>
                    <a:pt x="2514" y="67"/>
                  </a:lnTo>
                  <a:lnTo>
                    <a:pt x="2520" y="38"/>
                  </a:lnTo>
                  <a:lnTo>
                    <a:pt x="2520" y="16"/>
                  </a:lnTo>
                  <a:lnTo>
                    <a:pt x="2526" y="4"/>
                  </a:lnTo>
                  <a:lnTo>
                    <a:pt x="2532" y="0"/>
                  </a:lnTo>
                  <a:lnTo>
                    <a:pt x="2538" y="16"/>
                  </a:lnTo>
                  <a:lnTo>
                    <a:pt x="2544" y="33"/>
                  </a:lnTo>
                  <a:lnTo>
                    <a:pt x="2544" y="54"/>
                  </a:lnTo>
                  <a:lnTo>
                    <a:pt x="2550" y="80"/>
                  </a:lnTo>
                  <a:lnTo>
                    <a:pt x="2556" y="105"/>
                  </a:lnTo>
                  <a:lnTo>
                    <a:pt x="2556" y="139"/>
                  </a:lnTo>
                  <a:lnTo>
                    <a:pt x="2562" y="177"/>
                  </a:lnTo>
                  <a:lnTo>
                    <a:pt x="2568" y="223"/>
                  </a:lnTo>
                  <a:lnTo>
                    <a:pt x="2568" y="270"/>
                  </a:lnTo>
                  <a:lnTo>
                    <a:pt x="2574" y="312"/>
                  </a:lnTo>
                  <a:lnTo>
                    <a:pt x="2580" y="354"/>
                  </a:lnTo>
                  <a:lnTo>
                    <a:pt x="2580" y="375"/>
                  </a:lnTo>
                  <a:lnTo>
                    <a:pt x="2586" y="409"/>
                  </a:lnTo>
                  <a:lnTo>
                    <a:pt x="2592" y="443"/>
                  </a:lnTo>
                  <a:lnTo>
                    <a:pt x="2592" y="489"/>
                  </a:lnTo>
                  <a:lnTo>
                    <a:pt x="2598" y="531"/>
                  </a:lnTo>
                  <a:lnTo>
                    <a:pt x="2604" y="574"/>
                  </a:lnTo>
                  <a:lnTo>
                    <a:pt x="2604" y="616"/>
                  </a:lnTo>
                  <a:lnTo>
                    <a:pt x="2610" y="650"/>
                  </a:lnTo>
                  <a:lnTo>
                    <a:pt x="2616" y="683"/>
                  </a:lnTo>
                  <a:lnTo>
                    <a:pt x="2616" y="717"/>
                  </a:lnTo>
                  <a:lnTo>
                    <a:pt x="2622" y="751"/>
                  </a:lnTo>
                  <a:lnTo>
                    <a:pt x="2628" y="785"/>
                  </a:lnTo>
                </a:path>
              </a:pathLst>
            </a:custGeom>
            <a:noFill/>
            <a:ln w="28575">
              <a:solidFill>
                <a:schemeClr val="tx1">
                  <a:lumMod val="95000"/>
                  <a:lumOff val="5000"/>
                </a:schemeClr>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30" name="Freeform 129"/>
            <p:cNvSpPr>
              <a:spLocks/>
            </p:cNvSpPr>
            <p:nvPr/>
          </p:nvSpPr>
          <p:spPr bwMode="auto">
            <a:xfrm>
              <a:off x="4930775" y="2784703"/>
              <a:ext cx="3600450" cy="2591180"/>
            </a:xfrm>
            <a:custGeom>
              <a:avLst/>
              <a:gdLst>
                <a:gd name="T0" fmla="*/ 24 w 2268"/>
                <a:gd name="T1" fmla="*/ 135 h 1363"/>
                <a:gd name="T2" fmla="*/ 66 w 2268"/>
                <a:gd name="T3" fmla="*/ 152 h 1363"/>
                <a:gd name="T4" fmla="*/ 102 w 2268"/>
                <a:gd name="T5" fmla="*/ 223 h 1363"/>
                <a:gd name="T6" fmla="*/ 132 w 2268"/>
                <a:gd name="T7" fmla="*/ 363 h 1363"/>
                <a:gd name="T8" fmla="*/ 162 w 2268"/>
                <a:gd name="T9" fmla="*/ 506 h 1363"/>
                <a:gd name="T10" fmla="*/ 192 w 2268"/>
                <a:gd name="T11" fmla="*/ 620 h 1363"/>
                <a:gd name="T12" fmla="*/ 228 w 2268"/>
                <a:gd name="T13" fmla="*/ 696 h 1363"/>
                <a:gd name="T14" fmla="*/ 258 w 2268"/>
                <a:gd name="T15" fmla="*/ 713 h 1363"/>
                <a:gd name="T16" fmla="*/ 288 w 2268"/>
                <a:gd name="T17" fmla="*/ 688 h 1363"/>
                <a:gd name="T18" fmla="*/ 336 w 2268"/>
                <a:gd name="T19" fmla="*/ 679 h 1363"/>
                <a:gd name="T20" fmla="*/ 378 w 2268"/>
                <a:gd name="T21" fmla="*/ 683 h 1363"/>
                <a:gd name="T22" fmla="*/ 408 w 2268"/>
                <a:gd name="T23" fmla="*/ 713 h 1363"/>
                <a:gd name="T24" fmla="*/ 438 w 2268"/>
                <a:gd name="T25" fmla="*/ 764 h 1363"/>
                <a:gd name="T26" fmla="*/ 474 w 2268"/>
                <a:gd name="T27" fmla="*/ 823 h 1363"/>
                <a:gd name="T28" fmla="*/ 504 w 2268"/>
                <a:gd name="T29" fmla="*/ 882 h 1363"/>
                <a:gd name="T30" fmla="*/ 534 w 2268"/>
                <a:gd name="T31" fmla="*/ 949 h 1363"/>
                <a:gd name="T32" fmla="*/ 564 w 2268"/>
                <a:gd name="T33" fmla="*/ 1013 h 1363"/>
                <a:gd name="T34" fmla="*/ 600 w 2268"/>
                <a:gd name="T35" fmla="*/ 1055 h 1363"/>
                <a:gd name="T36" fmla="*/ 630 w 2268"/>
                <a:gd name="T37" fmla="*/ 1089 h 1363"/>
                <a:gd name="T38" fmla="*/ 666 w 2268"/>
                <a:gd name="T39" fmla="*/ 1122 h 1363"/>
                <a:gd name="T40" fmla="*/ 696 w 2268"/>
                <a:gd name="T41" fmla="*/ 1156 h 1363"/>
                <a:gd name="T42" fmla="*/ 732 w 2268"/>
                <a:gd name="T43" fmla="*/ 1181 h 1363"/>
                <a:gd name="T44" fmla="*/ 768 w 2268"/>
                <a:gd name="T45" fmla="*/ 1203 h 1363"/>
                <a:gd name="T46" fmla="*/ 798 w 2268"/>
                <a:gd name="T47" fmla="*/ 1169 h 1363"/>
                <a:gd name="T48" fmla="*/ 834 w 2268"/>
                <a:gd name="T49" fmla="*/ 937 h 1363"/>
                <a:gd name="T50" fmla="*/ 864 w 2268"/>
                <a:gd name="T51" fmla="*/ 1152 h 1363"/>
                <a:gd name="T52" fmla="*/ 894 w 2268"/>
                <a:gd name="T53" fmla="*/ 1219 h 1363"/>
                <a:gd name="T54" fmla="*/ 936 w 2268"/>
                <a:gd name="T55" fmla="*/ 1211 h 1363"/>
                <a:gd name="T56" fmla="*/ 966 w 2268"/>
                <a:gd name="T57" fmla="*/ 1173 h 1363"/>
                <a:gd name="T58" fmla="*/ 996 w 2268"/>
                <a:gd name="T59" fmla="*/ 1135 h 1363"/>
                <a:gd name="T60" fmla="*/ 1038 w 2268"/>
                <a:gd name="T61" fmla="*/ 1114 h 1363"/>
                <a:gd name="T62" fmla="*/ 1068 w 2268"/>
                <a:gd name="T63" fmla="*/ 1055 h 1363"/>
                <a:gd name="T64" fmla="*/ 1098 w 2268"/>
                <a:gd name="T65" fmla="*/ 1127 h 1363"/>
                <a:gd name="T66" fmla="*/ 1134 w 2268"/>
                <a:gd name="T67" fmla="*/ 1300 h 1363"/>
                <a:gd name="T68" fmla="*/ 1170 w 2268"/>
                <a:gd name="T69" fmla="*/ 1321 h 1363"/>
                <a:gd name="T70" fmla="*/ 1218 w 2268"/>
                <a:gd name="T71" fmla="*/ 1325 h 1363"/>
                <a:gd name="T72" fmla="*/ 1254 w 2268"/>
                <a:gd name="T73" fmla="*/ 1304 h 1363"/>
                <a:gd name="T74" fmla="*/ 1284 w 2268"/>
                <a:gd name="T75" fmla="*/ 1249 h 1363"/>
                <a:gd name="T76" fmla="*/ 1320 w 2268"/>
                <a:gd name="T77" fmla="*/ 1135 h 1363"/>
                <a:gd name="T78" fmla="*/ 1350 w 2268"/>
                <a:gd name="T79" fmla="*/ 1038 h 1363"/>
                <a:gd name="T80" fmla="*/ 1386 w 2268"/>
                <a:gd name="T81" fmla="*/ 1076 h 1363"/>
                <a:gd name="T82" fmla="*/ 1416 w 2268"/>
                <a:gd name="T83" fmla="*/ 1181 h 1363"/>
                <a:gd name="T84" fmla="*/ 1446 w 2268"/>
                <a:gd name="T85" fmla="*/ 1266 h 1363"/>
                <a:gd name="T86" fmla="*/ 1482 w 2268"/>
                <a:gd name="T87" fmla="*/ 1308 h 1363"/>
                <a:gd name="T88" fmla="*/ 1524 w 2268"/>
                <a:gd name="T89" fmla="*/ 1308 h 1363"/>
                <a:gd name="T90" fmla="*/ 1560 w 2268"/>
                <a:gd name="T91" fmla="*/ 1274 h 1363"/>
                <a:gd name="T92" fmla="*/ 1602 w 2268"/>
                <a:gd name="T93" fmla="*/ 1262 h 1363"/>
                <a:gd name="T94" fmla="*/ 1638 w 2268"/>
                <a:gd name="T95" fmla="*/ 1291 h 1363"/>
                <a:gd name="T96" fmla="*/ 1674 w 2268"/>
                <a:gd name="T97" fmla="*/ 1321 h 1363"/>
                <a:gd name="T98" fmla="*/ 1710 w 2268"/>
                <a:gd name="T99" fmla="*/ 1342 h 1363"/>
                <a:gd name="T100" fmla="*/ 1758 w 2268"/>
                <a:gd name="T101" fmla="*/ 1346 h 1363"/>
                <a:gd name="T102" fmla="*/ 1800 w 2268"/>
                <a:gd name="T103" fmla="*/ 1350 h 1363"/>
                <a:gd name="T104" fmla="*/ 1848 w 2268"/>
                <a:gd name="T105" fmla="*/ 1350 h 1363"/>
                <a:gd name="T106" fmla="*/ 1896 w 2268"/>
                <a:gd name="T107" fmla="*/ 1350 h 1363"/>
                <a:gd name="T108" fmla="*/ 1938 w 2268"/>
                <a:gd name="T109" fmla="*/ 1346 h 1363"/>
                <a:gd name="T110" fmla="*/ 1980 w 2268"/>
                <a:gd name="T111" fmla="*/ 1338 h 1363"/>
                <a:gd name="T112" fmla="*/ 2022 w 2268"/>
                <a:gd name="T113" fmla="*/ 1342 h 1363"/>
                <a:gd name="T114" fmla="*/ 2064 w 2268"/>
                <a:gd name="T115" fmla="*/ 1354 h 1363"/>
                <a:gd name="T116" fmla="*/ 2106 w 2268"/>
                <a:gd name="T117" fmla="*/ 1363 h 1363"/>
                <a:gd name="T118" fmla="*/ 2154 w 2268"/>
                <a:gd name="T119" fmla="*/ 1363 h 1363"/>
                <a:gd name="T120" fmla="*/ 2202 w 2268"/>
                <a:gd name="T121" fmla="*/ 1363 h 1363"/>
                <a:gd name="T122" fmla="*/ 2250 w 2268"/>
                <a:gd name="T123" fmla="*/ 1354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8" h="1363">
                  <a:moveTo>
                    <a:pt x="0" y="0"/>
                  </a:moveTo>
                  <a:lnTo>
                    <a:pt x="0" y="29"/>
                  </a:lnTo>
                  <a:lnTo>
                    <a:pt x="6" y="50"/>
                  </a:lnTo>
                  <a:lnTo>
                    <a:pt x="6" y="71"/>
                  </a:lnTo>
                  <a:lnTo>
                    <a:pt x="12" y="88"/>
                  </a:lnTo>
                  <a:lnTo>
                    <a:pt x="18" y="105"/>
                  </a:lnTo>
                  <a:lnTo>
                    <a:pt x="18" y="118"/>
                  </a:lnTo>
                  <a:lnTo>
                    <a:pt x="24" y="135"/>
                  </a:lnTo>
                  <a:lnTo>
                    <a:pt x="30" y="143"/>
                  </a:lnTo>
                  <a:lnTo>
                    <a:pt x="30" y="147"/>
                  </a:lnTo>
                  <a:lnTo>
                    <a:pt x="36" y="147"/>
                  </a:lnTo>
                  <a:lnTo>
                    <a:pt x="42" y="152"/>
                  </a:lnTo>
                  <a:lnTo>
                    <a:pt x="48" y="152"/>
                  </a:lnTo>
                  <a:lnTo>
                    <a:pt x="54" y="156"/>
                  </a:lnTo>
                  <a:lnTo>
                    <a:pt x="60" y="152"/>
                  </a:lnTo>
                  <a:lnTo>
                    <a:pt x="66" y="152"/>
                  </a:lnTo>
                  <a:lnTo>
                    <a:pt x="72" y="156"/>
                  </a:lnTo>
                  <a:lnTo>
                    <a:pt x="78" y="160"/>
                  </a:lnTo>
                  <a:lnTo>
                    <a:pt x="78" y="168"/>
                  </a:lnTo>
                  <a:lnTo>
                    <a:pt x="84" y="177"/>
                  </a:lnTo>
                  <a:lnTo>
                    <a:pt x="90" y="185"/>
                  </a:lnTo>
                  <a:lnTo>
                    <a:pt x="90" y="194"/>
                  </a:lnTo>
                  <a:lnTo>
                    <a:pt x="96" y="206"/>
                  </a:lnTo>
                  <a:lnTo>
                    <a:pt x="102" y="223"/>
                  </a:lnTo>
                  <a:lnTo>
                    <a:pt x="102" y="240"/>
                  </a:lnTo>
                  <a:lnTo>
                    <a:pt x="108" y="257"/>
                  </a:lnTo>
                  <a:lnTo>
                    <a:pt x="114" y="274"/>
                  </a:lnTo>
                  <a:lnTo>
                    <a:pt x="114" y="295"/>
                  </a:lnTo>
                  <a:lnTo>
                    <a:pt x="120" y="312"/>
                  </a:lnTo>
                  <a:lnTo>
                    <a:pt x="126" y="329"/>
                  </a:lnTo>
                  <a:lnTo>
                    <a:pt x="126" y="354"/>
                  </a:lnTo>
                  <a:lnTo>
                    <a:pt x="132" y="363"/>
                  </a:lnTo>
                  <a:lnTo>
                    <a:pt x="138" y="380"/>
                  </a:lnTo>
                  <a:lnTo>
                    <a:pt x="138" y="396"/>
                  </a:lnTo>
                  <a:lnTo>
                    <a:pt x="144" y="413"/>
                  </a:lnTo>
                  <a:lnTo>
                    <a:pt x="150" y="430"/>
                  </a:lnTo>
                  <a:lnTo>
                    <a:pt x="150" y="447"/>
                  </a:lnTo>
                  <a:lnTo>
                    <a:pt x="156" y="468"/>
                  </a:lnTo>
                  <a:lnTo>
                    <a:pt x="162" y="485"/>
                  </a:lnTo>
                  <a:lnTo>
                    <a:pt x="162" y="506"/>
                  </a:lnTo>
                  <a:lnTo>
                    <a:pt x="168" y="523"/>
                  </a:lnTo>
                  <a:lnTo>
                    <a:pt x="168" y="536"/>
                  </a:lnTo>
                  <a:lnTo>
                    <a:pt x="174" y="553"/>
                  </a:lnTo>
                  <a:lnTo>
                    <a:pt x="180" y="565"/>
                  </a:lnTo>
                  <a:lnTo>
                    <a:pt x="180" y="578"/>
                  </a:lnTo>
                  <a:lnTo>
                    <a:pt x="186" y="595"/>
                  </a:lnTo>
                  <a:lnTo>
                    <a:pt x="192" y="607"/>
                  </a:lnTo>
                  <a:lnTo>
                    <a:pt x="192" y="620"/>
                  </a:lnTo>
                  <a:lnTo>
                    <a:pt x="198" y="629"/>
                  </a:lnTo>
                  <a:lnTo>
                    <a:pt x="204" y="641"/>
                  </a:lnTo>
                  <a:lnTo>
                    <a:pt x="204" y="650"/>
                  </a:lnTo>
                  <a:lnTo>
                    <a:pt x="210" y="662"/>
                  </a:lnTo>
                  <a:lnTo>
                    <a:pt x="216" y="671"/>
                  </a:lnTo>
                  <a:lnTo>
                    <a:pt x="216" y="683"/>
                  </a:lnTo>
                  <a:lnTo>
                    <a:pt x="222" y="688"/>
                  </a:lnTo>
                  <a:lnTo>
                    <a:pt x="228" y="696"/>
                  </a:lnTo>
                  <a:lnTo>
                    <a:pt x="228" y="700"/>
                  </a:lnTo>
                  <a:lnTo>
                    <a:pt x="234" y="709"/>
                  </a:lnTo>
                  <a:lnTo>
                    <a:pt x="240" y="713"/>
                  </a:lnTo>
                  <a:lnTo>
                    <a:pt x="240" y="717"/>
                  </a:lnTo>
                  <a:lnTo>
                    <a:pt x="246" y="717"/>
                  </a:lnTo>
                  <a:lnTo>
                    <a:pt x="252" y="717"/>
                  </a:lnTo>
                  <a:lnTo>
                    <a:pt x="252" y="713"/>
                  </a:lnTo>
                  <a:lnTo>
                    <a:pt x="258" y="713"/>
                  </a:lnTo>
                  <a:lnTo>
                    <a:pt x="264" y="709"/>
                  </a:lnTo>
                  <a:lnTo>
                    <a:pt x="264" y="705"/>
                  </a:lnTo>
                  <a:lnTo>
                    <a:pt x="270" y="705"/>
                  </a:lnTo>
                  <a:lnTo>
                    <a:pt x="276" y="700"/>
                  </a:lnTo>
                  <a:lnTo>
                    <a:pt x="276" y="696"/>
                  </a:lnTo>
                  <a:lnTo>
                    <a:pt x="282" y="692"/>
                  </a:lnTo>
                  <a:lnTo>
                    <a:pt x="288" y="692"/>
                  </a:lnTo>
                  <a:lnTo>
                    <a:pt x="288" y="688"/>
                  </a:lnTo>
                  <a:lnTo>
                    <a:pt x="294" y="688"/>
                  </a:lnTo>
                  <a:lnTo>
                    <a:pt x="300" y="683"/>
                  </a:lnTo>
                  <a:lnTo>
                    <a:pt x="306" y="683"/>
                  </a:lnTo>
                  <a:lnTo>
                    <a:pt x="312" y="679"/>
                  </a:lnTo>
                  <a:lnTo>
                    <a:pt x="318" y="679"/>
                  </a:lnTo>
                  <a:lnTo>
                    <a:pt x="324" y="679"/>
                  </a:lnTo>
                  <a:lnTo>
                    <a:pt x="330" y="679"/>
                  </a:lnTo>
                  <a:lnTo>
                    <a:pt x="336" y="679"/>
                  </a:lnTo>
                  <a:lnTo>
                    <a:pt x="336" y="675"/>
                  </a:lnTo>
                  <a:lnTo>
                    <a:pt x="342" y="675"/>
                  </a:lnTo>
                  <a:lnTo>
                    <a:pt x="348" y="675"/>
                  </a:lnTo>
                  <a:lnTo>
                    <a:pt x="354" y="679"/>
                  </a:lnTo>
                  <a:lnTo>
                    <a:pt x="360" y="679"/>
                  </a:lnTo>
                  <a:lnTo>
                    <a:pt x="366" y="679"/>
                  </a:lnTo>
                  <a:lnTo>
                    <a:pt x="372" y="683"/>
                  </a:lnTo>
                  <a:lnTo>
                    <a:pt x="378" y="683"/>
                  </a:lnTo>
                  <a:lnTo>
                    <a:pt x="378" y="688"/>
                  </a:lnTo>
                  <a:lnTo>
                    <a:pt x="384" y="692"/>
                  </a:lnTo>
                  <a:lnTo>
                    <a:pt x="390" y="692"/>
                  </a:lnTo>
                  <a:lnTo>
                    <a:pt x="390" y="696"/>
                  </a:lnTo>
                  <a:lnTo>
                    <a:pt x="396" y="700"/>
                  </a:lnTo>
                  <a:lnTo>
                    <a:pt x="402" y="705"/>
                  </a:lnTo>
                  <a:lnTo>
                    <a:pt x="402" y="709"/>
                  </a:lnTo>
                  <a:lnTo>
                    <a:pt x="408" y="713"/>
                  </a:lnTo>
                  <a:lnTo>
                    <a:pt x="414" y="717"/>
                  </a:lnTo>
                  <a:lnTo>
                    <a:pt x="414" y="721"/>
                  </a:lnTo>
                  <a:lnTo>
                    <a:pt x="420" y="730"/>
                  </a:lnTo>
                  <a:lnTo>
                    <a:pt x="426" y="734"/>
                  </a:lnTo>
                  <a:lnTo>
                    <a:pt x="426" y="742"/>
                  </a:lnTo>
                  <a:lnTo>
                    <a:pt x="432" y="747"/>
                  </a:lnTo>
                  <a:lnTo>
                    <a:pt x="438" y="755"/>
                  </a:lnTo>
                  <a:lnTo>
                    <a:pt x="438" y="764"/>
                  </a:lnTo>
                  <a:lnTo>
                    <a:pt x="444" y="768"/>
                  </a:lnTo>
                  <a:lnTo>
                    <a:pt x="450" y="776"/>
                  </a:lnTo>
                  <a:lnTo>
                    <a:pt x="450" y="785"/>
                  </a:lnTo>
                  <a:lnTo>
                    <a:pt x="456" y="793"/>
                  </a:lnTo>
                  <a:lnTo>
                    <a:pt x="462" y="802"/>
                  </a:lnTo>
                  <a:lnTo>
                    <a:pt x="462" y="806"/>
                  </a:lnTo>
                  <a:lnTo>
                    <a:pt x="468" y="814"/>
                  </a:lnTo>
                  <a:lnTo>
                    <a:pt x="474" y="823"/>
                  </a:lnTo>
                  <a:lnTo>
                    <a:pt x="474" y="827"/>
                  </a:lnTo>
                  <a:lnTo>
                    <a:pt x="480" y="840"/>
                  </a:lnTo>
                  <a:lnTo>
                    <a:pt x="486" y="848"/>
                  </a:lnTo>
                  <a:lnTo>
                    <a:pt x="486" y="852"/>
                  </a:lnTo>
                  <a:lnTo>
                    <a:pt x="492" y="856"/>
                  </a:lnTo>
                  <a:lnTo>
                    <a:pt x="498" y="865"/>
                  </a:lnTo>
                  <a:lnTo>
                    <a:pt x="498" y="873"/>
                  </a:lnTo>
                  <a:lnTo>
                    <a:pt x="504" y="882"/>
                  </a:lnTo>
                  <a:lnTo>
                    <a:pt x="504" y="890"/>
                  </a:lnTo>
                  <a:lnTo>
                    <a:pt x="510" y="899"/>
                  </a:lnTo>
                  <a:lnTo>
                    <a:pt x="516" y="907"/>
                  </a:lnTo>
                  <a:lnTo>
                    <a:pt x="516" y="916"/>
                  </a:lnTo>
                  <a:lnTo>
                    <a:pt x="522" y="924"/>
                  </a:lnTo>
                  <a:lnTo>
                    <a:pt x="528" y="932"/>
                  </a:lnTo>
                  <a:lnTo>
                    <a:pt x="528" y="941"/>
                  </a:lnTo>
                  <a:lnTo>
                    <a:pt x="534" y="949"/>
                  </a:lnTo>
                  <a:lnTo>
                    <a:pt x="540" y="958"/>
                  </a:lnTo>
                  <a:lnTo>
                    <a:pt x="540" y="966"/>
                  </a:lnTo>
                  <a:lnTo>
                    <a:pt x="546" y="975"/>
                  </a:lnTo>
                  <a:lnTo>
                    <a:pt x="552" y="983"/>
                  </a:lnTo>
                  <a:lnTo>
                    <a:pt x="552" y="987"/>
                  </a:lnTo>
                  <a:lnTo>
                    <a:pt x="558" y="996"/>
                  </a:lnTo>
                  <a:lnTo>
                    <a:pt x="564" y="1004"/>
                  </a:lnTo>
                  <a:lnTo>
                    <a:pt x="564" y="1013"/>
                  </a:lnTo>
                  <a:lnTo>
                    <a:pt x="570" y="1017"/>
                  </a:lnTo>
                  <a:lnTo>
                    <a:pt x="576" y="1025"/>
                  </a:lnTo>
                  <a:lnTo>
                    <a:pt x="576" y="1029"/>
                  </a:lnTo>
                  <a:lnTo>
                    <a:pt x="582" y="1034"/>
                  </a:lnTo>
                  <a:lnTo>
                    <a:pt x="588" y="1038"/>
                  </a:lnTo>
                  <a:lnTo>
                    <a:pt x="588" y="1042"/>
                  </a:lnTo>
                  <a:lnTo>
                    <a:pt x="594" y="1051"/>
                  </a:lnTo>
                  <a:lnTo>
                    <a:pt x="600" y="1055"/>
                  </a:lnTo>
                  <a:lnTo>
                    <a:pt x="600" y="1059"/>
                  </a:lnTo>
                  <a:lnTo>
                    <a:pt x="606" y="1063"/>
                  </a:lnTo>
                  <a:lnTo>
                    <a:pt x="612" y="1067"/>
                  </a:lnTo>
                  <a:lnTo>
                    <a:pt x="612" y="1072"/>
                  </a:lnTo>
                  <a:lnTo>
                    <a:pt x="618" y="1076"/>
                  </a:lnTo>
                  <a:lnTo>
                    <a:pt x="624" y="1080"/>
                  </a:lnTo>
                  <a:lnTo>
                    <a:pt x="624" y="1084"/>
                  </a:lnTo>
                  <a:lnTo>
                    <a:pt x="630" y="1089"/>
                  </a:lnTo>
                  <a:lnTo>
                    <a:pt x="636" y="1093"/>
                  </a:lnTo>
                  <a:lnTo>
                    <a:pt x="642" y="1101"/>
                  </a:lnTo>
                  <a:lnTo>
                    <a:pt x="648" y="1105"/>
                  </a:lnTo>
                  <a:lnTo>
                    <a:pt x="648" y="1110"/>
                  </a:lnTo>
                  <a:lnTo>
                    <a:pt x="654" y="1114"/>
                  </a:lnTo>
                  <a:lnTo>
                    <a:pt x="660" y="1118"/>
                  </a:lnTo>
                  <a:lnTo>
                    <a:pt x="660" y="1122"/>
                  </a:lnTo>
                  <a:lnTo>
                    <a:pt x="666" y="1122"/>
                  </a:lnTo>
                  <a:lnTo>
                    <a:pt x="672" y="1127"/>
                  </a:lnTo>
                  <a:lnTo>
                    <a:pt x="672" y="1131"/>
                  </a:lnTo>
                  <a:lnTo>
                    <a:pt x="678" y="1135"/>
                  </a:lnTo>
                  <a:lnTo>
                    <a:pt x="678" y="1139"/>
                  </a:lnTo>
                  <a:lnTo>
                    <a:pt x="684" y="1143"/>
                  </a:lnTo>
                  <a:lnTo>
                    <a:pt x="690" y="1148"/>
                  </a:lnTo>
                  <a:lnTo>
                    <a:pt x="690" y="1152"/>
                  </a:lnTo>
                  <a:lnTo>
                    <a:pt x="696" y="1156"/>
                  </a:lnTo>
                  <a:lnTo>
                    <a:pt x="702" y="1156"/>
                  </a:lnTo>
                  <a:lnTo>
                    <a:pt x="702" y="1160"/>
                  </a:lnTo>
                  <a:lnTo>
                    <a:pt x="708" y="1165"/>
                  </a:lnTo>
                  <a:lnTo>
                    <a:pt x="714" y="1169"/>
                  </a:lnTo>
                  <a:lnTo>
                    <a:pt x="720" y="1173"/>
                  </a:lnTo>
                  <a:lnTo>
                    <a:pt x="726" y="1173"/>
                  </a:lnTo>
                  <a:lnTo>
                    <a:pt x="726" y="1177"/>
                  </a:lnTo>
                  <a:lnTo>
                    <a:pt x="732" y="1181"/>
                  </a:lnTo>
                  <a:lnTo>
                    <a:pt x="738" y="1181"/>
                  </a:lnTo>
                  <a:lnTo>
                    <a:pt x="738" y="1186"/>
                  </a:lnTo>
                  <a:lnTo>
                    <a:pt x="744" y="1186"/>
                  </a:lnTo>
                  <a:lnTo>
                    <a:pt x="750" y="1190"/>
                  </a:lnTo>
                  <a:lnTo>
                    <a:pt x="750" y="1194"/>
                  </a:lnTo>
                  <a:lnTo>
                    <a:pt x="756" y="1194"/>
                  </a:lnTo>
                  <a:lnTo>
                    <a:pt x="762" y="1198"/>
                  </a:lnTo>
                  <a:lnTo>
                    <a:pt x="768" y="1203"/>
                  </a:lnTo>
                  <a:lnTo>
                    <a:pt x="774" y="1203"/>
                  </a:lnTo>
                  <a:lnTo>
                    <a:pt x="774" y="1207"/>
                  </a:lnTo>
                  <a:lnTo>
                    <a:pt x="780" y="1207"/>
                  </a:lnTo>
                  <a:lnTo>
                    <a:pt x="786" y="1203"/>
                  </a:lnTo>
                  <a:lnTo>
                    <a:pt x="786" y="1198"/>
                  </a:lnTo>
                  <a:lnTo>
                    <a:pt x="792" y="1194"/>
                  </a:lnTo>
                  <a:lnTo>
                    <a:pt x="798" y="1181"/>
                  </a:lnTo>
                  <a:lnTo>
                    <a:pt x="798" y="1169"/>
                  </a:lnTo>
                  <a:lnTo>
                    <a:pt x="804" y="1143"/>
                  </a:lnTo>
                  <a:lnTo>
                    <a:pt x="810" y="1114"/>
                  </a:lnTo>
                  <a:lnTo>
                    <a:pt x="810" y="1072"/>
                  </a:lnTo>
                  <a:lnTo>
                    <a:pt x="816" y="1021"/>
                  </a:lnTo>
                  <a:lnTo>
                    <a:pt x="822" y="962"/>
                  </a:lnTo>
                  <a:lnTo>
                    <a:pt x="822" y="924"/>
                  </a:lnTo>
                  <a:lnTo>
                    <a:pt x="828" y="916"/>
                  </a:lnTo>
                  <a:lnTo>
                    <a:pt x="834" y="937"/>
                  </a:lnTo>
                  <a:lnTo>
                    <a:pt x="834" y="975"/>
                  </a:lnTo>
                  <a:lnTo>
                    <a:pt x="840" y="1013"/>
                  </a:lnTo>
                  <a:lnTo>
                    <a:pt x="846" y="1051"/>
                  </a:lnTo>
                  <a:lnTo>
                    <a:pt x="846" y="1063"/>
                  </a:lnTo>
                  <a:lnTo>
                    <a:pt x="852" y="1089"/>
                  </a:lnTo>
                  <a:lnTo>
                    <a:pt x="852" y="1110"/>
                  </a:lnTo>
                  <a:lnTo>
                    <a:pt x="858" y="1131"/>
                  </a:lnTo>
                  <a:lnTo>
                    <a:pt x="864" y="1152"/>
                  </a:lnTo>
                  <a:lnTo>
                    <a:pt x="864" y="1169"/>
                  </a:lnTo>
                  <a:lnTo>
                    <a:pt x="870" y="1186"/>
                  </a:lnTo>
                  <a:lnTo>
                    <a:pt x="876" y="1194"/>
                  </a:lnTo>
                  <a:lnTo>
                    <a:pt x="876" y="1203"/>
                  </a:lnTo>
                  <a:lnTo>
                    <a:pt x="882" y="1211"/>
                  </a:lnTo>
                  <a:lnTo>
                    <a:pt x="888" y="1215"/>
                  </a:lnTo>
                  <a:lnTo>
                    <a:pt x="888" y="1219"/>
                  </a:lnTo>
                  <a:lnTo>
                    <a:pt x="894" y="1219"/>
                  </a:lnTo>
                  <a:lnTo>
                    <a:pt x="900" y="1224"/>
                  </a:lnTo>
                  <a:lnTo>
                    <a:pt x="906" y="1224"/>
                  </a:lnTo>
                  <a:lnTo>
                    <a:pt x="912" y="1219"/>
                  </a:lnTo>
                  <a:lnTo>
                    <a:pt x="918" y="1219"/>
                  </a:lnTo>
                  <a:lnTo>
                    <a:pt x="924" y="1219"/>
                  </a:lnTo>
                  <a:lnTo>
                    <a:pt x="924" y="1215"/>
                  </a:lnTo>
                  <a:lnTo>
                    <a:pt x="930" y="1211"/>
                  </a:lnTo>
                  <a:lnTo>
                    <a:pt x="936" y="1211"/>
                  </a:lnTo>
                  <a:lnTo>
                    <a:pt x="936" y="1207"/>
                  </a:lnTo>
                  <a:lnTo>
                    <a:pt x="942" y="1203"/>
                  </a:lnTo>
                  <a:lnTo>
                    <a:pt x="948" y="1198"/>
                  </a:lnTo>
                  <a:lnTo>
                    <a:pt x="948" y="1194"/>
                  </a:lnTo>
                  <a:lnTo>
                    <a:pt x="954" y="1190"/>
                  </a:lnTo>
                  <a:lnTo>
                    <a:pt x="960" y="1186"/>
                  </a:lnTo>
                  <a:lnTo>
                    <a:pt x="960" y="1181"/>
                  </a:lnTo>
                  <a:lnTo>
                    <a:pt x="966" y="1173"/>
                  </a:lnTo>
                  <a:lnTo>
                    <a:pt x="972" y="1169"/>
                  </a:lnTo>
                  <a:lnTo>
                    <a:pt x="972" y="1165"/>
                  </a:lnTo>
                  <a:lnTo>
                    <a:pt x="978" y="1160"/>
                  </a:lnTo>
                  <a:lnTo>
                    <a:pt x="984" y="1152"/>
                  </a:lnTo>
                  <a:lnTo>
                    <a:pt x="984" y="1148"/>
                  </a:lnTo>
                  <a:lnTo>
                    <a:pt x="990" y="1143"/>
                  </a:lnTo>
                  <a:lnTo>
                    <a:pt x="996" y="1139"/>
                  </a:lnTo>
                  <a:lnTo>
                    <a:pt x="996" y="1135"/>
                  </a:lnTo>
                  <a:lnTo>
                    <a:pt x="1002" y="1131"/>
                  </a:lnTo>
                  <a:lnTo>
                    <a:pt x="1008" y="1131"/>
                  </a:lnTo>
                  <a:lnTo>
                    <a:pt x="1008" y="1127"/>
                  </a:lnTo>
                  <a:lnTo>
                    <a:pt x="1014" y="1122"/>
                  </a:lnTo>
                  <a:lnTo>
                    <a:pt x="1020" y="1118"/>
                  </a:lnTo>
                  <a:lnTo>
                    <a:pt x="1026" y="1118"/>
                  </a:lnTo>
                  <a:lnTo>
                    <a:pt x="1032" y="1114"/>
                  </a:lnTo>
                  <a:lnTo>
                    <a:pt x="1038" y="1114"/>
                  </a:lnTo>
                  <a:lnTo>
                    <a:pt x="1038" y="1110"/>
                  </a:lnTo>
                  <a:lnTo>
                    <a:pt x="1044" y="1105"/>
                  </a:lnTo>
                  <a:lnTo>
                    <a:pt x="1050" y="1101"/>
                  </a:lnTo>
                  <a:lnTo>
                    <a:pt x="1050" y="1093"/>
                  </a:lnTo>
                  <a:lnTo>
                    <a:pt x="1056" y="1089"/>
                  </a:lnTo>
                  <a:lnTo>
                    <a:pt x="1062" y="1080"/>
                  </a:lnTo>
                  <a:lnTo>
                    <a:pt x="1062" y="1067"/>
                  </a:lnTo>
                  <a:lnTo>
                    <a:pt x="1068" y="1055"/>
                  </a:lnTo>
                  <a:lnTo>
                    <a:pt x="1074" y="1034"/>
                  </a:lnTo>
                  <a:lnTo>
                    <a:pt x="1074" y="1017"/>
                  </a:lnTo>
                  <a:lnTo>
                    <a:pt x="1080" y="1004"/>
                  </a:lnTo>
                  <a:lnTo>
                    <a:pt x="1086" y="1004"/>
                  </a:lnTo>
                  <a:lnTo>
                    <a:pt x="1086" y="1021"/>
                  </a:lnTo>
                  <a:lnTo>
                    <a:pt x="1092" y="1051"/>
                  </a:lnTo>
                  <a:lnTo>
                    <a:pt x="1098" y="1089"/>
                  </a:lnTo>
                  <a:lnTo>
                    <a:pt x="1098" y="1127"/>
                  </a:lnTo>
                  <a:lnTo>
                    <a:pt x="1104" y="1160"/>
                  </a:lnTo>
                  <a:lnTo>
                    <a:pt x="1110" y="1194"/>
                  </a:lnTo>
                  <a:lnTo>
                    <a:pt x="1110" y="1224"/>
                  </a:lnTo>
                  <a:lnTo>
                    <a:pt x="1116" y="1249"/>
                  </a:lnTo>
                  <a:lnTo>
                    <a:pt x="1122" y="1266"/>
                  </a:lnTo>
                  <a:lnTo>
                    <a:pt x="1122" y="1283"/>
                  </a:lnTo>
                  <a:lnTo>
                    <a:pt x="1128" y="1291"/>
                  </a:lnTo>
                  <a:lnTo>
                    <a:pt x="1134" y="1300"/>
                  </a:lnTo>
                  <a:lnTo>
                    <a:pt x="1134" y="1308"/>
                  </a:lnTo>
                  <a:lnTo>
                    <a:pt x="1140" y="1312"/>
                  </a:lnTo>
                  <a:lnTo>
                    <a:pt x="1146" y="1312"/>
                  </a:lnTo>
                  <a:lnTo>
                    <a:pt x="1146" y="1317"/>
                  </a:lnTo>
                  <a:lnTo>
                    <a:pt x="1152" y="1317"/>
                  </a:lnTo>
                  <a:lnTo>
                    <a:pt x="1158" y="1321"/>
                  </a:lnTo>
                  <a:lnTo>
                    <a:pt x="1164" y="1321"/>
                  </a:lnTo>
                  <a:lnTo>
                    <a:pt x="1170" y="1321"/>
                  </a:lnTo>
                  <a:lnTo>
                    <a:pt x="1176" y="1321"/>
                  </a:lnTo>
                  <a:lnTo>
                    <a:pt x="1182" y="1321"/>
                  </a:lnTo>
                  <a:lnTo>
                    <a:pt x="1188" y="1325"/>
                  </a:lnTo>
                  <a:lnTo>
                    <a:pt x="1194" y="1325"/>
                  </a:lnTo>
                  <a:lnTo>
                    <a:pt x="1200" y="1325"/>
                  </a:lnTo>
                  <a:lnTo>
                    <a:pt x="1206" y="1325"/>
                  </a:lnTo>
                  <a:lnTo>
                    <a:pt x="1212" y="1325"/>
                  </a:lnTo>
                  <a:lnTo>
                    <a:pt x="1218" y="1325"/>
                  </a:lnTo>
                  <a:lnTo>
                    <a:pt x="1224" y="1321"/>
                  </a:lnTo>
                  <a:lnTo>
                    <a:pt x="1230" y="1321"/>
                  </a:lnTo>
                  <a:lnTo>
                    <a:pt x="1236" y="1321"/>
                  </a:lnTo>
                  <a:lnTo>
                    <a:pt x="1236" y="1317"/>
                  </a:lnTo>
                  <a:lnTo>
                    <a:pt x="1242" y="1317"/>
                  </a:lnTo>
                  <a:lnTo>
                    <a:pt x="1248" y="1312"/>
                  </a:lnTo>
                  <a:lnTo>
                    <a:pt x="1248" y="1308"/>
                  </a:lnTo>
                  <a:lnTo>
                    <a:pt x="1254" y="1304"/>
                  </a:lnTo>
                  <a:lnTo>
                    <a:pt x="1260" y="1300"/>
                  </a:lnTo>
                  <a:lnTo>
                    <a:pt x="1260" y="1295"/>
                  </a:lnTo>
                  <a:lnTo>
                    <a:pt x="1266" y="1291"/>
                  </a:lnTo>
                  <a:lnTo>
                    <a:pt x="1272" y="1283"/>
                  </a:lnTo>
                  <a:lnTo>
                    <a:pt x="1272" y="1279"/>
                  </a:lnTo>
                  <a:lnTo>
                    <a:pt x="1278" y="1270"/>
                  </a:lnTo>
                  <a:lnTo>
                    <a:pt x="1284" y="1257"/>
                  </a:lnTo>
                  <a:lnTo>
                    <a:pt x="1284" y="1249"/>
                  </a:lnTo>
                  <a:lnTo>
                    <a:pt x="1290" y="1236"/>
                  </a:lnTo>
                  <a:lnTo>
                    <a:pt x="1296" y="1224"/>
                  </a:lnTo>
                  <a:lnTo>
                    <a:pt x="1296" y="1211"/>
                  </a:lnTo>
                  <a:lnTo>
                    <a:pt x="1302" y="1194"/>
                  </a:lnTo>
                  <a:lnTo>
                    <a:pt x="1308" y="1181"/>
                  </a:lnTo>
                  <a:lnTo>
                    <a:pt x="1308" y="1165"/>
                  </a:lnTo>
                  <a:lnTo>
                    <a:pt x="1314" y="1148"/>
                  </a:lnTo>
                  <a:lnTo>
                    <a:pt x="1320" y="1135"/>
                  </a:lnTo>
                  <a:lnTo>
                    <a:pt x="1320" y="1118"/>
                  </a:lnTo>
                  <a:lnTo>
                    <a:pt x="1326" y="1101"/>
                  </a:lnTo>
                  <a:lnTo>
                    <a:pt x="1332" y="1089"/>
                  </a:lnTo>
                  <a:lnTo>
                    <a:pt x="1332" y="1072"/>
                  </a:lnTo>
                  <a:lnTo>
                    <a:pt x="1338" y="1059"/>
                  </a:lnTo>
                  <a:lnTo>
                    <a:pt x="1344" y="1051"/>
                  </a:lnTo>
                  <a:lnTo>
                    <a:pt x="1344" y="1042"/>
                  </a:lnTo>
                  <a:lnTo>
                    <a:pt x="1350" y="1038"/>
                  </a:lnTo>
                  <a:lnTo>
                    <a:pt x="1356" y="1034"/>
                  </a:lnTo>
                  <a:lnTo>
                    <a:pt x="1362" y="1034"/>
                  </a:lnTo>
                  <a:lnTo>
                    <a:pt x="1362" y="1038"/>
                  </a:lnTo>
                  <a:lnTo>
                    <a:pt x="1368" y="1042"/>
                  </a:lnTo>
                  <a:lnTo>
                    <a:pt x="1374" y="1051"/>
                  </a:lnTo>
                  <a:lnTo>
                    <a:pt x="1374" y="1059"/>
                  </a:lnTo>
                  <a:lnTo>
                    <a:pt x="1380" y="1067"/>
                  </a:lnTo>
                  <a:lnTo>
                    <a:pt x="1386" y="1076"/>
                  </a:lnTo>
                  <a:lnTo>
                    <a:pt x="1386" y="1084"/>
                  </a:lnTo>
                  <a:lnTo>
                    <a:pt x="1392" y="1097"/>
                  </a:lnTo>
                  <a:lnTo>
                    <a:pt x="1398" y="1110"/>
                  </a:lnTo>
                  <a:lnTo>
                    <a:pt x="1398" y="1122"/>
                  </a:lnTo>
                  <a:lnTo>
                    <a:pt x="1404" y="1139"/>
                  </a:lnTo>
                  <a:lnTo>
                    <a:pt x="1410" y="1152"/>
                  </a:lnTo>
                  <a:lnTo>
                    <a:pt x="1410" y="1165"/>
                  </a:lnTo>
                  <a:lnTo>
                    <a:pt x="1416" y="1181"/>
                  </a:lnTo>
                  <a:lnTo>
                    <a:pt x="1422" y="1194"/>
                  </a:lnTo>
                  <a:lnTo>
                    <a:pt x="1422" y="1207"/>
                  </a:lnTo>
                  <a:lnTo>
                    <a:pt x="1428" y="1215"/>
                  </a:lnTo>
                  <a:lnTo>
                    <a:pt x="1434" y="1228"/>
                  </a:lnTo>
                  <a:lnTo>
                    <a:pt x="1434" y="1241"/>
                  </a:lnTo>
                  <a:lnTo>
                    <a:pt x="1440" y="1249"/>
                  </a:lnTo>
                  <a:lnTo>
                    <a:pt x="1446" y="1257"/>
                  </a:lnTo>
                  <a:lnTo>
                    <a:pt x="1446" y="1266"/>
                  </a:lnTo>
                  <a:lnTo>
                    <a:pt x="1452" y="1274"/>
                  </a:lnTo>
                  <a:lnTo>
                    <a:pt x="1458" y="1279"/>
                  </a:lnTo>
                  <a:lnTo>
                    <a:pt x="1458" y="1287"/>
                  </a:lnTo>
                  <a:lnTo>
                    <a:pt x="1464" y="1291"/>
                  </a:lnTo>
                  <a:lnTo>
                    <a:pt x="1470" y="1295"/>
                  </a:lnTo>
                  <a:lnTo>
                    <a:pt x="1470" y="1300"/>
                  </a:lnTo>
                  <a:lnTo>
                    <a:pt x="1476" y="1304"/>
                  </a:lnTo>
                  <a:lnTo>
                    <a:pt x="1482" y="1308"/>
                  </a:lnTo>
                  <a:lnTo>
                    <a:pt x="1488" y="1312"/>
                  </a:lnTo>
                  <a:lnTo>
                    <a:pt x="1494" y="1312"/>
                  </a:lnTo>
                  <a:lnTo>
                    <a:pt x="1500" y="1312"/>
                  </a:lnTo>
                  <a:lnTo>
                    <a:pt x="1506" y="1312"/>
                  </a:lnTo>
                  <a:lnTo>
                    <a:pt x="1512" y="1312"/>
                  </a:lnTo>
                  <a:lnTo>
                    <a:pt x="1518" y="1312"/>
                  </a:lnTo>
                  <a:lnTo>
                    <a:pt x="1518" y="1308"/>
                  </a:lnTo>
                  <a:lnTo>
                    <a:pt x="1524" y="1308"/>
                  </a:lnTo>
                  <a:lnTo>
                    <a:pt x="1524" y="1304"/>
                  </a:lnTo>
                  <a:lnTo>
                    <a:pt x="1530" y="1300"/>
                  </a:lnTo>
                  <a:lnTo>
                    <a:pt x="1536" y="1295"/>
                  </a:lnTo>
                  <a:lnTo>
                    <a:pt x="1542" y="1291"/>
                  </a:lnTo>
                  <a:lnTo>
                    <a:pt x="1548" y="1287"/>
                  </a:lnTo>
                  <a:lnTo>
                    <a:pt x="1548" y="1283"/>
                  </a:lnTo>
                  <a:lnTo>
                    <a:pt x="1554" y="1279"/>
                  </a:lnTo>
                  <a:lnTo>
                    <a:pt x="1560" y="1274"/>
                  </a:lnTo>
                  <a:lnTo>
                    <a:pt x="1566" y="1270"/>
                  </a:lnTo>
                  <a:lnTo>
                    <a:pt x="1572" y="1270"/>
                  </a:lnTo>
                  <a:lnTo>
                    <a:pt x="1572" y="1266"/>
                  </a:lnTo>
                  <a:lnTo>
                    <a:pt x="1578" y="1262"/>
                  </a:lnTo>
                  <a:lnTo>
                    <a:pt x="1584" y="1262"/>
                  </a:lnTo>
                  <a:lnTo>
                    <a:pt x="1590" y="1262"/>
                  </a:lnTo>
                  <a:lnTo>
                    <a:pt x="1596" y="1262"/>
                  </a:lnTo>
                  <a:lnTo>
                    <a:pt x="1602" y="1262"/>
                  </a:lnTo>
                  <a:lnTo>
                    <a:pt x="1608" y="1266"/>
                  </a:lnTo>
                  <a:lnTo>
                    <a:pt x="1614" y="1270"/>
                  </a:lnTo>
                  <a:lnTo>
                    <a:pt x="1620" y="1274"/>
                  </a:lnTo>
                  <a:lnTo>
                    <a:pt x="1620" y="1279"/>
                  </a:lnTo>
                  <a:lnTo>
                    <a:pt x="1626" y="1279"/>
                  </a:lnTo>
                  <a:lnTo>
                    <a:pt x="1632" y="1283"/>
                  </a:lnTo>
                  <a:lnTo>
                    <a:pt x="1632" y="1287"/>
                  </a:lnTo>
                  <a:lnTo>
                    <a:pt x="1638" y="1291"/>
                  </a:lnTo>
                  <a:lnTo>
                    <a:pt x="1644" y="1295"/>
                  </a:lnTo>
                  <a:lnTo>
                    <a:pt x="1644" y="1300"/>
                  </a:lnTo>
                  <a:lnTo>
                    <a:pt x="1650" y="1304"/>
                  </a:lnTo>
                  <a:lnTo>
                    <a:pt x="1656" y="1308"/>
                  </a:lnTo>
                  <a:lnTo>
                    <a:pt x="1662" y="1312"/>
                  </a:lnTo>
                  <a:lnTo>
                    <a:pt x="1668" y="1317"/>
                  </a:lnTo>
                  <a:lnTo>
                    <a:pt x="1668" y="1321"/>
                  </a:lnTo>
                  <a:lnTo>
                    <a:pt x="1674" y="1321"/>
                  </a:lnTo>
                  <a:lnTo>
                    <a:pt x="1680" y="1325"/>
                  </a:lnTo>
                  <a:lnTo>
                    <a:pt x="1680" y="1329"/>
                  </a:lnTo>
                  <a:lnTo>
                    <a:pt x="1686" y="1329"/>
                  </a:lnTo>
                  <a:lnTo>
                    <a:pt x="1692" y="1333"/>
                  </a:lnTo>
                  <a:lnTo>
                    <a:pt x="1698" y="1333"/>
                  </a:lnTo>
                  <a:lnTo>
                    <a:pt x="1698" y="1338"/>
                  </a:lnTo>
                  <a:lnTo>
                    <a:pt x="1704" y="1338"/>
                  </a:lnTo>
                  <a:lnTo>
                    <a:pt x="1710" y="1342"/>
                  </a:lnTo>
                  <a:lnTo>
                    <a:pt x="1716" y="1342"/>
                  </a:lnTo>
                  <a:lnTo>
                    <a:pt x="1722" y="1342"/>
                  </a:lnTo>
                  <a:lnTo>
                    <a:pt x="1728" y="1346"/>
                  </a:lnTo>
                  <a:lnTo>
                    <a:pt x="1734" y="1346"/>
                  </a:lnTo>
                  <a:lnTo>
                    <a:pt x="1740" y="1346"/>
                  </a:lnTo>
                  <a:lnTo>
                    <a:pt x="1746" y="1346"/>
                  </a:lnTo>
                  <a:lnTo>
                    <a:pt x="1752" y="1346"/>
                  </a:lnTo>
                  <a:lnTo>
                    <a:pt x="1758" y="1346"/>
                  </a:lnTo>
                  <a:lnTo>
                    <a:pt x="1764" y="1346"/>
                  </a:lnTo>
                  <a:lnTo>
                    <a:pt x="1770" y="1350"/>
                  </a:lnTo>
                  <a:lnTo>
                    <a:pt x="1770" y="1346"/>
                  </a:lnTo>
                  <a:lnTo>
                    <a:pt x="1776" y="1350"/>
                  </a:lnTo>
                  <a:lnTo>
                    <a:pt x="1782" y="1350"/>
                  </a:lnTo>
                  <a:lnTo>
                    <a:pt x="1788" y="1350"/>
                  </a:lnTo>
                  <a:lnTo>
                    <a:pt x="1794" y="1350"/>
                  </a:lnTo>
                  <a:lnTo>
                    <a:pt x="1800" y="1350"/>
                  </a:lnTo>
                  <a:lnTo>
                    <a:pt x="1806" y="1350"/>
                  </a:lnTo>
                  <a:lnTo>
                    <a:pt x="1812" y="1350"/>
                  </a:lnTo>
                  <a:lnTo>
                    <a:pt x="1818" y="1350"/>
                  </a:lnTo>
                  <a:lnTo>
                    <a:pt x="1824" y="1350"/>
                  </a:lnTo>
                  <a:lnTo>
                    <a:pt x="1830" y="1350"/>
                  </a:lnTo>
                  <a:lnTo>
                    <a:pt x="1836" y="1350"/>
                  </a:lnTo>
                  <a:lnTo>
                    <a:pt x="1842" y="1350"/>
                  </a:lnTo>
                  <a:lnTo>
                    <a:pt x="1848" y="1350"/>
                  </a:lnTo>
                  <a:lnTo>
                    <a:pt x="1854" y="1350"/>
                  </a:lnTo>
                  <a:lnTo>
                    <a:pt x="1860" y="1350"/>
                  </a:lnTo>
                  <a:lnTo>
                    <a:pt x="1866" y="1350"/>
                  </a:lnTo>
                  <a:lnTo>
                    <a:pt x="1872" y="1350"/>
                  </a:lnTo>
                  <a:lnTo>
                    <a:pt x="1878" y="1350"/>
                  </a:lnTo>
                  <a:lnTo>
                    <a:pt x="1884" y="1350"/>
                  </a:lnTo>
                  <a:lnTo>
                    <a:pt x="1890" y="1350"/>
                  </a:lnTo>
                  <a:lnTo>
                    <a:pt x="1896" y="1350"/>
                  </a:lnTo>
                  <a:lnTo>
                    <a:pt x="1902" y="1350"/>
                  </a:lnTo>
                  <a:lnTo>
                    <a:pt x="1908" y="1350"/>
                  </a:lnTo>
                  <a:lnTo>
                    <a:pt x="1914" y="1350"/>
                  </a:lnTo>
                  <a:lnTo>
                    <a:pt x="1920" y="1350"/>
                  </a:lnTo>
                  <a:lnTo>
                    <a:pt x="1920" y="1346"/>
                  </a:lnTo>
                  <a:lnTo>
                    <a:pt x="1926" y="1346"/>
                  </a:lnTo>
                  <a:lnTo>
                    <a:pt x="1932" y="1346"/>
                  </a:lnTo>
                  <a:lnTo>
                    <a:pt x="1938" y="1346"/>
                  </a:lnTo>
                  <a:lnTo>
                    <a:pt x="1944" y="1346"/>
                  </a:lnTo>
                  <a:lnTo>
                    <a:pt x="1950" y="1342"/>
                  </a:lnTo>
                  <a:lnTo>
                    <a:pt x="1956" y="1342"/>
                  </a:lnTo>
                  <a:lnTo>
                    <a:pt x="1962" y="1342"/>
                  </a:lnTo>
                  <a:lnTo>
                    <a:pt x="1968" y="1342"/>
                  </a:lnTo>
                  <a:lnTo>
                    <a:pt x="1968" y="1338"/>
                  </a:lnTo>
                  <a:lnTo>
                    <a:pt x="1974" y="1338"/>
                  </a:lnTo>
                  <a:lnTo>
                    <a:pt x="1980" y="1338"/>
                  </a:lnTo>
                  <a:lnTo>
                    <a:pt x="1986" y="1338"/>
                  </a:lnTo>
                  <a:lnTo>
                    <a:pt x="1992" y="1338"/>
                  </a:lnTo>
                  <a:lnTo>
                    <a:pt x="1998" y="1338"/>
                  </a:lnTo>
                  <a:lnTo>
                    <a:pt x="2004" y="1338"/>
                  </a:lnTo>
                  <a:lnTo>
                    <a:pt x="2010" y="1338"/>
                  </a:lnTo>
                  <a:lnTo>
                    <a:pt x="2016" y="1338"/>
                  </a:lnTo>
                  <a:lnTo>
                    <a:pt x="2016" y="1342"/>
                  </a:lnTo>
                  <a:lnTo>
                    <a:pt x="2022" y="1342"/>
                  </a:lnTo>
                  <a:lnTo>
                    <a:pt x="2028" y="1342"/>
                  </a:lnTo>
                  <a:lnTo>
                    <a:pt x="2028" y="1346"/>
                  </a:lnTo>
                  <a:lnTo>
                    <a:pt x="2034" y="1346"/>
                  </a:lnTo>
                  <a:lnTo>
                    <a:pt x="2040" y="1346"/>
                  </a:lnTo>
                  <a:lnTo>
                    <a:pt x="2046" y="1350"/>
                  </a:lnTo>
                  <a:lnTo>
                    <a:pt x="2052" y="1350"/>
                  </a:lnTo>
                  <a:lnTo>
                    <a:pt x="2058" y="1354"/>
                  </a:lnTo>
                  <a:lnTo>
                    <a:pt x="2064" y="1354"/>
                  </a:lnTo>
                  <a:lnTo>
                    <a:pt x="2070" y="1354"/>
                  </a:lnTo>
                  <a:lnTo>
                    <a:pt x="2070" y="1359"/>
                  </a:lnTo>
                  <a:lnTo>
                    <a:pt x="2076" y="1359"/>
                  </a:lnTo>
                  <a:lnTo>
                    <a:pt x="2082" y="1359"/>
                  </a:lnTo>
                  <a:lnTo>
                    <a:pt x="2088" y="1359"/>
                  </a:lnTo>
                  <a:lnTo>
                    <a:pt x="2094" y="1363"/>
                  </a:lnTo>
                  <a:lnTo>
                    <a:pt x="2100" y="1363"/>
                  </a:lnTo>
                  <a:lnTo>
                    <a:pt x="2106" y="1363"/>
                  </a:lnTo>
                  <a:lnTo>
                    <a:pt x="2112" y="1363"/>
                  </a:lnTo>
                  <a:lnTo>
                    <a:pt x="2118" y="1363"/>
                  </a:lnTo>
                  <a:lnTo>
                    <a:pt x="2124" y="1363"/>
                  </a:lnTo>
                  <a:lnTo>
                    <a:pt x="2130" y="1363"/>
                  </a:lnTo>
                  <a:lnTo>
                    <a:pt x="2136" y="1363"/>
                  </a:lnTo>
                  <a:lnTo>
                    <a:pt x="2142" y="1363"/>
                  </a:lnTo>
                  <a:lnTo>
                    <a:pt x="2148" y="1363"/>
                  </a:lnTo>
                  <a:lnTo>
                    <a:pt x="2154" y="1363"/>
                  </a:lnTo>
                  <a:lnTo>
                    <a:pt x="2160" y="1363"/>
                  </a:lnTo>
                  <a:lnTo>
                    <a:pt x="2166" y="1363"/>
                  </a:lnTo>
                  <a:lnTo>
                    <a:pt x="2172" y="1363"/>
                  </a:lnTo>
                  <a:lnTo>
                    <a:pt x="2178" y="1363"/>
                  </a:lnTo>
                  <a:lnTo>
                    <a:pt x="2184" y="1363"/>
                  </a:lnTo>
                  <a:lnTo>
                    <a:pt x="2190" y="1363"/>
                  </a:lnTo>
                  <a:lnTo>
                    <a:pt x="2196" y="1363"/>
                  </a:lnTo>
                  <a:lnTo>
                    <a:pt x="2202" y="1363"/>
                  </a:lnTo>
                  <a:lnTo>
                    <a:pt x="2208" y="1363"/>
                  </a:lnTo>
                  <a:lnTo>
                    <a:pt x="2214" y="1363"/>
                  </a:lnTo>
                  <a:lnTo>
                    <a:pt x="2220" y="1363"/>
                  </a:lnTo>
                  <a:lnTo>
                    <a:pt x="2226" y="1363"/>
                  </a:lnTo>
                  <a:lnTo>
                    <a:pt x="2232" y="1359"/>
                  </a:lnTo>
                  <a:lnTo>
                    <a:pt x="2238" y="1359"/>
                  </a:lnTo>
                  <a:lnTo>
                    <a:pt x="2244" y="1359"/>
                  </a:lnTo>
                  <a:lnTo>
                    <a:pt x="2250" y="1354"/>
                  </a:lnTo>
                  <a:lnTo>
                    <a:pt x="2256" y="1354"/>
                  </a:lnTo>
                  <a:lnTo>
                    <a:pt x="2262" y="1350"/>
                  </a:lnTo>
                  <a:lnTo>
                    <a:pt x="2268" y="1350"/>
                  </a:lnTo>
                  <a:lnTo>
                    <a:pt x="2268" y="1346"/>
                  </a:lnTo>
                </a:path>
              </a:pathLst>
            </a:custGeom>
            <a:noFill/>
            <a:ln w="28575">
              <a:solidFill>
                <a:schemeClr val="tx1">
                  <a:lumMod val="95000"/>
                  <a:lumOff val="5000"/>
                </a:schemeClr>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31" name="Freeform 130"/>
            <p:cNvSpPr>
              <a:spLocks/>
            </p:cNvSpPr>
            <p:nvPr/>
          </p:nvSpPr>
          <p:spPr bwMode="auto">
            <a:xfrm>
              <a:off x="8531225" y="4412032"/>
              <a:ext cx="3533775" cy="988565"/>
            </a:xfrm>
            <a:custGeom>
              <a:avLst/>
              <a:gdLst>
                <a:gd name="T0" fmla="*/ 30 w 2226"/>
                <a:gd name="T1" fmla="*/ 469 h 520"/>
                <a:gd name="T2" fmla="*/ 60 w 2226"/>
                <a:gd name="T3" fmla="*/ 427 h 520"/>
                <a:gd name="T4" fmla="*/ 84 w 2226"/>
                <a:gd name="T5" fmla="*/ 355 h 520"/>
                <a:gd name="T6" fmla="*/ 114 w 2226"/>
                <a:gd name="T7" fmla="*/ 254 h 520"/>
                <a:gd name="T8" fmla="*/ 138 w 2226"/>
                <a:gd name="T9" fmla="*/ 140 h 520"/>
                <a:gd name="T10" fmla="*/ 168 w 2226"/>
                <a:gd name="T11" fmla="*/ 47 h 520"/>
                <a:gd name="T12" fmla="*/ 198 w 2226"/>
                <a:gd name="T13" fmla="*/ 5 h 520"/>
                <a:gd name="T14" fmla="*/ 234 w 2226"/>
                <a:gd name="T15" fmla="*/ 17 h 520"/>
                <a:gd name="T16" fmla="*/ 258 w 2226"/>
                <a:gd name="T17" fmla="*/ 72 h 520"/>
                <a:gd name="T18" fmla="*/ 288 w 2226"/>
                <a:gd name="T19" fmla="*/ 144 h 520"/>
                <a:gd name="T20" fmla="*/ 312 w 2226"/>
                <a:gd name="T21" fmla="*/ 220 h 520"/>
                <a:gd name="T22" fmla="*/ 342 w 2226"/>
                <a:gd name="T23" fmla="*/ 283 h 520"/>
                <a:gd name="T24" fmla="*/ 372 w 2226"/>
                <a:gd name="T25" fmla="*/ 334 h 520"/>
                <a:gd name="T26" fmla="*/ 396 w 2226"/>
                <a:gd name="T27" fmla="*/ 380 h 520"/>
                <a:gd name="T28" fmla="*/ 426 w 2226"/>
                <a:gd name="T29" fmla="*/ 414 h 520"/>
                <a:gd name="T30" fmla="*/ 456 w 2226"/>
                <a:gd name="T31" fmla="*/ 444 h 520"/>
                <a:gd name="T32" fmla="*/ 492 w 2226"/>
                <a:gd name="T33" fmla="*/ 465 h 520"/>
                <a:gd name="T34" fmla="*/ 534 w 2226"/>
                <a:gd name="T35" fmla="*/ 482 h 520"/>
                <a:gd name="T36" fmla="*/ 570 w 2226"/>
                <a:gd name="T37" fmla="*/ 490 h 520"/>
                <a:gd name="T38" fmla="*/ 612 w 2226"/>
                <a:gd name="T39" fmla="*/ 498 h 520"/>
                <a:gd name="T40" fmla="*/ 654 w 2226"/>
                <a:gd name="T41" fmla="*/ 498 h 520"/>
                <a:gd name="T42" fmla="*/ 690 w 2226"/>
                <a:gd name="T43" fmla="*/ 503 h 520"/>
                <a:gd name="T44" fmla="*/ 732 w 2226"/>
                <a:gd name="T45" fmla="*/ 498 h 520"/>
                <a:gd name="T46" fmla="*/ 774 w 2226"/>
                <a:gd name="T47" fmla="*/ 486 h 520"/>
                <a:gd name="T48" fmla="*/ 798 w 2226"/>
                <a:gd name="T49" fmla="*/ 469 h 520"/>
                <a:gd name="T50" fmla="*/ 828 w 2226"/>
                <a:gd name="T51" fmla="*/ 444 h 520"/>
                <a:gd name="T52" fmla="*/ 858 w 2226"/>
                <a:gd name="T53" fmla="*/ 410 h 520"/>
                <a:gd name="T54" fmla="*/ 888 w 2226"/>
                <a:gd name="T55" fmla="*/ 389 h 520"/>
                <a:gd name="T56" fmla="*/ 918 w 2226"/>
                <a:gd name="T57" fmla="*/ 393 h 520"/>
                <a:gd name="T58" fmla="*/ 948 w 2226"/>
                <a:gd name="T59" fmla="*/ 418 h 520"/>
                <a:gd name="T60" fmla="*/ 978 w 2226"/>
                <a:gd name="T61" fmla="*/ 452 h 520"/>
                <a:gd name="T62" fmla="*/ 1008 w 2226"/>
                <a:gd name="T63" fmla="*/ 473 h 520"/>
                <a:gd name="T64" fmla="*/ 1038 w 2226"/>
                <a:gd name="T65" fmla="*/ 494 h 520"/>
                <a:gd name="T66" fmla="*/ 1074 w 2226"/>
                <a:gd name="T67" fmla="*/ 507 h 520"/>
                <a:gd name="T68" fmla="*/ 1116 w 2226"/>
                <a:gd name="T69" fmla="*/ 511 h 520"/>
                <a:gd name="T70" fmla="*/ 1152 w 2226"/>
                <a:gd name="T71" fmla="*/ 511 h 520"/>
                <a:gd name="T72" fmla="*/ 1188 w 2226"/>
                <a:gd name="T73" fmla="*/ 515 h 520"/>
                <a:gd name="T74" fmla="*/ 1230 w 2226"/>
                <a:gd name="T75" fmla="*/ 515 h 520"/>
                <a:gd name="T76" fmla="*/ 1272 w 2226"/>
                <a:gd name="T77" fmla="*/ 515 h 520"/>
                <a:gd name="T78" fmla="*/ 1308 w 2226"/>
                <a:gd name="T79" fmla="*/ 515 h 520"/>
                <a:gd name="T80" fmla="*/ 1338 w 2226"/>
                <a:gd name="T81" fmla="*/ 515 h 520"/>
                <a:gd name="T82" fmla="*/ 1374 w 2226"/>
                <a:gd name="T83" fmla="*/ 515 h 520"/>
                <a:gd name="T84" fmla="*/ 1416 w 2226"/>
                <a:gd name="T85" fmla="*/ 515 h 520"/>
                <a:gd name="T86" fmla="*/ 1452 w 2226"/>
                <a:gd name="T87" fmla="*/ 520 h 520"/>
                <a:gd name="T88" fmla="*/ 1488 w 2226"/>
                <a:gd name="T89" fmla="*/ 515 h 520"/>
                <a:gd name="T90" fmla="*/ 1524 w 2226"/>
                <a:gd name="T91" fmla="*/ 515 h 520"/>
                <a:gd name="T92" fmla="*/ 1566 w 2226"/>
                <a:gd name="T93" fmla="*/ 515 h 520"/>
                <a:gd name="T94" fmla="*/ 1608 w 2226"/>
                <a:gd name="T95" fmla="*/ 515 h 520"/>
                <a:gd name="T96" fmla="*/ 1650 w 2226"/>
                <a:gd name="T97" fmla="*/ 515 h 520"/>
                <a:gd name="T98" fmla="*/ 1692 w 2226"/>
                <a:gd name="T99" fmla="*/ 515 h 520"/>
                <a:gd name="T100" fmla="*/ 1734 w 2226"/>
                <a:gd name="T101" fmla="*/ 515 h 520"/>
                <a:gd name="T102" fmla="*/ 1776 w 2226"/>
                <a:gd name="T103" fmla="*/ 515 h 520"/>
                <a:gd name="T104" fmla="*/ 1818 w 2226"/>
                <a:gd name="T105" fmla="*/ 515 h 520"/>
                <a:gd name="T106" fmla="*/ 1860 w 2226"/>
                <a:gd name="T107" fmla="*/ 515 h 520"/>
                <a:gd name="T108" fmla="*/ 1902 w 2226"/>
                <a:gd name="T109" fmla="*/ 515 h 520"/>
                <a:gd name="T110" fmla="*/ 1938 w 2226"/>
                <a:gd name="T111" fmla="*/ 515 h 520"/>
                <a:gd name="T112" fmla="*/ 1968 w 2226"/>
                <a:gd name="T113" fmla="*/ 515 h 520"/>
                <a:gd name="T114" fmla="*/ 2010 w 2226"/>
                <a:gd name="T115" fmla="*/ 515 h 520"/>
                <a:gd name="T116" fmla="*/ 2040 w 2226"/>
                <a:gd name="T117" fmla="*/ 515 h 520"/>
                <a:gd name="T118" fmla="*/ 2076 w 2226"/>
                <a:gd name="T119" fmla="*/ 520 h 520"/>
                <a:gd name="T120" fmla="*/ 2112 w 2226"/>
                <a:gd name="T121" fmla="*/ 515 h 520"/>
                <a:gd name="T122" fmla="*/ 2154 w 2226"/>
                <a:gd name="T123" fmla="*/ 520 h 520"/>
                <a:gd name="T124" fmla="*/ 2196 w 2226"/>
                <a:gd name="T125" fmla="*/ 515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6" h="520">
                  <a:moveTo>
                    <a:pt x="0" y="490"/>
                  </a:moveTo>
                  <a:lnTo>
                    <a:pt x="6" y="490"/>
                  </a:lnTo>
                  <a:lnTo>
                    <a:pt x="12" y="486"/>
                  </a:lnTo>
                  <a:lnTo>
                    <a:pt x="18" y="482"/>
                  </a:lnTo>
                  <a:lnTo>
                    <a:pt x="24" y="477"/>
                  </a:lnTo>
                  <a:lnTo>
                    <a:pt x="24" y="473"/>
                  </a:lnTo>
                  <a:lnTo>
                    <a:pt x="30" y="469"/>
                  </a:lnTo>
                  <a:lnTo>
                    <a:pt x="36" y="465"/>
                  </a:lnTo>
                  <a:lnTo>
                    <a:pt x="36" y="461"/>
                  </a:lnTo>
                  <a:lnTo>
                    <a:pt x="42" y="456"/>
                  </a:lnTo>
                  <a:lnTo>
                    <a:pt x="48" y="448"/>
                  </a:lnTo>
                  <a:lnTo>
                    <a:pt x="48" y="444"/>
                  </a:lnTo>
                  <a:lnTo>
                    <a:pt x="54" y="435"/>
                  </a:lnTo>
                  <a:lnTo>
                    <a:pt x="60" y="427"/>
                  </a:lnTo>
                  <a:lnTo>
                    <a:pt x="60" y="418"/>
                  </a:lnTo>
                  <a:lnTo>
                    <a:pt x="66" y="410"/>
                  </a:lnTo>
                  <a:lnTo>
                    <a:pt x="72" y="401"/>
                  </a:lnTo>
                  <a:lnTo>
                    <a:pt x="72" y="389"/>
                  </a:lnTo>
                  <a:lnTo>
                    <a:pt x="78" y="380"/>
                  </a:lnTo>
                  <a:lnTo>
                    <a:pt x="84" y="368"/>
                  </a:lnTo>
                  <a:lnTo>
                    <a:pt x="84" y="355"/>
                  </a:lnTo>
                  <a:lnTo>
                    <a:pt x="90" y="342"/>
                  </a:lnTo>
                  <a:lnTo>
                    <a:pt x="96" y="325"/>
                  </a:lnTo>
                  <a:lnTo>
                    <a:pt x="96" y="313"/>
                  </a:lnTo>
                  <a:lnTo>
                    <a:pt x="102" y="300"/>
                  </a:lnTo>
                  <a:lnTo>
                    <a:pt x="102" y="283"/>
                  </a:lnTo>
                  <a:lnTo>
                    <a:pt x="108" y="266"/>
                  </a:lnTo>
                  <a:lnTo>
                    <a:pt x="114" y="254"/>
                  </a:lnTo>
                  <a:lnTo>
                    <a:pt x="114" y="237"/>
                  </a:lnTo>
                  <a:lnTo>
                    <a:pt x="120" y="220"/>
                  </a:lnTo>
                  <a:lnTo>
                    <a:pt x="126" y="203"/>
                  </a:lnTo>
                  <a:lnTo>
                    <a:pt x="126" y="186"/>
                  </a:lnTo>
                  <a:lnTo>
                    <a:pt x="132" y="169"/>
                  </a:lnTo>
                  <a:lnTo>
                    <a:pt x="138" y="157"/>
                  </a:lnTo>
                  <a:lnTo>
                    <a:pt x="138" y="140"/>
                  </a:lnTo>
                  <a:lnTo>
                    <a:pt x="144" y="123"/>
                  </a:lnTo>
                  <a:lnTo>
                    <a:pt x="150" y="110"/>
                  </a:lnTo>
                  <a:lnTo>
                    <a:pt x="150" y="93"/>
                  </a:lnTo>
                  <a:lnTo>
                    <a:pt x="156" y="81"/>
                  </a:lnTo>
                  <a:lnTo>
                    <a:pt x="162" y="68"/>
                  </a:lnTo>
                  <a:lnTo>
                    <a:pt x="162" y="60"/>
                  </a:lnTo>
                  <a:lnTo>
                    <a:pt x="168" y="47"/>
                  </a:lnTo>
                  <a:lnTo>
                    <a:pt x="174" y="38"/>
                  </a:lnTo>
                  <a:lnTo>
                    <a:pt x="174" y="26"/>
                  </a:lnTo>
                  <a:lnTo>
                    <a:pt x="180" y="22"/>
                  </a:lnTo>
                  <a:lnTo>
                    <a:pt x="186" y="17"/>
                  </a:lnTo>
                  <a:lnTo>
                    <a:pt x="186" y="13"/>
                  </a:lnTo>
                  <a:lnTo>
                    <a:pt x="192" y="9"/>
                  </a:lnTo>
                  <a:lnTo>
                    <a:pt x="198" y="5"/>
                  </a:lnTo>
                  <a:lnTo>
                    <a:pt x="198" y="0"/>
                  </a:lnTo>
                  <a:lnTo>
                    <a:pt x="204" y="0"/>
                  </a:lnTo>
                  <a:lnTo>
                    <a:pt x="210" y="0"/>
                  </a:lnTo>
                  <a:lnTo>
                    <a:pt x="216" y="0"/>
                  </a:lnTo>
                  <a:lnTo>
                    <a:pt x="222" y="5"/>
                  </a:lnTo>
                  <a:lnTo>
                    <a:pt x="228" y="9"/>
                  </a:lnTo>
                  <a:lnTo>
                    <a:pt x="234" y="17"/>
                  </a:lnTo>
                  <a:lnTo>
                    <a:pt x="234" y="22"/>
                  </a:lnTo>
                  <a:lnTo>
                    <a:pt x="240" y="26"/>
                  </a:lnTo>
                  <a:lnTo>
                    <a:pt x="246" y="34"/>
                  </a:lnTo>
                  <a:lnTo>
                    <a:pt x="246" y="43"/>
                  </a:lnTo>
                  <a:lnTo>
                    <a:pt x="252" y="51"/>
                  </a:lnTo>
                  <a:lnTo>
                    <a:pt x="258" y="60"/>
                  </a:lnTo>
                  <a:lnTo>
                    <a:pt x="258" y="72"/>
                  </a:lnTo>
                  <a:lnTo>
                    <a:pt x="264" y="81"/>
                  </a:lnTo>
                  <a:lnTo>
                    <a:pt x="270" y="89"/>
                  </a:lnTo>
                  <a:lnTo>
                    <a:pt x="270" y="102"/>
                  </a:lnTo>
                  <a:lnTo>
                    <a:pt x="276" y="110"/>
                  </a:lnTo>
                  <a:lnTo>
                    <a:pt x="276" y="123"/>
                  </a:lnTo>
                  <a:lnTo>
                    <a:pt x="282" y="131"/>
                  </a:lnTo>
                  <a:lnTo>
                    <a:pt x="288" y="144"/>
                  </a:lnTo>
                  <a:lnTo>
                    <a:pt x="288" y="152"/>
                  </a:lnTo>
                  <a:lnTo>
                    <a:pt x="294" y="165"/>
                  </a:lnTo>
                  <a:lnTo>
                    <a:pt x="300" y="173"/>
                  </a:lnTo>
                  <a:lnTo>
                    <a:pt x="300" y="186"/>
                  </a:lnTo>
                  <a:lnTo>
                    <a:pt x="306" y="199"/>
                  </a:lnTo>
                  <a:lnTo>
                    <a:pt x="312" y="207"/>
                  </a:lnTo>
                  <a:lnTo>
                    <a:pt x="312" y="220"/>
                  </a:lnTo>
                  <a:lnTo>
                    <a:pt x="318" y="228"/>
                  </a:lnTo>
                  <a:lnTo>
                    <a:pt x="324" y="237"/>
                  </a:lnTo>
                  <a:lnTo>
                    <a:pt x="324" y="249"/>
                  </a:lnTo>
                  <a:lnTo>
                    <a:pt x="330" y="258"/>
                  </a:lnTo>
                  <a:lnTo>
                    <a:pt x="336" y="266"/>
                  </a:lnTo>
                  <a:lnTo>
                    <a:pt x="336" y="275"/>
                  </a:lnTo>
                  <a:lnTo>
                    <a:pt x="342" y="283"/>
                  </a:lnTo>
                  <a:lnTo>
                    <a:pt x="348" y="292"/>
                  </a:lnTo>
                  <a:lnTo>
                    <a:pt x="348" y="300"/>
                  </a:lnTo>
                  <a:lnTo>
                    <a:pt x="354" y="309"/>
                  </a:lnTo>
                  <a:lnTo>
                    <a:pt x="360" y="317"/>
                  </a:lnTo>
                  <a:lnTo>
                    <a:pt x="360" y="321"/>
                  </a:lnTo>
                  <a:lnTo>
                    <a:pt x="366" y="330"/>
                  </a:lnTo>
                  <a:lnTo>
                    <a:pt x="372" y="334"/>
                  </a:lnTo>
                  <a:lnTo>
                    <a:pt x="372" y="342"/>
                  </a:lnTo>
                  <a:lnTo>
                    <a:pt x="378" y="347"/>
                  </a:lnTo>
                  <a:lnTo>
                    <a:pt x="384" y="355"/>
                  </a:lnTo>
                  <a:lnTo>
                    <a:pt x="384" y="363"/>
                  </a:lnTo>
                  <a:lnTo>
                    <a:pt x="390" y="368"/>
                  </a:lnTo>
                  <a:lnTo>
                    <a:pt x="396" y="376"/>
                  </a:lnTo>
                  <a:lnTo>
                    <a:pt x="396" y="380"/>
                  </a:lnTo>
                  <a:lnTo>
                    <a:pt x="402" y="385"/>
                  </a:lnTo>
                  <a:lnTo>
                    <a:pt x="408" y="393"/>
                  </a:lnTo>
                  <a:lnTo>
                    <a:pt x="408" y="397"/>
                  </a:lnTo>
                  <a:lnTo>
                    <a:pt x="414" y="401"/>
                  </a:lnTo>
                  <a:lnTo>
                    <a:pt x="420" y="406"/>
                  </a:lnTo>
                  <a:lnTo>
                    <a:pt x="420" y="410"/>
                  </a:lnTo>
                  <a:lnTo>
                    <a:pt x="426" y="414"/>
                  </a:lnTo>
                  <a:lnTo>
                    <a:pt x="432" y="418"/>
                  </a:lnTo>
                  <a:lnTo>
                    <a:pt x="432" y="423"/>
                  </a:lnTo>
                  <a:lnTo>
                    <a:pt x="438" y="427"/>
                  </a:lnTo>
                  <a:lnTo>
                    <a:pt x="444" y="431"/>
                  </a:lnTo>
                  <a:lnTo>
                    <a:pt x="444" y="435"/>
                  </a:lnTo>
                  <a:lnTo>
                    <a:pt x="450" y="439"/>
                  </a:lnTo>
                  <a:lnTo>
                    <a:pt x="456" y="444"/>
                  </a:lnTo>
                  <a:lnTo>
                    <a:pt x="462" y="448"/>
                  </a:lnTo>
                  <a:lnTo>
                    <a:pt x="468" y="452"/>
                  </a:lnTo>
                  <a:lnTo>
                    <a:pt x="474" y="456"/>
                  </a:lnTo>
                  <a:lnTo>
                    <a:pt x="480" y="461"/>
                  </a:lnTo>
                  <a:lnTo>
                    <a:pt x="486" y="461"/>
                  </a:lnTo>
                  <a:lnTo>
                    <a:pt x="486" y="465"/>
                  </a:lnTo>
                  <a:lnTo>
                    <a:pt x="492" y="465"/>
                  </a:lnTo>
                  <a:lnTo>
                    <a:pt x="498" y="469"/>
                  </a:lnTo>
                  <a:lnTo>
                    <a:pt x="504" y="469"/>
                  </a:lnTo>
                  <a:lnTo>
                    <a:pt x="510" y="473"/>
                  </a:lnTo>
                  <a:lnTo>
                    <a:pt x="516" y="473"/>
                  </a:lnTo>
                  <a:lnTo>
                    <a:pt x="522" y="477"/>
                  </a:lnTo>
                  <a:lnTo>
                    <a:pt x="528" y="477"/>
                  </a:lnTo>
                  <a:lnTo>
                    <a:pt x="534" y="482"/>
                  </a:lnTo>
                  <a:lnTo>
                    <a:pt x="540" y="482"/>
                  </a:lnTo>
                  <a:lnTo>
                    <a:pt x="546" y="482"/>
                  </a:lnTo>
                  <a:lnTo>
                    <a:pt x="552" y="486"/>
                  </a:lnTo>
                  <a:lnTo>
                    <a:pt x="558" y="486"/>
                  </a:lnTo>
                  <a:lnTo>
                    <a:pt x="564" y="486"/>
                  </a:lnTo>
                  <a:lnTo>
                    <a:pt x="570" y="486"/>
                  </a:lnTo>
                  <a:lnTo>
                    <a:pt x="570" y="490"/>
                  </a:lnTo>
                  <a:lnTo>
                    <a:pt x="576" y="490"/>
                  </a:lnTo>
                  <a:lnTo>
                    <a:pt x="582" y="490"/>
                  </a:lnTo>
                  <a:lnTo>
                    <a:pt x="588" y="494"/>
                  </a:lnTo>
                  <a:lnTo>
                    <a:pt x="594" y="494"/>
                  </a:lnTo>
                  <a:lnTo>
                    <a:pt x="600" y="494"/>
                  </a:lnTo>
                  <a:lnTo>
                    <a:pt x="606" y="494"/>
                  </a:lnTo>
                  <a:lnTo>
                    <a:pt x="612" y="498"/>
                  </a:lnTo>
                  <a:lnTo>
                    <a:pt x="618" y="498"/>
                  </a:lnTo>
                  <a:lnTo>
                    <a:pt x="624" y="498"/>
                  </a:lnTo>
                  <a:lnTo>
                    <a:pt x="630" y="498"/>
                  </a:lnTo>
                  <a:lnTo>
                    <a:pt x="636" y="498"/>
                  </a:lnTo>
                  <a:lnTo>
                    <a:pt x="642" y="498"/>
                  </a:lnTo>
                  <a:lnTo>
                    <a:pt x="648" y="498"/>
                  </a:lnTo>
                  <a:lnTo>
                    <a:pt x="654" y="498"/>
                  </a:lnTo>
                  <a:lnTo>
                    <a:pt x="660" y="498"/>
                  </a:lnTo>
                  <a:lnTo>
                    <a:pt x="666" y="498"/>
                  </a:lnTo>
                  <a:lnTo>
                    <a:pt x="672" y="498"/>
                  </a:lnTo>
                  <a:lnTo>
                    <a:pt x="672" y="503"/>
                  </a:lnTo>
                  <a:lnTo>
                    <a:pt x="678" y="503"/>
                  </a:lnTo>
                  <a:lnTo>
                    <a:pt x="684" y="503"/>
                  </a:lnTo>
                  <a:lnTo>
                    <a:pt x="690" y="503"/>
                  </a:lnTo>
                  <a:lnTo>
                    <a:pt x="696" y="503"/>
                  </a:lnTo>
                  <a:lnTo>
                    <a:pt x="702" y="503"/>
                  </a:lnTo>
                  <a:lnTo>
                    <a:pt x="708" y="503"/>
                  </a:lnTo>
                  <a:lnTo>
                    <a:pt x="714" y="503"/>
                  </a:lnTo>
                  <a:lnTo>
                    <a:pt x="720" y="503"/>
                  </a:lnTo>
                  <a:lnTo>
                    <a:pt x="726" y="503"/>
                  </a:lnTo>
                  <a:lnTo>
                    <a:pt x="732" y="498"/>
                  </a:lnTo>
                  <a:lnTo>
                    <a:pt x="738" y="498"/>
                  </a:lnTo>
                  <a:lnTo>
                    <a:pt x="744" y="498"/>
                  </a:lnTo>
                  <a:lnTo>
                    <a:pt x="750" y="494"/>
                  </a:lnTo>
                  <a:lnTo>
                    <a:pt x="756" y="494"/>
                  </a:lnTo>
                  <a:lnTo>
                    <a:pt x="762" y="494"/>
                  </a:lnTo>
                  <a:lnTo>
                    <a:pt x="768" y="490"/>
                  </a:lnTo>
                  <a:lnTo>
                    <a:pt x="774" y="486"/>
                  </a:lnTo>
                  <a:lnTo>
                    <a:pt x="780" y="486"/>
                  </a:lnTo>
                  <a:lnTo>
                    <a:pt x="780" y="482"/>
                  </a:lnTo>
                  <a:lnTo>
                    <a:pt x="786" y="482"/>
                  </a:lnTo>
                  <a:lnTo>
                    <a:pt x="786" y="477"/>
                  </a:lnTo>
                  <a:lnTo>
                    <a:pt x="792" y="477"/>
                  </a:lnTo>
                  <a:lnTo>
                    <a:pt x="798" y="473"/>
                  </a:lnTo>
                  <a:lnTo>
                    <a:pt x="798" y="469"/>
                  </a:lnTo>
                  <a:lnTo>
                    <a:pt x="804" y="469"/>
                  </a:lnTo>
                  <a:lnTo>
                    <a:pt x="810" y="465"/>
                  </a:lnTo>
                  <a:lnTo>
                    <a:pt x="810" y="461"/>
                  </a:lnTo>
                  <a:lnTo>
                    <a:pt x="816" y="456"/>
                  </a:lnTo>
                  <a:lnTo>
                    <a:pt x="822" y="452"/>
                  </a:lnTo>
                  <a:lnTo>
                    <a:pt x="822" y="448"/>
                  </a:lnTo>
                  <a:lnTo>
                    <a:pt x="828" y="444"/>
                  </a:lnTo>
                  <a:lnTo>
                    <a:pt x="834" y="439"/>
                  </a:lnTo>
                  <a:lnTo>
                    <a:pt x="834" y="435"/>
                  </a:lnTo>
                  <a:lnTo>
                    <a:pt x="840" y="431"/>
                  </a:lnTo>
                  <a:lnTo>
                    <a:pt x="846" y="427"/>
                  </a:lnTo>
                  <a:lnTo>
                    <a:pt x="846" y="418"/>
                  </a:lnTo>
                  <a:lnTo>
                    <a:pt x="852" y="414"/>
                  </a:lnTo>
                  <a:lnTo>
                    <a:pt x="858" y="410"/>
                  </a:lnTo>
                  <a:lnTo>
                    <a:pt x="858" y="406"/>
                  </a:lnTo>
                  <a:lnTo>
                    <a:pt x="864" y="401"/>
                  </a:lnTo>
                  <a:lnTo>
                    <a:pt x="870" y="401"/>
                  </a:lnTo>
                  <a:lnTo>
                    <a:pt x="870" y="397"/>
                  </a:lnTo>
                  <a:lnTo>
                    <a:pt x="876" y="393"/>
                  </a:lnTo>
                  <a:lnTo>
                    <a:pt x="882" y="393"/>
                  </a:lnTo>
                  <a:lnTo>
                    <a:pt x="888" y="389"/>
                  </a:lnTo>
                  <a:lnTo>
                    <a:pt x="894" y="389"/>
                  </a:lnTo>
                  <a:lnTo>
                    <a:pt x="894" y="385"/>
                  </a:lnTo>
                  <a:lnTo>
                    <a:pt x="900" y="385"/>
                  </a:lnTo>
                  <a:lnTo>
                    <a:pt x="906" y="385"/>
                  </a:lnTo>
                  <a:lnTo>
                    <a:pt x="912" y="389"/>
                  </a:lnTo>
                  <a:lnTo>
                    <a:pt x="918" y="389"/>
                  </a:lnTo>
                  <a:lnTo>
                    <a:pt x="918" y="393"/>
                  </a:lnTo>
                  <a:lnTo>
                    <a:pt x="924" y="393"/>
                  </a:lnTo>
                  <a:lnTo>
                    <a:pt x="930" y="397"/>
                  </a:lnTo>
                  <a:lnTo>
                    <a:pt x="930" y="401"/>
                  </a:lnTo>
                  <a:lnTo>
                    <a:pt x="936" y="406"/>
                  </a:lnTo>
                  <a:lnTo>
                    <a:pt x="942" y="410"/>
                  </a:lnTo>
                  <a:lnTo>
                    <a:pt x="948" y="414"/>
                  </a:lnTo>
                  <a:lnTo>
                    <a:pt x="948" y="418"/>
                  </a:lnTo>
                  <a:lnTo>
                    <a:pt x="954" y="423"/>
                  </a:lnTo>
                  <a:lnTo>
                    <a:pt x="960" y="427"/>
                  </a:lnTo>
                  <a:lnTo>
                    <a:pt x="960" y="431"/>
                  </a:lnTo>
                  <a:lnTo>
                    <a:pt x="966" y="435"/>
                  </a:lnTo>
                  <a:lnTo>
                    <a:pt x="972" y="444"/>
                  </a:lnTo>
                  <a:lnTo>
                    <a:pt x="972" y="448"/>
                  </a:lnTo>
                  <a:lnTo>
                    <a:pt x="978" y="452"/>
                  </a:lnTo>
                  <a:lnTo>
                    <a:pt x="984" y="456"/>
                  </a:lnTo>
                  <a:lnTo>
                    <a:pt x="984" y="461"/>
                  </a:lnTo>
                  <a:lnTo>
                    <a:pt x="990" y="461"/>
                  </a:lnTo>
                  <a:lnTo>
                    <a:pt x="996" y="465"/>
                  </a:lnTo>
                  <a:lnTo>
                    <a:pt x="996" y="469"/>
                  </a:lnTo>
                  <a:lnTo>
                    <a:pt x="1002" y="473"/>
                  </a:lnTo>
                  <a:lnTo>
                    <a:pt x="1008" y="473"/>
                  </a:lnTo>
                  <a:lnTo>
                    <a:pt x="1008" y="477"/>
                  </a:lnTo>
                  <a:lnTo>
                    <a:pt x="1014" y="482"/>
                  </a:lnTo>
                  <a:lnTo>
                    <a:pt x="1020" y="486"/>
                  </a:lnTo>
                  <a:lnTo>
                    <a:pt x="1026" y="490"/>
                  </a:lnTo>
                  <a:lnTo>
                    <a:pt x="1032" y="490"/>
                  </a:lnTo>
                  <a:lnTo>
                    <a:pt x="1032" y="494"/>
                  </a:lnTo>
                  <a:lnTo>
                    <a:pt x="1038" y="494"/>
                  </a:lnTo>
                  <a:lnTo>
                    <a:pt x="1044" y="494"/>
                  </a:lnTo>
                  <a:lnTo>
                    <a:pt x="1050" y="498"/>
                  </a:lnTo>
                  <a:lnTo>
                    <a:pt x="1056" y="498"/>
                  </a:lnTo>
                  <a:lnTo>
                    <a:pt x="1062" y="503"/>
                  </a:lnTo>
                  <a:lnTo>
                    <a:pt x="1068" y="503"/>
                  </a:lnTo>
                  <a:lnTo>
                    <a:pt x="1068" y="507"/>
                  </a:lnTo>
                  <a:lnTo>
                    <a:pt x="1074" y="507"/>
                  </a:lnTo>
                  <a:lnTo>
                    <a:pt x="1080" y="507"/>
                  </a:lnTo>
                  <a:lnTo>
                    <a:pt x="1086" y="507"/>
                  </a:lnTo>
                  <a:lnTo>
                    <a:pt x="1092" y="507"/>
                  </a:lnTo>
                  <a:lnTo>
                    <a:pt x="1098" y="507"/>
                  </a:lnTo>
                  <a:lnTo>
                    <a:pt x="1104" y="507"/>
                  </a:lnTo>
                  <a:lnTo>
                    <a:pt x="1110" y="507"/>
                  </a:lnTo>
                  <a:lnTo>
                    <a:pt x="1116" y="511"/>
                  </a:lnTo>
                  <a:lnTo>
                    <a:pt x="1122" y="511"/>
                  </a:lnTo>
                  <a:lnTo>
                    <a:pt x="1128" y="515"/>
                  </a:lnTo>
                  <a:lnTo>
                    <a:pt x="1134" y="515"/>
                  </a:lnTo>
                  <a:lnTo>
                    <a:pt x="1134" y="511"/>
                  </a:lnTo>
                  <a:lnTo>
                    <a:pt x="1140" y="511"/>
                  </a:lnTo>
                  <a:lnTo>
                    <a:pt x="1146" y="511"/>
                  </a:lnTo>
                  <a:lnTo>
                    <a:pt x="1152" y="511"/>
                  </a:lnTo>
                  <a:lnTo>
                    <a:pt x="1158" y="511"/>
                  </a:lnTo>
                  <a:lnTo>
                    <a:pt x="1158" y="515"/>
                  </a:lnTo>
                  <a:lnTo>
                    <a:pt x="1164" y="515"/>
                  </a:lnTo>
                  <a:lnTo>
                    <a:pt x="1170" y="515"/>
                  </a:lnTo>
                  <a:lnTo>
                    <a:pt x="1176" y="515"/>
                  </a:lnTo>
                  <a:lnTo>
                    <a:pt x="1182" y="515"/>
                  </a:lnTo>
                  <a:lnTo>
                    <a:pt x="1188" y="515"/>
                  </a:lnTo>
                  <a:lnTo>
                    <a:pt x="1194" y="515"/>
                  </a:lnTo>
                  <a:lnTo>
                    <a:pt x="1200" y="515"/>
                  </a:lnTo>
                  <a:lnTo>
                    <a:pt x="1206" y="515"/>
                  </a:lnTo>
                  <a:lnTo>
                    <a:pt x="1212" y="515"/>
                  </a:lnTo>
                  <a:lnTo>
                    <a:pt x="1218" y="515"/>
                  </a:lnTo>
                  <a:lnTo>
                    <a:pt x="1224" y="515"/>
                  </a:lnTo>
                  <a:lnTo>
                    <a:pt x="1230" y="515"/>
                  </a:lnTo>
                  <a:lnTo>
                    <a:pt x="1236" y="515"/>
                  </a:lnTo>
                  <a:lnTo>
                    <a:pt x="1242" y="515"/>
                  </a:lnTo>
                  <a:lnTo>
                    <a:pt x="1248" y="515"/>
                  </a:lnTo>
                  <a:lnTo>
                    <a:pt x="1254" y="520"/>
                  </a:lnTo>
                  <a:lnTo>
                    <a:pt x="1260" y="520"/>
                  </a:lnTo>
                  <a:lnTo>
                    <a:pt x="1266" y="515"/>
                  </a:lnTo>
                  <a:lnTo>
                    <a:pt x="1272" y="515"/>
                  </a:lnTo>
                  <a:lnTo>
                    <a:pt x="1278" y="515"/>
                  </a:lnTo>
                  <a:lnTo>
                    <a:pt x="1284" y="515"/>
                  </a:lnTo>
                  <a:lnTo>
                    <a:pt x="1290" y="520"/>
                  </a:lnTo>
                  <a:lnTo>
                    <a:pt x="1296" y="520"/>
                  </a:lnTo>
                  <a:lnTo>
                    <a:pt x="1296" y="515"/>
                  </a:lnTo>
                  <a:lnTo>
                    <a:pt x="1302" y="515"/>
                  </a:lnTo>
                  <a:lnTo>
                    <a:pt x="1308" y="515"/>
                  </a:lnTo>
                  <a:lnTo>
                    <a:pt x="1314" y="515"/>
                  </a:lnTo>
                  <a:lnTo>
                    <a:pt x="1320" y="515"/>
                  </a:lnTo>
                  <a:lnTo>
                    <a:pt x="1320" y="520"/>
                  </a:lnTo>
                  <a:lnTo>
                    <a:pt x="1326" y="520"/>
                  </a:lnTo>
                  <a:lnTo>
                    <a:pt x="1332" y="520"/>
                  </a:lnTo>
                  <a:lnTo>
                    <a:pt x="1332" y="515"/>
                  </a:lnTo>
                  <a:lnTo>
                    <a:pt x="1338" y="515"/>
                  </a:lnTo>
                  <a:lnTo>
                    <a:pt x="1344" y="515"/>
                  </a:lnTo>
                  <a:lnTo>
                    <a:pt x="1350" y="515"/>
                  </a:lnTo>
                  <a:lnTo>
                    <a:pt x="1356" y="515"/>
                  </a:lnTo>
                  <a:lnTo>
                    <a:pt x="1356" y="520"/>
                  </a:lnTo>
                  <a:lnTo>
                    <a:pt x="1362" y="520"/>
                  </a:lnTo>
                  <a:lnTo>
                    <a:pt x="1368" y="520"/>
                  </a:lnTo>
                  <a:lnTo>
                    <a:pt x="1374" y="515"/>
                  </a:lnTo>
                  <a:lnTo>
                    <a:pt x="1380" y="515"/>
                  </a:lnTo>
                  <a:lnTo>
                    <a:pt x="1386" y="515"/>
                  </a:lnTo>
                  <a:lnTo>
                    <a:pt x="1392" y="515"/>
                  </a:lnTo>
                  <a:lnTo>
                    <a:pt x="1398" y="520"/>
                  </a:lnTo>
                  <a:lnTo>
                    <a:pt x="1404" y="520"/>
                  </a:lnTo>
                  <a:lnTo>
                    <a:pt x="1410" y="520"/>
                  </a:lnTo>
                  <a:lnTo>
                    <a:pt x="1416" y="515"/>
                  </a:lnTo>
                  <a:lnTo>
                    <a:pt x="1422" y="515"/>
                  </a:lnTo>
                  <a:lnTo>
                    <a:pt x="1428" y="515"/>
                  </a:lnTo>
                  <a:lnTo>
                    <a:pt x="1434" y="515"/>
                  </a:lnTo>
                  <a:lnTo>
                    <a:pt x="1440" y="515"/>
                  </a:lnTo>
                  <a:lnTo>
                    <a:pt x="1446" y="515"/>
                  </a:lnTo>
                  <a:lnTo>
                    <a:pt x="1452" y="515"/>
                  </a:lnTo>
                  <a:lnTo>
                    <a:pt x="1452" y="520"/>
                  </a:lnTo>
                  <a:lnTo>
                    <a:pt x="1458" y="520"/>
                  </a:lnTo>
                  <a:lnTo>
                    <a:pt x="1458" y="515"/>
                  </a:lnTo>
                  <a:lnTo>
                    <a:pt x="1464" y="515"/>
                  </a:lnTo>
                  <a:lnTo>
                    <a:pt x="1470" y="515"/>
                  </a:lnTo>
                  <a:lnTo>
                    <a:pt x="1476" y="515"/>
                  </a:lnTo>
                  <a:lnTo>
                    <a:pt x="1482" y="515"/>
                  </a:lnTo>
                  <a:lnTo>
                    <a:pt x="1488" y="515"/>
                  </a:lnTo>
                  <a:lnTo>
                    <a:pt x="1494" y="515"/>
                  </a:lnTo>
                  <a:lnTo>
                    <a:pt x="1500" y="520"/>
                  </a:lnTo>
                  <a:lnTo>
                    <a:pt x="1506" y="520"/>
                  </a:lnTo>
                  <a:lnTo>
                    <a:pt x="1506" y="515"/>
                  </a:lnTo>
                  <a:lnTo>
                    <a:pt x="1512" y="515"/>
                  </a:lnTo>
                  <a:lnTo>
                    <a:pt x="1518" y="515"/>
                  </a:lnTo>
                  <a:lnTo>
                    <a:pt x="1524" y="515"/>
                  </a:lnTo>
                  <a:lnTo>
                    <a:pt x="1530" y="515"/>
                  </a:lnTo>
                  <a:lnTo>
                    <a:pt x="1536" y="515"/>
                  </a:lnTo>
                  <a:lnTo>
                    <a:pt x="1542" y="515"/>
                  </a:lnTo>
                  <a:lnTo>
                    <a:pt x="1548" y="515"/>
                  </a:lnTo>
                  <a:lnTo>
                    <a:pt x="1554" y="515"/>
                  </a:lnTo>
                  <a:lnTo>
                    <a:pt x="1560" y="515"/>
                  </a:lnTo>
                  <a:lnTo>
                    <a:pt x="1566" y="515"/>
                  </a:lnTo>
                  <a:lnTo>
                    <a:pt x="1572" y="515"/>
                  </a:lnTo>
                  <a:lnTo>
                    <a:pt x="1578" y="515"/>
                  </a:lnTo>
                  <a:lnTo>
                    <a:pt x="1584" y="515"/>
                  </a:lnTo>
                  <a:lnTo>
                    <a:pt x="1590" y="515"/>
                  </a:lnTo>
                  <a:lnTo>
                    <a:pt x="1596" y="515"/>
                  </a:lnTo>
                  <a:lnTo>
                    <a:pt x="1602" y="515"/>
                  </a:lnTo>
                  <a:lnTo>
                    <a:pt x="1608" y="515"/>
                  </a:lnTo>
                  <a:lnTo>
                    <a:pt x="1614" y="515"/>
                  </a:lnTo>
                  <a:lnTo>
                    <a:pt x="1620" y="515"/>
                  </a:lnTo>
                  <a:lnTo>
                    <a:pt x="1626" y="515"/>
                  </a:lnTo>
                  <a:lnTo>
                    <a:pt x="1632" y="515"/>
                  </a:lnTo>
                  <a:lnTo>
                    <a:pt x="1638" y="515"/>
                  </a:lnTo>
                  <a:lnTo>
                    <a:pt x="1644" y="515"/>
                  </a:lnTo>
                  <a:lnTo>
                    <a:pt x="1650" y="515"/>
                  </a:lnTo>
                  <a:lnTo>
                    <a:pt x="1656" y="515"/>
                  </a:lnTo>
                  <a:lnTo>
                    <a:pt x="1662" y="515"/>
                  </a:lnTo>
                  <a:lnTo>
                    <a:pt x="1668" y="515"/>
                  </a:lnTo>
                  <a:lnTo>
                    <a:pt x="1674" y="515"/>
                  </a:lnTo>
                  <a:lnTo>
                    <a:pt x="1680" y="515"/>
                  </a:lnTo>
                  <a:lnTo>
                    <a:pt x="1686" y="515"/>
                  </a:lnTo>
                  <a:lnTo>
                    <a:pt x="1692" y="515"/>
                  </a:lnTo>
                  <a:lnTo>
                    <a:pt x="1698" y="515"/>
                  </a:lnTo>
                  <a:lnTo>
                    <a:pt x="1704" y="515"/>
                  </a:lnTo>
                  <a:lnTo>
                    <a:pt x="1710" y="515"/>
                  </a:lnTo>
                  <a:lnTo>
                    <a:pt x="1716" y="515"/>
                  </a:lnTo>
                  <a:lnTo>
                    <a:pt x="1722" y="515"/>
                  </a:lnTo>
                  <a:lnTo>
                    <a:pt x="1728" y="515"/>
                  </a:lnTo>
                  <a:lnTo>
                    <a:pt x="1734" y="515"/>
                  </a:lnTo>
                  <a:lnTo>
                    <a:pt x="1740" y="515"/>
                  </a:lnTo>
                  <a:lnTo>
                    <a:pt x="1746" y="515"/>
                  </a:lnTo>
                  <a:lnTo>
                    <a:pt x="1752" y="515"/>
                  </a:lnTo>
                  <a:lnTo>
                    <a:pt x="1758" y="515"/>
                  </a:lnTo>
                  <a:lnTo>
                    <a:pt x="1764" y="515"/>
                  </a:lnTo>
                  <a:lnTo>
                    <a:pt x="1770" y="515"/>
                  </a:lnTo>
                  <a:lnTo>
                    <a:pt x="1776" y="515"/>
                  </a:lnTo>
                  <a:lnTo>
                    <a:pt x="1782" y="515"/>
                  </a:lnTo>
                  <a:lnTo>
                    <a:pt x="1788" y="515"/>
                  </a:lnTo>
                  <a:lnTo>
                    <a:pt x="1794" y="515"/>
                  </a:lnTo>
                  <a:lnTo>
                    <a:pt x="1800" y="515"/>
                  </a:lnTo>
                  <a:lnTo>
                    <a:pt x="1806" y="515"/>
                  </a:lnTo>
                  <a:lnTo>
                    <a:pt x="1812" y="515"/>
                  </a:lnTo>
                  <a:lnTo>
                    <a:pt x="1818" y="515"/>
                  </a:lnTo>
                  <a:lnTo>
                    <a:pt x="1824" y="515"/>
                  </a:lnTo>
                  <a:lnTo>
                    <a:pt x="1830" y="515"/>
                  </a:lnTo>
                  <a:lnTo>
                    <a:pt x="1836" y="515"/>
                  </a:lnTo>
                  <a:lnTo>
                    <a:pt x="1842" y="515"/>
                  </a:lnTo>
                  <a:lnTo>
                    <a:pt x="1848" y="515"/>
                  </a:lnTo>
                  <a:lnTo>
                    <a:pt x="1854" y="515"/>
                  </a:lnTo>
                  <a:lnTo>
                    <a:pt x="1860" y="515"/>
                  </a:lnTo>
                  <a:lnTo>
                    <a:pt x="1866" y="515"/>
                  </a:lnTo>
                  <a:lnTo>
                    <a:pt x="1872" y="515"/>
                  </a:lnTo>
                  <a:lnTo>
                    <a:pt x="1878" y="515"/>
                  </a:lnTo>
                  <a:lnTo>
                    <a:pt x="1884" y="515"/>
                  </a:lnTo>
                  <a:lnTo>
                    <a:pt x="1890" y="515"/>
                  </a:lnTo>
                  <a:lnTo>
                    <a:pt x="1896" y="515"/>
                  </a:lnTo>
                  <a:lnTo>
                    <a:pt x="1902" y="515"/>
                  </a:lnTo>
                  <a:lnTo>
                    <a:pt x="1902" y="520"/>
                  </a:lnTo>
                  <a:lnTo>
                    <a:pt x="1908" y="520"/>
                  </a:lnTo>
                  <a:lnTo>
                    <a:pt x="1914" y="515"/>
                  </a:lnTo>
                  <a:lnTo>
                    <a:pt x="1920" y="515"/>
                  </a:lnTo>
                  <a:lnTo>
                    <a:pt x="1926" y="515"/>
                  </a:lnTo>
                  <a:lnTo>
                    <a:pt x="1932" y="515"/>
                  </a:lnTo>
                  <a:lnTo>
                    <a:pt x="1938" y="515"/>
                  </a:lnTo>
                  <a:lnTo>
                    <a:pt x="1944" y="515"/>
                  </a:lnTo>
                  <a:lnTo>
                    <a:pt x="1950" y="515"/>
                  </a:lnTo>
                  <a:lnTo>
                    <a:pt x="1950" y="520"/>
                  </a:lnTo>
                  <a:lnTo>
                    <a:pt x="1956" y="520"/>
                  </a:lnTo>
                  <a:lnTo>
                    <a:pt x="1962" y="520"/>
                  </a:lnTo>
                  <a:lnTo>
                    <a:pt x="1962" y="515"/>
                  </a:lnTo>
                  <a:lnTo>
                    <a:pt x="1968" y="515"/>
                  </a:lnTo>
                  <a:lnTo>
                    <a:pt x="1974" y="515"/>
                  </a:lnTo>
                  <a:lnTo>
                    <a:pt x="1980" y="515"/>
                  </a:lnTo>
                  <a:lnTo>
                    <a:pt x="1986" y="515"/>
                  </a:lnTo>
                  <a:lnTo>
                    <a:pt x="1992" y="515"/>
                  </a:lnTo>
                  <a:lnTo>
                    <a:pt x="1998" y="515"/>
                  </a:lnTo>
                  <a:lnTo>
                    <a:pt x="2004" y="515"/>
                  </a:lnTo>
                  <a:lnTo>
                    <a:pt x="2010" y="515"/>
                  </a:lnTo>
                  <a:lnTo>
                    <a:pt x="2016" y="515"/>
                  </a:lnTo>
                  <a:lnTo>
                    <a:pt x="2016" y="520"/>
                  </a:lnTo>
                  <a:lnTo>
                    <a:pt x="2022" y="520"/>
                  </a:lnTo>
                  <a:lnTo>
                    <a:pt x="2028" y="520"/>
                  </a:lnTo>
                  <a:lnTo>
                    <a:pt x="2034" y="520"/>
                  </a:lnTo>
                  <a:lnTo>
                    <a:pt x="2040" y="520"/>
                  </a:lnTo>
                  <a:lnTo>
                    <a:pt x="2040" y="515"/>
                  </a:lnTo>
                  <a:lnTo>
                    <a:pt x="2046" y="515"/>
                  </a:lnTo>
                  <a:lnTo>
                    <a:pt x="2052" y="515"/>
                  </a:lnTo>
                  <a:lnTo>
                    <a:pt x="2058" y="515"/>
                  </a:lnTo>
                  <a:lnTo>
                    <a:pt x="2064" y="515"/>
                  </a:lnTo>
                  <a:lnTo>
                    <a:pt x="2064" y="520"/>
                  </a:lnTo>
                  <a:lnTo>
                    <a:pt x="2070" y="520"/>
                  </a:lnTo>
                  <a:lnTo>
                    <a:pt x="2076" y="520"/>
                  </a:lnTo>
                  <a:lnTo>
                    <a:pt x="2082" y="520"/>
                  </a:lnTo>
                  <a:lnTo>
                    <a:pt x="2088" y="520"/>
                  </a:lnTo>
                  <a:lnTo>
                    <a:pt x="2088" y="515"/>
                  </a:lnTo>
                  <a:lnTo>
                    <a:pt x="2094" y="515"/>
                  </a:lnTo>
                  <a:lnTo>
                    <a:pt x="2100" y="515"/>
                  </a:lnTo>
                  <a:lnTo>
                    <a:pt x="2106" y="515"/>
                  </a:lnTo>
                  <a:lnTo>
                    <a:pt x="2112" y="515"/>
                  </a:lnTo>
                  <a:lnTo>
                    <a:pt x="2118" y="520"/>
                  </a:lnTo>
                  <a:lnTo>
                    <a:pt x="2124" y="520"/>
                  </a:lnTo>
                  <a:lnTo>
                    <a:pt x="2130" y="520"/>
                  </a:lnTo>
                  <a:lnTo>
                    <a:pt x="2136" y="520"/>
                  </a:lnTo>
                  <a:lnTo>
                    <a:pt x="2142" y="520"/>
                  </a:lnTo>
                  <a:lnTo>
                    <a:pt x="2148" y="520"/>
                  </a:lnTo>
                  <a:lnTo>
                    <a:pt x="2154" y="520"/>
                  </a:lnTo>
                  <a:lnTo>
                    <a:pt x="2160" y="520"/>
                  </a:lnTo>
                  <a:lnTo>
                    <a:pt x="2166" y="520"/>
                  </a:lnTo>
                  <a:lnTo>
                    <a:pt x="2172" y="520"/>
                  </a:lnTo>
                  <a:lnTo>
                    <a:pt x="2178" y="515"/>
                  </a:lnTo>
                  <a:lnTo>
                    <a:pt x="2184" y="515"/>
                  </a:lnTo>
                  <a:lnTo>
                    <a:pt x="2190" y="515"/>
                  </a:lnTo>
                  <a:lnTo>
                    <a:pt x="2196" y="515"/>
                  </a:lnTo>
                  <a:lnTo>
                    <a:pt x="2202" y="515"/>
                  </a:lnTo>
                  <a:lnTo>
                    <a:pt x="2208" y="520"/>
                  </a:lnTo>
                  <a:lnTo>
                    <a:pt x="2214" y="520"/>
                  </a:lnTo>
                  <a:lnTo>
                    <a:pt x="2220" y="520"/>
                  </a:lnTo>
                  <a:lnTo>
                    <a:pt x="2226" y="520"/>
                  </a:lnTo>
                </a:path>
              </a:pathLst>
            </a:custGeom>
            <a:noFill/>
            <a:ln w="28575">
              <a:solidFill>
                <a:schemeClr val="tx1">
                  <a:lumMod val="95000"/>
                  <a:lumOff val="5000"/>
                </a:schemeClr>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32" name="Freeform 131"/>
            <p:cNvSpPr>
              <a:spLocks/>
            </p:cNvSpPr>
            <p:nvPr/>
          </p:nvSpPr>
          <p:spPr bwMode="auto">
            <a:xfrm>
              <a:off x="758825" y="3258074"/>
              <a:ext cx="4181475" cy="2150129"/>
            </a:xfrm>
            <a:custGeom>
              <a:avLst/>
              <a:gdLst>
                <a:gd name="T0" fmla="*/ 42 w 2634"/>
                <a:gd name="T1" fmla="*/ 1122 h 1131"/>
                <a:gd name="T2" fmla="*/ 90 w 2634"/>
                <a:gd name="T3" fmla="*/ 1127 h 1131"/>
                <a:gd name="T4" fmla="*/ 126 w 2634"/>
                <a:gd name="T5" fmla="*/ 1127 h 1131"/>
                <a:gd name="T6" fmla="*/ 174 w 2634"/>
                <a:gd name="T7" fmla="*/ 1127 h 1131"/>
                <a:gd name="T8" fmla="*/ 222 w 2634"/>
                <a:gd name="T9" fmla="*/ 1127 h 1131"/>
                <a:gd name="T10" fmla="*/ 270 w 2634"/>
                <a:gd name="T11" fmla="*/ 1127 h 1131"/>
                <a:gd name="T12" fmla="*/ 312 w 2634"/>
                <a:gd name="T13" fmla="*/ 1122 h 1131"/>
                <a:gd name="T14" fmla="*/ 360 w 2634"/>
                <a:gd name="T15" fmla="*/ 1127 h 1131"/>
                <a:gd name="T16" fmla="*/ 408 w 2634"/>
                <a:gd name="T17" fmla="*/ 1122 h 1131"/>
                <a:gd name="T18" fmla="*/ 456 w 2634"/>
                <a:gd name="T19" fmla="*/ 1127 h 1131"/>
                <a:gd name="T20" fmla="*/ 504 w 2634"/>
                <a:gd name="T21" fmla="*/ 1127 h 1131"/>
                <a:gd name="T22" fmla="*/ 546 w 2634"/>
                <a:gd name="T23" fmla="*/ 1127 h 1131"/>
                <a:gd name="T24" fmla="*/ 594 w 2634"/>
                <a:gd name="T25" fmla="*/ 1127 h 1131"/>
                <a:gd name="T26" fmla="*/ 642 w 2634"/>
                <a:gd name="T27" fmla="*/ 1127 h 1131"/>
                <a:gd name="T28" fmla="*/ 690 w 2634"/>
                <a:gd name="T29" fmla="*/ 1127 h 1131"/>
                <a:gd name="T30" fmla="*/ 738 w 2634"/>
                <a:gd name="T31" fmla="*/ 1127 h 1131"/>
                <a:gd name="T32" fmla="*/ 786 w 2634"/>
                <a:gd name="T33" fmla="*/ 1127 h 1131"/>
                <a:gd name="T34" fmla="*/ 834 w 2634"/>
                <a:gd name="T35" fmla="*/ 1127 h 1131"/>
                <a:gd name="T36" fmla="*/ 882 w 2634"/>
                <a:gd name="T37" fmla="*/ 1127 h 1131"/>
                <a:gd name="T38" fmla="*/ 930 w 2634"/>
                <a:gd name="T39" fmla="*/ 1127 h 1131"/>
                <a:gd name="T40" fmla="*/ 978 w 2634"/>
                <a:gd name="T41" fmla="*/ 1127 h 1131"/>
                <a:gd name="T42" fmla="*/ 1026 w 2634"/>
                <a:gd name="T43" fmla="*/ 1127 h 1131"/>
                <a:gd name="T44" fmla="*/ 1074 w 2634"/>
                <a:gd name="T45" fmla="*/ 1127 h 1131"/>
                <a:gd name="T46" fmla="*/ 1122 w 2634"/>
                <a:gd name="T47" fmla="*/ 1127 h 1131"/>
                <a:gd name="T48" fmla="*/ 1170 w 2634"/>
                <a:gd name="T49" fmla="*/ 1127 h 1131"/>
                <a:gd name="T50" fmla="*/ 1218 w 2634"/>
                <a:gd name="T51" fmla="*/ 1127 h 1131"/>
                <a:gd name="T52" fmla="*/ 1266 w 2634"/>
                <a:gd name="T53" fmla="*/ 1127 h 1131"/>
                <a:gd name="T54" fmla="*/ 1314 w 2634"/>
                <a:gd name="T55" fmla="*/ 1131 h 1131"/>
                <a:gd name="T56" fmla="*/ 1356 w 2634"/>
                <a:gd name="T57" fmla="*/ 1127 h 1131"/>
                <a:gd name="T58" fmla="*/ 1398 w 2634"/>
                <a:gd name="T59" fmla="*/ 1127 h 1131"/>
                <a:gd name="T60" fmla="*/ 1446 w 2634"/>
                <a:gd name="T61" fmla="*/ 1127 h 1131"/>
                <a:gd name="T62" fmla="*/ 1494 w 2634"/>
                <a:gd name="T63" fmla="*/ 1127 h 1131"/>
                <a:gd name="T64" fmla="*/ 1542 w 2634"/>
                <a:gd name="T65" fmla="*/ 1127 h 1131"/>
                <a:gd name="T66" fmla="*/ 1584 w 2634"/>
                <a:gd name="T67" fmla="*/ 1127 h 1131"/>
                <a:gd name="T68" fmla="*/ 1626 w 2634"/>
                <a:gd name="T69" fmla="*/ 1122 h 1131"/>
                <a:gd name="T70" fmla="*/ 1662 w 2634"/>
                <a:gd name="T71" fmla="*/ 1114 h 1131"/>
                <a:gd name="T72" fmla="*/ 1710 w 2634"/>
                <a:gd name="T73" fmla="*/ 1105 h 1131"/>
                <a:gd name="T74" fmla="*/ 1758 w 2634"/>
                <a:gd name="T75" fmla="*/ 1105 h 1131"/>
                <a:gd name="T76" fmla="*/ 1800 w 2634"/>
                <a:gd name="T77" fmla="*/ 1114 h 1131"/>
                <a:gd name="T78" fmla="*/ 1842 w 2634"/>
                <a:gd name="T79" fmla="*/ 1122 h 1131"/>
                <a:gd name="T80" fmla="*/ 1890 w 2634"/>
                <a:gd name="T81" fmla="*/ 1122 h 1131"/>
                <a:gd name="T82" fmla="*/ 1932 w 2634"/>
                <a:gd name="T83" fmla="*/ 1118 h 1131"/>
                <a:gd name="T84" fmla="*/ 1980 w 2634"/>
                <a:gd name="T85" fmla="*/ 1105 h 1131"/>
                <a:gd name="T86" fmla="*/ 2022 w 2634"/>
                <a:gd name="T87" fmla="*/ 1097 h 1131"/>
                <a:gd name="T88" fmla="*/ 2070 w 2634"/>
                <a:gd name="T89" fmla="*/ 1084 h 1131"/>
                <a:gd name="T90" fmla="*/ 2118 w 2634"/>
                <a:gd name="T91" fmla="*/ 1059 h 1131"/>
                <a:gd name="T92" fmla="*/ 2148 w 2634"/>
                <a:gd name="T93" fmla="*/ 1021 h 1131"/>
                <a:gd name="T94" fmla="*/ 2178 w 2634"/>
                <a:gd name="T95" fmla="*/ 966 h 1131"/>
                <a:gd name="T96" fmla="*/ 2208 w 2634"/>
                <a:gd name="T97" fmla="*/ 873 h 1131"/>
                <a:gd name="T98" fmla="*/ 2244 w 2634"/>
                <a:gd name="T99" fmla="*/ 743 h 1131"/>
                <a:gd name="T100" fmla="*/ 2274 w 2634"/>
                <a:gd name="T101" fmla="*/ 565 h 1131"/>
                <a:gd name="T102" fmla="*/ 2304 w 2634"/>
                <a:gd name="T103" fmla="*/ 392 h 1131"/>
                <a:gd name="T104" fmla="*/ 2334 w 2634"/>
                <a:gd name="T105" fmla="*/ 198 h 1131"/>
                <a:gd name="T106" fmla="*/ 2370 w 2634"/>
                <a:gd name="T107" fmla="*/ 59 h 1131"/>
                <a:gd name="T108" fmla="*/ 2400 w 2634"/>
                <a:gd name="T109" fmla="*/ 0 h 1131"/>
                <a:gd name="T110" fmla="*/ 2430 w 2634"/>
                <a:gd name="T111" fmla="*/ 46 h 1131"/>
                <a:gd name="T112" fmla="*/ 2460 w 2634"/>
                <a:gd name="T113" fmla="*/ 156 h 1131"/>
                <a:gd name="T114" fmla="*/ 2496 w 2634"/>
                <a:gd name="T115" fmla="*/ 312 h 1131"/>
                <a:gd name="T116" fmla="*/ 2526 w 2634"/>
                <a:gd name="T117" fmla="*/ 485 h 1131"/>
                <a:gd name="T118" fmla="*/ 2556 w 2634"/>
                <a:gd name="T119" fmla="*/ 650 h 1131"/>
                <a:gd name="T120" fmla="*/ 2592 w 2634"/>
                <a:gd name="T121" fmla="*/ 780 h 1131"/>
                <a:gd name="T122" fmla="*/ 2622 w 2634"/>
                <a:gd name="T123" fmla="*/ 882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4" h="1131">
                  <a:moveTo>
                    <a:pt x="0" y="1127"/>
                  </a:moveTo>
                  <a:lnTo>
                    <a:pt x="6" y="1122"/>
                  </a:lnTo>
                  <a:lnTo>
                    <a:pt x="12" y="1122"/>
                  </a:lnTo>
                  <a:lnTo>
                    <a:pt x="18" y="1122"/>
                  </a:lnTo>
                  <a:lnTo>
                    <a:pt x="24" y="1122"/>
                  </a:lnTo>
                  <a:lnTo>
                    <a:pt x="30" y="1122"/>
                  </a:lnTo>
                  <a:lnTo>
                    <a:pt x="36" y="1122"/>
                  </a:lnTo>
                  <a:lnTo>
                    <a:pt x="42" y="1122"/>
                  </a:lnTo>
                  <a:lnTo>
                    <a:pt x="48" y="1122"/>
                  </a:lnTo>
                  <a:lnTo>
                    <a:pt x="54" y="1127"/>
                  </a:lnTo>
                  <a:lnTo>
                    <a:pt x="60" y="1127"/>
                  </a:lnTo>
                  <a:lnTo>
                    <a:pt x="66" y="1127"/>
                  </a:lnTo>
                  <a:lnTo>
                    <a:pt x="72" y="1127"/>
                  </a:lnTo>
                  <a:lnTo>
                    <a:pt x="78" y="1127"/>
                  </a:lnTo>
                  <a:lnTo>
                    <a:pt x="84" y="1127"/>
                  </a:lnTo>
                  <a:lnTo>
                    <a:pt x="90" y="1127"/>
                  </a:lnTo>
                  <a:lnTo>
                    <a:pt x="96" y="1127"/>
                  </a:lnTo>
                  <a:lnTo>
                    <a:pt x="96" y="1122"/>
                  </a:lnTo>
                  <a:lnTo>
                    <a:pt x="102" y="1122"/>
                  </a:lnTo>
                  <a:lnTo>
                    <a:pt x="108" y="1122"/>
                  </a:lnTo>
                  <a:lnTo>
                    <a:pt x="114" y="1122"/>
                  </a:lnTo>
                  <a:lnTo>
                    <a:pt x="120" y="1122"/>
                  </a:lnTo>
                  <a:lnTo>
                    <a:pt x="120" y="1127"/>
                  </a:lnTo>
                  <a:lnTo>
                    <a:pt x="126" y="1127"/>
                  </a:lnTo>
                  <a:lnTo>
                    <a:pt x="132" y="1127"/>
                  </a:lnTo>
                  <a:lnTo>
                    <a:pt x="138" y="1127"/>
                  </a:lnTo>
                  <a:lnTo>
                    <a:pt x="144" y="1127"/>
                  </a:lnTo>
                  <a:lnTo>
                    <a:pt x="150" y="1127"/>
                  </a:lnTo>
                  <a:lnTo>
                    <a:pt x="156" y="1127"/>
                  </a:lnTo>
                  <a:lnTo>
                    <a:pt x="162" y="1127"/>
                  </a:lnTo>
                  <a:lnTo>
                    <a:pt x="168" y="1127"/>
                  </a:lnTo>
                  <a:lnTo>
                    <a:pt x="174" y="1127"/>
                  </a:lnTo>
                  <a:lnTo>
                    <a:pt x="180" y="1122"/>
                  </a:lnTo>
                  <a:lnTo>
                    <a:pt x="186" y="1122"/>
                  </a:lnTo>
                  <a:lnTo>
                    <a:pt x="192" y="1122"/>
                  </a:lnTo>
                  <a:lnTo>
                    <a:pt x="198" y="1127"/>
                  </a:lnTo>
                  <a:lnTo>
                    <a:pt x="204" y="1127"/>
                  </a:lnTo>
                  <a:lnTo>
                    <a:pt x="210" y="1127"/>
                  </a:lnTo>
                  <a:lnTo>
                    <a:pt x="216" y="1127"/>
                  </a:lnTo>
                  <a:lnTo>
                    <a:pt x="222" y="1127"/>
                  </a:lnTo>
                  <a:lnTo>
                    <a:pt x="228" y="1127"/>
                  </a:lnTo>
                  <a:lnTo>
                    <a:pt x="234" y="1127"/>
                  </a:lnTo>
                  <a:lnTo>
                    <a:pt x="240" y="1127"/>
                  </a:lnTo>
                  <a:lnTo>
                    <a:pt x="246" y="1127"/>
                  </a:lnTo>
                  <a:lnTo>
                    <a:pt x="252" y="1127"/>
                  </a:lnTo>
                  <a:lnTo>
                    <a:pt x="258" y="1127"/>
                  </a:lnTo>
                  <a:lnTo>
                    <a:pt x="264" y="1127"/>
                  </a:lnTo>
                  <a:lnTo>
                    <a:pt x="270" y="1127"/>
                  </a:lnTo>
                  <a:lnTo>
                    <a:pt x="270" y="1122"/>
                  </a:lnTo>
                  <a:lnTo>
                    <a:pt x="276" y="1122"/>
                  </a:lnTo>
                  <a:lnTo>
                    <a:pt x="282" y="1122"/>
                  </a:lnTo>
                  <a:lnTo>
                    <a:pt x="288" y="1122"/>
                  </a:lnTo>
                  <a:lnTo>
                    <a:pt x="294" y="1122"/>
                  </a:lnTo>
                  <a:lnTo>
                    <a:pt x="300" y="1122"/>
                  </a:lnTo>
                  <a:lnTo>
                    <a:pt x="306" y="1122"/>
                  </a:lnTo>
                  <a:lnTo>
                    <a:pt x="312" y="1122"/>
                  </a:lnTo>
                  <a:lnTo>
                    <a:pt x="318" y="1122"/>
                  </a:lnTo>
                  <a:lnTo>
                    <a:pt x="324" y="1122"/>
                  </a:lnTo>
                  <a:lnTo>
                    <a:pt x="330" y="1122"/>
                  </a:lnTo>
                  <a:lnTo>
                    <a:pt x="336" y="1122"/>
                  </a:lnTo>
                  <a:lnTo>
                    <a:pt x="342" y="1122"/>
                  </a:lnTo>
                  <a:lnTo>
                    <a:pt x="348" y="1122"/>
                  </a:lnTo>
                  <a:lnTo>
                    <a:pt x="354" y="1127"/>
                  </a:lnTo>
                  <a:lnTo>
                    <a:pt x="360" y="1127"/>
                  </a:lnTo>
                  <a:lnTo>
                    <a:pt x="366" y="1127"/>
                  </a:lnTo>
                  <a:lnTo>
                    <a:pt x="372" y="1127"/>
                  </a:lnTo>
                  <a:lnTo>
                    <a:pt x="378" y="1127"/>
                  </a:lnTo>
                  <a:lnTo>
                    <a:pt x="384" y="1127"/>
                  </a:lnTo>
                  <a:lnTo>
                    <a:pt x="390" y="1122"/>
                  </a:lnTo>
                  <a:lnTo>
                    <a:pt x="396" y="1122"/>
                  </a:lnTo>
                  <a:lnTo>
                    <a:pt x="402" y="1122"/>
                  </a:lnTo>
                  <a:lnTo>
                    <a:pt x="408" y="1122"/>
                  </a:lnTo>
                  <a:lnTo>
                    <a:pt x="414" y="1122"/>
                  </a:lnTo>
                  <a:lnTo>
                    <a:pt x="420" y="1122"/>
                  </a:lnTo>
                  <a:lnTo>
                    <a:pt x="426" y="1122"/>
                  </a:lnTo>
                  <a:lnTo>
                    <a:pt x="432" y="1122"/>
                  </a:lnTo>
                  <a:lnTo>
                    <a:pt x="438" y="1122"/>
                  </a:lnTo>
                  <a:lnTo>
                    <a:pt x="444" y="1127"/>
                  </a:lnTo>
                  <a:lnTo>
                    <a:pt x="450" y="1127"/>
                  </a:lnTo>
                  <a:lnTo>
                    <a:pt x="456" y="1127"/>
                  </a:lnTo>
                  <a:lnTo>
                    <a:pt x="462" y="1127"/>
                  </a:lnTo>
                  <a:lnTo>
                    <a:pt x="468" y="1127"/>
                  </a:lnTo>
                  <a:lnTo>
                    <a:pt x="474" y="1127"/>
                  </a:lnTo>
                  <a:lnTo>
                    <a:pt x="480" y="1127"/>
                  </a:lnTo>
                  <a:lnTo>
                    <a:pt x="486" y="1127"/>
                  </a:lnTo>
                  <a:lnTo>
                    <a:pt x="492" y="1127"/>
                  </a:lnTo>
                  <a:lnTo>
                    <a:pt x="498" y="1127"/>
                  </a:lnTo>
                  <a:lnTo>
                    <a:pt x="504" y="1127"/>
                  </a:lnTo>
                  <a:lnTo>
                    <a:pt x="510" y="1127"/>
                  </a:lnTo>
                  <a:lnTo>
                    <a:pt x="516" y="1127"/>
                  </a:lnTo>
                  <a:lnTo>
                    <a:pt x="516" y="1122"/>
                  </a:lnTo>
                  <a:lnTo>
                    <a:pt x="522" y="1122"/>
                  </a:lnTo>
                  <a:lnTo>
                    <a:pt x="528" y="1122"/>
                  </a:lnTo>
                  <a:lnTo>
                    <a:pt x="534" y="1122"/>
                  </a:lnTo>
                  <a:lnTo>
                    <a:pt x="540" y="1127"/>
                  </a:lnTo>
                  <a:lnTo>
                    <a:pt x="546" y="1127"/>
                  </a:lnTo>
                  <a:lnTo>
                    <a:pt x="552" y="1127"/>
                  </a:lnTo>
                  <a:lnTo>
                    <a:pt x="558" y="1127"/>
                  </a:lnTo>
                  <a:lnTo>
                    <a:pt x="564" y="1127"/>
                  </a:lnTo>
                  <a:lnTo>
                    <a:pt x="570" y="1127"/>
                  </a:lnTo>
                  <a:lnTo>
                    <a:pt x="576" y="1127"/>
                  </a:lnTo>
                  <a:lnTo>
                    <a:pt x="582" y="1127"/>
                  </a:lnTo>
                  <a:lnTo>
                    <a:pt x="588" y="1127"/>
                  </a:lnTo>
                  <a:lnTo>
                    <a:pt x="594" y="1127"/>
                  </a:lnTo>
                  <a:lnTo>
                    <a:pt x="600" y="1127"/>
                  </a:lnTo>
                  <a:lnTo>
                    <a:pt x="606" y="1127"/>
                  </a:lnTo>
                  <a:lnTo>
                    <a:pt x="612" y="1127"/>
                  </a:lnTo>
                  <a:lnTo>
                    <a:pt x="618" y="1127"/>
                  </a:lnTo>
                  <a:lnTo>
                    <a:pt x="624" y="1127"/>
                  </a:lnTo>
                  <a:lnTo>
                    <a:pt x="630" y="1127"/>
                  </a:lnTo>
                  <a:lnTo>
                    <a:pt x="636" y="1127"/>
                  </a:lnTo>
                  <a:lnTo>
                    <a:pt x="642" y="1127"/>
                  </a:lnTo>
                  <a:lnTo>
                    <a:pt x="648" y="1127"/>
                  </a:lnTo>
                  <a:lnTo>
                    <a:pt x="654" y="1127"/>
                  </a:lnTo>
                  <a:lnTo>
                    <a:pt x="660" y="1127"/>
                  </a:lnTo>
                  <a:lnTo>
                    <a:pt x="666" y="1127"/>
                  </a:lnTo>
                  <a:lnTo>
                    <a:pt x="672" y="1127"/>
                  </a:lnTo>
                  <a:lnTo>
                    <a:pt x="678" y="1127"/>
                  </a:lnTo>
                  <a:lnTo>
                    <a:pt x="684" y="1127"/>
                  </a:lnTo>
                  <a:lnTo>
                    <a:pt x="690" y="1127"/>
                  </a:lnTo>
                  <a:lnTo>
                    <a:pt x="696" y="1127"/>
                  </a:lnTo>
                  <a:lnTo>
                    <a:pt x="702" y="1127"/>
                  </a:lnTo>
                  <a:lnTo>
                    <a:pt x="708" y="1127"/>
                  </a:lnTo>
                  <a:lnTo>
                    <a:pt x="714" y="1127"/>
                  </a:lnTo>
                  <a:lnTo>
                    <a:pt x="720" y="1127"/>
                  </a:lnTo>
                  <a:lnTo>
                    <a:pt x="726" y="1127"/>
                  </a:lnTo>
                  <a:lnTo>
                    <a:pt x="732" y="1127"/>
                  </a:lnTo>
                  <a:lnTo>
                    <a:pt x="738" y="1127"/>
                  </a:lnTo>
                  <a:lnTo>
                    <a:pt x="744" y="1127"/>
                  </a:lnTo>
                  <a:lnTo>
                    <a:pt x="750" y="1127"/>
                  </a:lnTo>
                  <a:lnTo>
                    <a:pt x="756" y="1127"/>
                  </a:lnTo>
                  <a:lnTo>
                    <a:pt x="762" y="1127"/>
                  </a:lnTo>
                  <a:lnTo>
                    <a:pt x="768" y="1127"/>
                  </a:lnTo>
                  <a:lnTo>
                    <a:pt x="774" y="1127"/>
                  </a:lnTo>
                  <a:lnTo>
                    <a:pt x="780" y="1127"/>
                  </a:lnTo>
                  <a:lnTo>
                    <a:pt x="786" y="1127"/>
                  </a:lnTo>
                  <a:lnTo>
                    <a:pt x="792" y="1127"/>
                  </a:lnTo>
                  <a:lnTo>
                    <a:pt x="798" y="1127"/>
                  </a:lnTo>
                  <a:lnTo>
                    <a:pt x="804" y="1127"/>
                  </a:lnTo>
                  <a:lnTo>
                    <a:pt x="810" y="1127"/>
                  </a:lnTo>
                  <a:lnTo>
                    <a:pt x="816" y="1127"/>
                  </a:lnTo>
                  <a:lnTo>
                    <a:pt x="822" y="1127"/>
                  </a:lnTo>
                  <a:lnTo>
                    <a:pt x="828" y="1127"/>
                  </a:lnTo>
                  <a:lnTo>
                    <a:pt x="834" y="1127"/>
                  </a:lnTo>
                  <a:lnTo>
                    <a:pt x="840" y="1127"/>
                  </a:lnTo>
                  <a:lnTo>
                    <a:pt x="846" y="1127"/>
                  </a:lnTo>
                  <a:lnTo>
                    <a:pt x="852" y="1127"/>
                  </a:lnTo>
                  <a:lnTo>
                    <a:pt x="858" y="1127"/>
                  </a:lnTo>
                  <a:lnTo>
                    <a:pt x="864" y="1127"/>
                  </a:lnTo>
                  <a:lnTo>
                    <a:pt x="870" y="1127"/>
                  </a:lnTo>
                  <a:lnTo>
                    <a:pt x="876" y="1127"/>
                  </a:lnTo>
                  <a:lnTo>
                    <a:pt x="882" y="1127"/>
                  </a:lnTo>
                  <a:lnTo>
                    <a:pt x="888" y="1127"/>
                  </a:lnTo>
                  <a:lnTo>
                    <a:pt x="894" y="1127"/>
                  </a:lnTo>
                  <a:lnTo>
                    <a:pt x="900" y="1127"/>
                  </a:lnTo>
                  <a:lnTo>
                    <a:pt x="906" y="1127"/>
                  </a:lnTo>
                  <a:lnTo>
                    <a:pt x="912" y="1127"/>
                  </a:lnTo>
                  <a:lnTo>
                    <a:pt x="918" y="1127"/>
                  </a:lnTo>
                  <a:lnTo>
                    <a:pt x="924" y="1127"/>
                  </a:lnTo>
                  <a:lnTo>
                    <a:pt x="930" y="1127"/>
                  </a:lnTo>
                  <a:lnTo>
                    <a:pt x="936" y="1127"/>
                  </a:lnTo>
                  <a:lnTo>
                    <a:pt x="942" y="1127"/>
                  </a:lnTo>
                  <a:lnTo>
                    <a:pt x="948" y="1127"/>
                  </a:lnTo>
                  <a:lnTo>
                    <a:pt x="954" y="1127"/>
                  </a:lnTo>
                  <a:lnTo>
                    <a:pt x="960" y="1127"/>
                  </a:lnTo>
                  <a:lnTo>
                    <a:pt x="966" y="1127"/>
                  </a:lnTo>
                  <a:lnTo>
                    <a:pt x="972" y="1127"/>
                  </a:lnTo>
                  <a:lnTo>
                    <a:pt x="978" y="1127"/>
                  </a:lnTo>
                  <a:lnTo>
                    <a:pt x="984" y="1127"/>
                  </a:lnTo>
                  <a:lnTo>
                    <a:pt x="990" y="1127"/>
                  </a:lnTo>
                  <a:lnTo>
                    <a:pt x="996" y="1127"/>
                  </a:lnTo>
                  <a:lnTo>
                    <a:pt x="1002" y="1127"/>
                  </a:lnTo>
                  <a:lnTo>
                    <a:pt x="1008" y="1127"/>
                  </a:lnTo>
                  <a:lnTo>
                    <a:pt x="1014" y="1127"/>
                  </a:lnTo>
                  <a:lnTo>
                    <a:pt x="1020" y="1127"/>
                  </a:lnTo>
                  <a:lnTo>
                    <a:pt x="1026" y="1127"/>
                  </a:lnTo>
                  <a:lnTo>
                    <a:pt x="1032" y="1127"/>
                  </a:lnTo>
                  <a:lnTo>
                    <a:pt x="1038" y="1127"/>
                  </a:lnTo>
                  <a:lnTo>
                    <a:pt x="1044" y="1127"/>
                  </a:lnTo>
                  <a:lnTo>
                    <a:pt x="1050" y="1127"/>
                  </a:lnTo>
                  <a:lnTo>
                    <a:pt x="1056" y="1127"/>
                  </a:lnTo>
                  <a:lnTo>
                    <a:pt x="1062" y="1127"/>
                  </a:lnTo>
                  <a:lnTo>
                    <a:pt x="1068" y="1127"/>
                  </a:lnTo>
                  <a:lnTo>
                    <a:pt x="1074" y="1127"/>
                  </a:lnTo>
                  <a:lnTo>
                    <a:pt x="1080" y="1127"/>
                  </a:lnTo>
                  <a:lnTo>
                    <a:pt x="1086" y="1127"/>
                  </a:lnTo>
                  <a:lnTo>
                    <a:pt x="1092" y="1127"/>
                  </a:lnTo>
                  <a:lnTo>
                    <a:pt x="1098" y="1127"/>
                  </a:lnTo>
                  <a:lnTo>
                    <a:pt x="1104" y="1127"/>
                  </a:lnTo>
                  <a:lnTo>
                    <a:pt x="1110" y="1127"/>
                  </a:lnTo>
                  <a:lnTo>
                    <a:pt x="1116" y="1127"/>
                  </a:lnTo>
                  <a:lnTo>
                    <a:pt x="1122" y="1127"/>
                  </a:lnTo>
                  <a:lnTo>
                    <a:pt x="1128" y="1127"/>
                  </a:lnTo>
                  <a:lnTo>
                    <a:pt x="1134" y="1127"/>
                  </a:lnTo>
                  <a:lnTo>
                    <a:pt x="1140" y="1127"/>
                  </a:lnTo>
                  <a:lnTo>
                    <a:pt x="1146" y="1127"/>
                  </a:lnTo>
                  <a:lnTo>
                    <a:pt x="1152" y="1127"/>
                  </a:lnTo>
                  <a:lnTo>
                    <a:pt x="1158" y="1127"/>
                  </a:lnTo>
                  <a:lnTo>
                    <a:pt x="1164" y="1127"/>
                  </a:lnTo>
                  <a:lnTo>
                    <a:pt x="1170" y="1127"/>
                  </a:lnTo>
                  <a:lnTo>
                    <a:pt x="1176" y="1127"/>
                  </a:lnTo>
                  <a:lnTo>
                    <a:pt x="1182" y="1127"/>
                  </a:lnTo>
                  <a:lnTo>
                    <a:pt x="1188" y="1127"/>
                  </a:lnTo>
                  <a:lnTo>
                    <a:pt x="1194" y="1127"/>
                  </a:lnTo>
                  <a:lnTo>
                    <a:pt x="1200" y="1127"/>
                  </a:lnTo>
                  <a:lnTo>
                    <a:pt x="1206" y="1127"/>
                  </a:lnTo>
                  <a:lnTo>
                    <a:pt x="1212" y="1127"/>
                  </a:lnTo>
                  <a:lnTo>
                    <a:pt x="1218" y="1127"/>
                  </a:lnTo>
                  <a:lnTo>
                    <a:pt x="1224" y="1127"/>
                  </a:lnTo>
                  <a:lnTo>
                    <a:pt x="1230" y="1127"/>
                  </a:lnTo>
                  <a:lnTo>
                    <a:pt x="1236" y="1127"/>
                  </a:lnTo>
                  <a:lnTo>
                    <a:pt x="1242" y="1127"/>
                  </a:lnTo>
                  <a:lnTo>
                    <a:pt x="1248" y="1127"/>
                  </a:lnTo>
                  <a:lnTo>
                    <a:pt x="1254" y="1127"/>
                  </a:lnTo>
                  <a:lnTo>
                    <a:pt x="1260" y="1127"/>
                  </a:lnTo>
                  <a:lnTo>
                    <a:pt x="1266" y="1127"/>
                  </a:lnTo>
                  <a:lnTo>
                    <a:pt x="1272" y="1127"/>
                  </a:lnTo>
                  <a:lnTo>
                    <a:pt x="1278" y="1127"/>
                  </a:lnTo>
                  <a:lnTo>
                    <a:pt x="1284" y="1127"/>
                  </a:lnTo>
                  <a:lnTo>
                    <a:pt x="1290" y="1127"/>
                  </a:lnTo>
                  <a:lnTo>
                    <a:pt x="1296" y="1127"/>
                  </a:lnTo>
                  <a:lnTo>
                    <a:pt x="1302" y="1127"/>
                  </a:lnTo>
                  <a:lnTo>
                    <a:pt x="1308" y="1131"/>
                  </a:lnTo>
                  <a:lnTo>
                    <a:pt x="1314" y="1131"/>
                  </a:lnTo>
                  <a:lnTo>
                    <a:pt x="1314" y="1127"/>
                  </a:lnTo>
                  <a:lnTo>
                    <a:pt x="1320" y="1127"/>
                  </a:lnTo>
                  <a:lnTo>
                    <a:pt x="1326" y="1127"/>
                  </a:lnTo>
                  <a:lnTo>
                    <a:pt x="1332" y="1127"/>
                  </a:lnTo>
                  <a:lnTo>
                    <a:pt x="1338" y="1127"/>
                  </a:lnTo>
                  <a:lnTo>
                    <a:pt x="1344" y="1127"/>
                  </a:lnTo>
                  <a:lnTo>
                    <a:pt x="1350" y="1131"/>
                  </a:lnTo>
                  <a:lnTo>
                    <a:pt x="1356" y="1127"/>
                  </a:lnTo>
                  <a:lnTo>
                    <a:pt x="1362" y="1127"/>
                  </a:lnTo>
                  <a:lnTo>
                    <a:pt x="1368" y="1127"/>
                  </a:lnTo>
                  <a:lnTo>
                    <a:pt x="1374" y="1127"/>
                  </a:lnTo>
                  <a:lnTo>
                    <a:pt x="1380" y="1127"/>
                  </a:lnTo>
                  <a:lnTo>
                    <a:pt x="1386" y="1127"/>
                  </a:lnTo>
                  <a:lnTo>
                    <a:pt x="1392" y="1131"/>
                  </a:lnTo>
                  <a:lnTo>
                    <a:pt x="1398" y="1131"/>
                  </a:lnTo>
                  <a:lnTo>
                    <a:pt x="1398" y="1127"/>
                  </a:lnTo>
                  <a:lnTo>
                    <a:pt x="1404" y="1127"/>
                  </a:lnTo>
                  <a:lnTo>
                    <a:pt x="1410" y="1127"/>
                  </a:lnTo>
                  <a:lnTo>
                    <a:pt x="1416" y="1127"/>
                  </a:lnTo>
                  <a:lnTo>
                    <a:pt x="1422" y="1127"/>
                  </a:lnTo>
                  <a:lnTo>
                    <a:pt x="1428" y="1127"/>
                  </a:lnTo>
                  <a:lnTo>
                    <a:pt x="1434" y="1131"/>
                  </a:lnTo>
                  <a:lnTo>
                    <a:pt x="1440" y="1127"/>
                  </a:lnTo>
                  <a:lnTo>
                    <a:pt x="1446" y="1127"/>
                  </a:lnTo>
                  <a:lnTo>
                    <a:pt x="1452" y="1127"/>
                  </a:lnTo>
                  <a:lnTo>
                    <a:pt x="1458" y="1127"/>
                  </a:lnTo>
                  <a:lnTo>
                    <a:pt x="1464" y="1127"/>
                  </a:lnTo>
                  <a:lnTo>
                    <a:pt x="1470" y="1131"/>
                  </a:lnTo>
                  <a:lnTo>
                    <a:pt x="1476" y="1127"/>
                  </a:lnTo>
                  <a:lnTo>
                    <a:pt x="1482" y="1127"/>
                  </a:lnTo>
                  <a:lnTo>
                    <a:pt x="1488" y="1127"/>
                  </a:lnTo>
                  <a:lnTo>
                    <a:pt x="1494" y="1127"/>
                  </a:lnTo>
                  <a:lnTo>
                    <a:pt x="1500" y="1127"/>
                  </a:lnTo>
                  <a:lnTo>
                    <a:pt x="1506" y="1127"/>
                  </a:lnTo>
                  <a:lnTo>
                    <a:pt x="1512" y="1127"/>
                  </a:lnTo>
                  <a:lnTo>
                    <a:pt x="1518" y="1127"/>
                  </a:lnTo>
                  <a:lnTo>
                    <a:pt x="1524" y="1127"/>
                  </a:lnTo>
                  <a:lnTo>
                    <a:pt x="1530" y="1127"/>
                  </a:lnTo>
                  <a:lnTo>
                    <a:pt x="1536" y="1127"/>
                  </a:lnTo>
                  <a:lnTo>
                    <a:pt x="1542" y="1127"/>
                  </a:lnTo>
                  <a:lnTo>
                    <a:pt x="1548" y="1127"/>
                  </a:lnTo>
                  <a:lnTo>
                    <a:pt x="1554" y="1127"/>
                  </a:lnTo>
                  <a:lnTo>
                    <a:pt x="1560" y="1127"/>
                  </a:lnTo>
                  <a:lnTo>
                    <a:pt x="1566" y="1122"/>
                  </a:lnTo>
                  <a:lnTo>
                    <a:pt x="1572" y="1122"/>
                  </a:lnTo>
                  <a:lnTo>
                    <a:pt x="1572" y="1127"/>
                  </a:lnTo>
                  <a:lnTo>
                    <a:pt x="1578" y="1127"/>
                  </a:lnTo>
                  <a:lnTo>
                    <a:pt x="1584" y="1127"/>
                  </a:lnTo>
                  <a:lnTo>
                    <a:pt x="1590" y="1127"/>
                  </a:lnTo>
                  <a:lnTo>
                    <a:pt x="1596" y="1127"/>
                  </a:lnTo>
                  <a:lnTo>
                    <a:pt x="1596" y="1122"/>
                  </a:lnTo>
                  <a:lnTo>
                    <a:pt x="1602" y="1122"/>
                  </a:lnTo>
                  <a:lnTo>
                    <a:pt x="1608" y="1122"/>
                  </a:lnTo>
                  <a:lnTo>
                    <a:pt x="1614" y="1127"/>
                  </a:lnTo>
                  <a:lnTo>
                    <a:pt x="1620" y="1122"/>
                  </a:lnTo>
                  <a:lnTo>
                    <a:pt x="1626" y="1122"/>
                  </a:lnTo>
                  <a:lnTo>
                    <a:pt x="1632" y="1118"/>
                  </a:lnTo>
                  <a:lnTo>
                    <a:pt x="1638" y="1118"/>
                  </a:lnTo>
                  <a:lnTo>
                    <a:pt x="1638" y="1122"/>
                  </a:lnTo>
                  <a:lnTo>
                    <a:pt x="1644" y="1122"/>
                  </a:lnTo>
                  <a:lnTo>
                    <a:pt x="1650" y="1122"/>
                  </a:lnTo>
                  <a:lnTo>
                    <a:pt x="1650" y="1118"/>
                  </a:lnTo>
                  <a:lnTo>
                    <a:pt x="1656" y="1118"/>
                  </a:lnTo>
                  <a:lnTo>
                    <a:pt x="1662" y="1114"/>
                  </a:lnTo>
                  <a:lnTo>
                    <a:pt x="1668" y="1114"/>
                  </a:lnTo>
                  <a:lnTo>
                    <a:pt x="1674" y="1114"/>
                  </a:lnTo>
                  <a:lnTo>
                    <a:pt x="1680" y="1114"/>
                  </a:lnTo>
                  <a:lnTo>
                    <a:pt x="1686" y="1114"/>
                  </a:lnTo>
                  <a:lnTo>
                    <a:pt x="1692" y="1114"/>
                  </a:lnTo>
                  <a:lnTo>
                    <a:pt x="1698" y="1110"/>
                  </a:lnTo>
                  <a:lnTo>
                    <a:pt x="1704" y="1110"/>
                  </a:lnTo>
                  <a:lnTo>
                    <a:pt x="1710" y="1105"/>
                  </a:lnTo>
                  <a:lnTo>
                    <a:pt x="1716" y="1105"/>
                  </a:lnTo>
                  <a:lnTo>
                    <a:pt x="1722" y="1110"/>
                  </a:lnTo>
                  <a:lnTo>
                    <a:pt x="1728" y="1110"/>
                  </a:lnTo>
                  <a:lnTo>
                    <a:pt x="1734" y="1110"/>
                  </a:lnTo>
                  <a:lnTo>
                    <a:pt x="1740" y="1105"/>
                  </a:lnTo>
                  <a:lnTo>
                    <a:pt x="1746" y="1105"/>
                  </a:lnTo>
                  <a:lnTo>
                    <a:pt x="1752" y="1105"/>
                  </a:lnTo>
                  <a:lnTo>
                    <a:pt x="1758" y="1105"/>
                  </a:lnTo>
                  <a:lnTo>
                    <a:pt x="1758" y="1110"/>
                  </a:lnTo>
                  <a:lnTo>
                    <a:pt x="1764" y="1110"/>
                  </a:lnTo>
                  <a:lnTo>
                    <a:pt x="1770" y="1110"/>
                  </a:lnTo>
                  <a:lnTo>
                    <a:pt x="1776" y="1114"/>
                  </a:lnTo>
                  <a:lnTo>
                    <a:pt x="1782" y="1114"/>
                  </a:lnTo>
                  <a:lnTo>
                    <a:pt x="1788" y="1114"/>
                  </a:lnTo>
                  <a:lnTo>
                    <a:pt x="1794" y="1114"/>
                  </a:lnTo>
                  <a:lnTo>
                    <a:pt x="1800" y="1114"/>
                  </a:lnTo>
                  <a:lnTo>
                    <a:pt x="1806" y="1114"/>
                  </a:lnTo>
                  <a:lnTo>
                    <a:pt x="1812" y="1114"/>
                  </a:lnTo>
                  <a:lnTo>
                    <a:pt x="1812" y="1118"/>
                  </a:lnTo>
                  <a:lnTo>
                    <a:pt x="1818" y="1118"/>
                  </a:lnTo>
                  <a:lnTo>
                    <a:pt x="1824" y="1118"/>
                  </a:lnTo>
                  <a:lnTo>
                    <a:pt x="1830" y="1118"/>
                  </a:lnTo>
                  <a:lnTo>
                    <a:pt x="1836" y="1122"/>
                  </a:lnTo>
                  <a:lnTo>
                    <a:pt x="1842" y="1122"/>
                  </a:lnTo>
                  <a:lnTo>
                    <a:pt x="1848" y="1122"/>
                  </a:lnTo>
                  <a:lnTo>
                    <a:pt x="1854" y="1122"/>
                  </a:lnTo>
                  <a:lnTo>
                    <a:pt x="1860" y="1118"/>
                  </a:lnTo>
                  <a:lnTo>
                    <a:pt x="1866" y="1118"/>
                  </a:lnTo>
                  <a:lnTo>
                    <a:pt x="1872" y="1118"/>
                  </a:lnTo>
                  <a:lnTo>
                    <a:pt x="1878" y="1118"/>
                  </a:lnTo>
                  <a:lnTo>
                    <a:pt x="1884" y="1122"/>
                  </a:lnTo>
                  <a:lnTo>
                    <a:pt x="1890" y="1122"/>
                  </a:lnTo>
                  <a:lnTo>
                    <a:pt x="1896" y="1122"/>
                  </a:lnTo>
                  <a:lnTo>
                    <a:pt x="1896" y="1118"/>
                  </a:lnTo>
                  <a:lnTo>
                    <a:pt x="1902" y="1118"/>
                  </a:lnTo>
                  <a:lnTo>
                    <a:pt x="1908" y="1118"/>
                  </a:lnTo>
                  <a:lnTo>
                    <a:pt x="1914" y="1118"/>
                  </a:lnTo>
                  <a:lnTo>
                    <a:pt x="1920" y="1118"/>
                  </a:lnTo>
                  <a:lnTo>
                    <a:pt x="1926" y="1118"/>
                  </a:lnTo>
                  <a:lnTo>
                    <a:pt x="1932" y="1118"/>
                  </a:lnTo>
                  <a:lnTo>
                    <a:pt x="1938" y="1114"/>
                  </a:lnTo>
                  <a:lnTo>
                    <a:pt x="1944" y="1114"/>
                  </a:lnTo>
                  <a:lnTo>
                    <a:pt x="1950" y="1110"/>
                  </a:lnTo>
                  <a:lnTo>
                    <a:pt x="1956" y="1110"/>
                  </a:lnTo>
                  <a:lnTo>
                    <a:pt x="1962" y="1110"/>
                  </a:lnTo>
                  <a:lnTo>
                    <a:pt x="1968" y="1110"/>
                  </a:lnTo>
                  <a:lnTo>
                    <a:pt x="1974" y="1110"/>
                  </a:lnTo>
                  <a:lnTo>
                    <a:pt x="1980" y="1105"/>
                  </a:lnTo>
                  <a:lnTo>
                    <a:pt x="1986" y="1105"/>
                  </a:lnTo>
                  <a:lnTo>
                    <a:pt x="1986" y="1101"/>
                  </a:lnTo>
                  <a:lnTo>
                    <a:pt x="1992" y="1101"/>
                  </a:lnTo>
                  <a:lnTo>
                    <a:pt x="1998" y="1101"/>
                  </a:lnTo>
                  <a:lnTo>
                    <a:pt x="2004" y="1101"/>
                  </a:lnTo>
                  <a:lnTo>
                    <a:pt x="2010" y="1101"/>
                  </a:lnTo>
                  <a:lnTo>
                    <a:pt x="2016" y="1101"/>
                  </a:lnTo>
                  <a:lnTo>
                    <a:pt x="2022" y="1097"/>
                  </a:lnTo>
                  <a:lnTo>
                    <a:pt x="2028" y="1097"/>
                  </a:lnTo>
                  <a:lnTo>
                    <a:pt x="2034" y="1093"/>
                  </a:lnTo>
                  <a:lnTo>
                    <a:pt x="2040" y="1093"/>
                  </a:lnTo>
                  <a:lnTo>
                    <a:pt x="2046" y="1093"/>
                  </a:lnTo>
                  <a:lnTo>
                    <a:pt x="2052" y="1093"/>
                  </a:lnTo>
                  <a:lnTo>
                    <a:pt x="2058" y="1089"/>
                  </a:lnTo>
                  <a:lnTo>
                    <a:pt x="2064" y="1089"/>
                  </a:lnTo>
                  <a:lnTo>
                    <a:pt x="2070" y="1084"/>
                  </a:lnTo>
                  <a:lnTo>
                    <a:pt x="2076" y="1080"/>
                  </a:lnTo>
                  <a:lnTo>
                    <a:pt x="2082" y="1076"/>
                  </a:lnTo>
                  <a:lnTo>
                    <a:pt x="2088" y="1072"/>
                  </a:lnTo>
                  <a:lnTo>
                    <a:pt x="2094" y="1068"/>
                  </a:lnTo>
                  <a:lnTo>
                    <a:pt x="2100" y="1068"/>
                  </a:lnTo>
                  <a:lnTo>
                    <a:pt x="2106" y="1063"/>
                  </a:lnTo>
                  <a:lnTo>
                    <a:pt x="2112" y="1059"/>
                  </a:lnTo>
                  <a:lnTo>
                    <a:pt x="2118" y="1059"/>
                  </a:lnTo>
                  <a:lnTo>
                    <a:pt x="2118" y="1055"/>
                  </a:lnTo>
                  <a:lnTo>
                    <a:pt x="2124" y="1051"/>
                  </a:lnTo>
                  <a:lnTo>
                    <a:pt x="2124" y="1046"/>
                  </a:lnTo>
                  <a:lnTo>
                    <a:pt x="2130" y="1042"/>
                  </a:lnTo>
                  <a:lnTo>
                    <a:pt x="2136" y="1038"/>
                  </a:lnTo>
                  <a:lnTo>
                    <a:pt x="2136" y="1034"/>
                  </a:lnTo>
                  <a:lnTo>
                    <a:pt x="2142" y="1030"/>
                  </a:lnTo>
                  <a:lnTo>
                    <a:pt x="2148" y="1021"/>
                  </a:lnTo>
                  <a:lnTo>
                    <a:pt x="2148" y="1017"/>
                  </a:lnTo>
                  <a:lnTo>
                    <a:pt x="2154" y="1013"/>
                  </a:lnTo>
                  <a:lnTo>
                    <a:pt x="2160" y="1004"/>
                  </a:lnTo>
                  <a:lnTo>
                    <a:pt x="2160" y="1000"/>
                  </a:lnTo>
                  <a:lnTo>
                    <a:pt x="2166" y="992"/>
                  </a:lnTo>
                  <a:lnTo>
                    <a:pt x="2172" y="983"/>
                  </a:lnTo>
                  <a:lnTo>
                    <a:pt x="2172" y="975"/>
                  </a:lnTo>
                  <a:lnTo>
                    <a:pt x="2178" y="966"/>
                  </a:lnTo>
                  <a:lnTo>
                    <a:pt x="2184" y="958"/>
                  </a:lnTo>
                  <a:lnTo>
                    <a:pt x="2184" y="949"/>
                  </a:lnTo>
                  <a:lnTo>
                    <a:pt x="2190" y="937"/>
                  </a:lnTo>
                  <a:lnTo>
                    <a:pt x="2196" y="928"/>
                  </a:lnTo>
                  <a:lnTo>
                    <a:pt x="2196" y="916"/>
                  </a:lnTo>
                  <a:lnTo>
                    <a:pt x="2202" y="903"/>
                  </a:lnTo>
                  <a:lnTo>
                    <a:pt x="2208" y="890"/>
                  </a:lnTo>
                  <a:lnTo>
                    <a:pt x="2208" y="873"/>
                  </a:lnTo>
                  <a:lnTo>
                    <a:pt x="2214" y="861"/>
                  </a:lnTo>
                  <a:lnTo>
                    <a:pt x="2220" y="844"/>
                  </a:lnTo>
                  <a:lnTo>
                    <a:pt x="2220" y="831"/>
                  </a:lnTo>
                  <a:lnTo>
                    <a:pt x="2226" y="814"/>
                  </a:lnTo>
                  <a:lnTo>
                    <a:pt x="2232" y="797"/>
                  </a:lnTo>
                  <a:lnTo>
                    <a:pt x="2232" y="780"/>
                  </a:lnTo>
                  <a:lnTo>
                    <a:pt x="2238" y="764"/>
                  </a:lnTo>
                  <a:lnTo>
                    <a:pt x="2244" y="743"/>
                  </a:lnTo>
                  <a:lnTo>
                    <a:pt x="2244" y="726"/>
                  </a:lnTo>
                  <a:lnTo>
                    <a:pt x="2250" y="705"/>
                  </a:lnTo>
                  <a:lnTo>
                    <a:pt x="2256" y="683"/>
                  </a:lnTo>
                  <a:lnTo>
                    <a:pt x="2256" y="658"/>
                  </a:lnTo>
                  <a:lnTo>
                    <a:pt x="2262" y="637"/>
                  </a:lnTo>
                  <a:lnTo>
                    <a:pt x="2268" y="612"/>
                  </a:lnTo>
                  <a:lnTo>
                    <a:pt x="2268" y="591"/>
                  </a:lnTo>
                  <a:lnTo>
                    <a:pt x="2274" y="565"/>
                  </a:lnTo>
                  <a:lnTo>
                    <a:pt x="2280" y="553"/>
                  </a:lnTo>
                  <a:lnTo>
                    <a:pt x="2280" y="536"/>
                  </a:lnTo>
                  <a:lnTo>
                    <a:pt x="2286" y="515"/>
                  </a:lnTo>
                  <a:lnTo>
                    <a:pt x="2286" y="489"/>
                  </a:lnTo>
                  <a:lnTo>
                    <a:pt x="2292" y="464"/>
                  </a:lnTo>
                  <a:lnTo>
                    <a:pt x="2298" y="443"/>
                  </a:lnTo>
                  <a:lnTo>
                    <a:pt x="2298" y="418"/>
                  </a:lnTo>
                  <a:lnTo>
                    <a:pt x="2304" y="392"/>
                  </a:lnTo>
                  <a:lnTo>
                    <a:pt x="2310" y="367"/>
                  </a:lnTo>
                  <a:lnTo>
                    <a:pt x="2310" y="337"/>
                  </a:lnTo>
                  <a:lnTo>
                    <a:pt x="2316" y="312"/>
                  </a:lnTo>
                  <a:lnTo>
                    <a:pt x="2322" y="287"/>
                  </a:lnTo>
                  <a:lnTo>
                    <a:pt x="2322" y="266"/>
                  </a:lnTo>
                  <a:lnTo>
                    <a:pt x="2328" y="240"/>
                  </a:lnTo>
                  <a:lnTo>
                    <a:pt x="2334" y="219"/>
                  </a:lnTo>
                  <a:lnTo>
                    <a:pt x="2334" y="198"/>
                  </a:lnTo>
                  <a:lnTo>
                    <a:pt x="2340" y="177"/>
                  </a:lnTo>
                  <a:lnTo>
                    <a:pt x="2346" y="156"/>
                  </a:lnTo>
                  <a:lnTo>
                    <a:pt x="2346" y="139"/>
                  </a:lnTo>
                  <a:lnTo>
                    <a:pt x="2352" y="122"/>
                  </a:lnTo>
                  <a:lnTo>
                    <a:pt x="2358" y="105"/>
                  </a:lnTo>
                  <a:lnTo>
                    <a:pt x="2358" y="88"/>
                  </a:lnTo>
                  <a:lnTo>
                    <a:pt x="2364" y="71"/>
                  </a:lnTo>
                  <a:lnTo>
                    <a:pt x="2370" y="59"/>
                  </a:lnTo>
                  <a:lnTo>
                    <a:pt x="2370" y="46"/>
                  </a:lnTo>
                  <a:lnTo>
                    <a:pt x="2376" y="33"/>
                  </a:lnTo>
                  <a:lnTo>
                    <a:pt x="2382" y="25"/>
                  </a:lnTo>
                  <a:lnTo>
                    <a:pt x="2382" y="21"/>
                  </a:lnTo>
                  <a:lnTo>
                    <a:pt x="2388" y="12"/>
                  </a:lnTo>
                  <a:lnTo>
                    <a:pt x="2394" y="8"/>
                  </a:lnTo>
                  <a:lnTo>
                    <a:pt x="2394" y="4"/>
                  </a:lnTo>
                  <a:lnTo>
                    <a:pt x="2400" y="0"/>
                  </a:lnTo>
                  <a:lnTo>
                    <a:pt x="2406" y="4"/>
                  </a:lnTo>
                  <a:lnTo>
                    <a:pt x="2406" y="8"/>
                  </a:lnTo>
                  <a:lnTo>
                    <a:pt x="2412" y="12"/>
                  </a:lnTo>
                  <a:lnTo>
                    <a:pt x="2418" y="17"/>
                  </a:lnTo>
                  <a:lnTo>
                    <a:pt x="2418" y="21"/>
                  </a:lnTo>
                  <a:lnTo>
                    <a:pt x="2424" y="29"/>
                  </a:lnTo>
                  <a:lnTo>
                    <a:pt x="2430" y="33"/>
                  </a:lnTo>
                  <a:lnTo>
                    <a:pt x="2430" y="46"/>
                  </a:lnTo>
                  <a:lnTo>
                    <a:pt x="2436" y="63"/>
                  </a:lnTo>
                  <a:lnTo>
                    <a:pt x="2442" y="76"/>
                  </a:lnTo>
                  <a:lnTo>
                    <a:pt x="2442" y="88"/>
                  </a:lnTo>
                  <a:lnTo>
                    <a:pt x="2448" y="101"/>
                  </a:lnTo>
                  <a:lnTo>
                    <a:pt x="2454" y="114"/>
                  </a:lnTo>
                  <a:lnTo>
                    <a:pt x="2454" y="122"/>
                  </a:lnTo>
                  <a:lnTo>
                    <a:pt x="2460" y="135"/>
                  </a:lnTo>
                  <a:lnTo>
                    <a:pt x="2460" y="156"/>
                  </a:lnTo>
                  <a:lnTo>
                    <a:pt x="2466" y="173"/>
                  </a:lnTo>
                  <a:lnTo>
                    <a:pt x="2472" y="190"/>
                  </a:lnTo>
                  <a:lnTo>
                    <a:pt x="2472" y="211"/>
                  </a:lnTo>
                  <a:lnTo>
                    <a:pt x="2478" y="228"/>
                  </a:lnTo>
                  <a:lnTo>
                    <a:pt x="2484" y="244"/>
                  </a:lnTo>
                  <a:lnTo>
                    <a:pt x="2484" y="270"/>
                  </a:lnTo>
                  <a:lnTo>
                    <a:pt x="2490" y="291"/>
                  </a:lnTo>
                  <a:lnTo>
                    <a:pt x="2496" y="312"/>
                  </a:lnTo>
                  <a:lnTo>
                    <a:pt x="2496" y="333"/>
                  </a:lnTo>
                  <a:lnTo>
                    <a:pt x="2502" y="354"/>
                  </a:lnTo>
                  <a:lnTo>
                    <a:pt x="2508" y="371"/>
                  </a:lnTo>
                  <a:lnTo>
                    <a:pt x="2508" y="392"/>
                  </a:lnTo>
                  <a:lnTo>
                    <a:pt x="2514" y="413"/>
                  </a:lnTo>
                  <a:lnTo>
                    <a:pt x="2520" y="439"/>
                  </a:lnTo>
                  <a:lnTo>
                    <a:pt x="2520" y="464"/>
                  </a:lnTo>
                  <a:lnTo>
                    <a:pt x="2526" y="485"/>
                  </a:lnTo>
                  <a:lnTo>
                    <a:pt x="2532" y="502"/>
                  </a:lnTo>
                  <a:lnTo>
                    <a:pt x="2532" y="523"/>
                  </a:lnTo>
                  <a:lnTo>
                    <a:pt x="2538" y="544"/>
                  </a:lnTo>
                  <a:lnTo>
                    <a:pt x="2544" y="569"/>
                  </a:lnTo>
                  <a:lnTo>
                    <a:pt x="2544" y="591"/>
                  </a:lnTo>
                  <a:lnTo>
                    <a:pt x="2550" y="612"/>
                  </a:lnTo>
                  <a:lnTo>
                    <a:pt x="2556" y="633"/>
                  </a:lnTo>
                  <a:lnTo>
                    <a:pt x="2556" y="650"/>
                  </a:lnTo>
                  <a:lnTo>
                    <a:pt x="2562" y="667"/>
                  </a:lnTo>
                  <a:lnTo>
                    <a:pt x="2568" y="688"/>
                  </a:lnTo>
                  <a:lnTo>
                    <a:pt x="2568" y="705"/>
                  </a:lnTo>
                  <a:lnTo>
                    <a:pt x="2574" y="721"/>
                  </a:lnTo>
                  <a:lnTo>
                    <a:pt x="2580" y="738"/>
                  </a:lnTo>
                  <a:lnTo>
                    <a:pt x="2580" y="751"/>
                  </a:lnTo>
                  <a:lnTo>
                    <a:pt x="2586" y="768"/>
                  </a:lnTo>
                  <a:lnTo>
                    <a:pt x="2592" y="780"/>
                  </a:lnTo>
                  <a:lnTo>
                    <a:pt x="2592" y="793"/>
                  </a:lnTo>
                  <a:lnTo>
                    <a:pt x="2598" y="810"/>
                  </a:lnTo>
                  <a:lnTo>
                    <a:pt x="2604" y="823"/>
                  </a:lnTo>
                  <a:lnTo>
                    <a:pt x="2604" y="835"/>
                  </a:lnTo>
                  <a:lnTo>
                    <a:pt x="2610" y="848"/>
                  </a:lnTo>
                  <a:lnTo>
                    <a:pt x="2616" y="861"/>
                  </a:lnTo>
                  <a:lnTo>
                    <a:pt x="2616" y="869"/>
                  </a:lnTo>
                  <a:lnTo>
                    <a:pt x="2622" y="882"/>
                  </a:lnTo>
                  <a:lnTo>
                    <a:pt x="2628" y="890"/>
                  </a:lnTo>
                  <a:lnTo>
                    <a:pt x="2628" y="903"/>
                  </a:lnTo>
                  <a:lnTo>
                    <a:pt x="2634" y="907"/>
                  </a:lnTo>
                  <a:lnTo>
                    <a:pt x="2634" y="911"/>
                  </a:lnTo>
                </a:path>
              </a:pathLst>
            </a:cu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33" name="Freeform 132"/>
            <p:cNvSpPr>
              <a:spLocks/>
            </p:cNvSpPr>
            <p:nvPr/>
          </p:nvSpPr>
          <p:spPr bwMode="auto">
            <a:xfrm>
              <a:off x="4940300" y="4989962"/>
              <a:ext cx="4305300" cy="498084"/>
            </a:xfrm>
            <a:custGeom>
              <a:avLst/>
              <a:gdLst>
                <a:gd name="T0" fmla="*/ 30 w 2712"/>
                <a:gd name="T1" fmla="*/ 47 h 262"/>
                <a:gd name="T2" fmla="*/ 66 w 2712"/>
                <a:gd name="T3" fmla="*/ 85 h 262"/>
                <a:gd name="T4" fmla="*/ 96 w 2712"/>
                <a:gd name="T5" fmla="*/ 110 h 262"/>
                <a:gd name="T6" fmla="*/ 132 w 2712"/>
                <a:gd name="T7" fmla="*/ 127 h 262"/>
                <a:gd name="T8" fmla="*/ 174 w 2712"/>
                <a:gd name="T9" fmla="*/ 144 h 262"/>
                <a:gd name="T10" fmla="*/ 216 w 2712"/>
                <a:gd name="T11" fmla="*/ 157 h 262"/>
                <a:gd name="T12" fmla="*/ 264 w 2712"/>
                <a:gd name="T13" fmla="*/ 165 h 262"/>
                <a:gd name="T14" fmla="*/ 312 w 2712"/>
                <a:gd name="T15" fmla="*/ 169 h 262"/>
                <a:gd name="T16" fmla="*/ 360 w 2712"/>
                <a:gd name="T17" fmla="*/ 173 h 262"/>
                <a:gd name="T18" fmla="*/ 402 w 2712"/>
                <a:gd name="T19" fmla="*/ 182 h 262"/>
                <a:gd name="T20" fmla="*/ 444 w 2712"/>
                <a:gd name="T21" fmla="*/ 186 h 262"/>
                <a:gd name="T22" fmla="*/ 486 w 2712"/>
                <a:gd name="T23" fmla="*/ 190 h 262"/>
                <a:gd name="T24" fmla="*/ 534 w 2712"/>
                <a:gd name="T25" fmla="*/ 203 h 262"/>
                <a:gd name="T26" fmla="*/ 576 w 2712"/>
                <a:gd name="T27" fmla="*/ 216 h 262"/>
                <a:gd name="T28" fmla="*/ 618 w 2712"/>
                <a:gd name="T29" fmla="*/ 228 h 262"/>
                <a:gd name="T30" fmla="*/ 654 w 2712"/>
                <a:gd name="T31" fmla="*/ 241 h 262"/>
                <a:gd name="T32" fmla="*/ 690 w 2712"/>
                <a:gd name="T33" fmla="*/ 254 h 262"/>
                <a:gd name="T34" fmla="*/ 732 w 2712"/>
                <a:gd name="T35" fmla="*/ 262 h 262"/>
                <a:gd name="T36" fmla="*/ 768 w 2712"/>
                <a:gd name="T37" fmla="*/ 228 h 262"/>
                <a:gd name="T38" fmla="*/ 810 w 2712"/>
                <a:gd name="T39" fmla="*/ 194 h 262"/>
                <a:gd name="T40" fmla="*/ 858 w 2712"/>
                <a:gd name="T41" fmla="*/ 199 h 262"/>
                <a:gd name="T42" fmla="*/ 888 w 2712"/>
                <a:gd name="T43" fmla="*/ 186 h 262"/>
                <a:gd name="T44" fmla="*/ 930 w 2712"/>
                <a:gd name="T45" fmla="*/ 178 h 262"/>
                <a:gd name="T46" fmla="*/ 966 w 2712"/>
                <a:gd name="T47" fmla="*/ 157 h 262"/>
                <a:gd name="T48" fmla="*/ 1002 w 2712"/>
                <a:gd name="T49" fmla="*/ 135 h 262"/>
                <a:gd name="T50" fmla="*/ 1044 w 2712"/>
                <a:gd name="T51" fmla="*/ 110 h 262"/>
                <a:gd name="T52" fmla="*/ 1080 w 2712"/>
                <a:gd name="T53" fmla="*/ 119 h 262"/>
                <a:gd name="T54" fmla="*/ 1116 w 2712"/>
                <a:gd name="T55" fmla="*/ 194 h 262"/>
                <a:gd name="T56" fmla="*/ 1158 w 2712"/>
                <a:gd name="T57" fmla="*/ 207 h 262"/>
                <a:gd name="T58" fmla="*/ 1200 w 2712"/>
                <a:gd name="T59" fmla="*/ 211 h 262"/>
                <a:gd name="T60" fmla="*/ 1242 w 2712"/>
                <a:gd name="T61" fmla="*/ 211 h 262"/>
                <a:gd name="T62" fmla="*/ 1290 w 2712"/>
                <a:gd name="T63" fmla="*/ 207 h 262"/>
                <a:gd name="T64" fmla="*/ 1332 w 2712"/>
                <a:gd name="T65" fmla="*/ 203 h 262"/>
                <a:gd name="T66" fmla="*/ 1380 w 2712"/>
                <a:gd name="T67" fmla="*/ 203 h 262"/>
                <a:gd name="T68" fmla="*/ 1422 w 2712"/>
                <a:gd name="T69" fmla="*/ 207 h 262"/>
                <a:gd name="T70" fmla="*/ 1470 w 2712"/>
                <a:gd name="T71" fmla="*/ 211 h 262"/>
                <a:gd name="T72" fmla="*/ 1512 w 2712"/>
                <a:gd name="T73" fmla="*/ 211 h 262"/>
                <a:gd name="T74" fmla="*/ 1560 w 2712"/>
                <a:gd name="T75" fmla="*/ 216 h 262"/>
                <a:gd name="T76" fmla="*/ 1608 w 2712"/>
                <a:gd name="T77" fmla="*/ 211 h 262"/>
                <a:gd name="T78" fmla="*/ 1650 w 2712"/>
                <a:gd name="T79" fmla="*/ 216 h 262"/>
                <a:gd name="T80" fmla="*/ 1698 w 2712"/>
                <a:gd name="T81" fmla="*/ 216 h 262"/>
                <a:gd name="T82" fmla="*/ 1746 w 2712"/>
                <a:gd name="T83" fmla="*/ 216 h 262"/>
                <a:gd name="T84" fmla="*/ 1794 w 2712"/>
                <a:gd name="T85" fmla="*/ 216 h 262"/>
                <a:gd name="T86" fmla="*/ 1842 w 2712"/>
                <a:gd name="T87" fmla="*/ 216 h 262"/>
                <a:gd name="T88" fmla="*/ 1890 w 2712"/>
                <a:gd name="T89" fmla="*/ 216 h 262"/>
                <a:gd name="T90" fmla="*/ 1938 w 2712"/>
                <a:gd name="T91" fmla="*/ 216 h 262"/>
                <a:gd name="T92" fmla="*/ 1986 w 2712"/>
                <a:gd name="T93" fmla="*/ 216 h 262"/>
                <a:gd name="T94" fmla="*/ 2034 w 2712"/>
                <a:gd name="T95" fmla="*/ 216 h 262"/>
                <a:gd name="T96" fmla="*/ 2076 w 2712"/>
                <a:gd name="T97" fmla="*/ 220 h 262"/>
                <a:gd name="T98" fmla="*/ 2124 w 2712"/>
                <a:gd name="T99" fmla="*/ 220 h 262"/>
                <a:gd name="T100" fmla="*/ 2172 w 2712"/>
                <a:gd name="T101" fmla="*/ 220 h 262"/>
                <a:gd name="T102" fmla="*/ 2220 w 2712"/>
                <a:gd name="T103" fmla="*/ 220 h 262"/>
                <a:gd name="T104" fmla="*/ 2268 w 2712"/>
                <a:gd name="T105" fmla="*/ 220 h 262"/>
                <a:gd name="T106" fmla="*/ 2310 w 2712"/>
                <a:gd name="T107" fmla="*/ 216 h 262"/>
                <a:gd name="T108" fmla="*/ 2358 w 2712"/>
                <a:gd name="T109" fmla="*/ 216 h 262"/>
                <a:gd name="T110" fmla="*/ 2400 w 2712"/>
                <a:gd name="T111" fmla="*/ 211 h 262"/>
                <a:gd name="T112" fmla="*/ 2448 w 2712"/>
                <a:gd name="T113" fmla="*/ 207 h 262"/>
                <a:gd name="T114" fmla="*/ 2496 w 2712"/>
                <a:gd name="T115" fmla="*/ 207 h 262"/>
                <a:gd name="T116" fmla="*/ 2544 w 2712"/>
                <a:gd name="T117" fmla="*/ 211 h 262"/>
                <a:gd name="T118" fmla="*/ 2592 w 2712"/>
                <a:gd name="T119" fmla="*/ 216 h 262"/>
                <a:gd name="T120" fmla="*/ 2640 w 2712"/>
                <a:gd name="T121" fmla="*/ 216 h 262"/>
                <a:gd name="T122" fmla="*/ 2688 w 2712"/>
                <a:gd name="T123"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12" h="262">
                  <a:moveTo>
                    <a:pt x="0" y="0"/>
                  </a:moveTo>
                  <a:lnTo>
                    <a:pt x="6" y="5"/>
                  </a:lnTo>
                  <a:lnTo>
                    <a:pt x="12" y="13"/>
                  </a:lnTo>
                  <a:lnTo>
                    <a:pt x="12" y="17"/>
                  </a:lnTo>
                  <a:lnTo>
                    <a:pt x="18" y="26"/>
                  </a:lnTo>
                  <a:lnTo>
                    <a:pt x="24" y="34"/>
                  </a:lnTo>
                  <a:lnTo>
                    <a:pt x="24" y="43"/>
                  </a:lnTo>
                  <a:lnTo>
                    <a:pt x="30" y="47"/>
                  </a:lnTo>
                  <a:lnTo>
                    <a:pt x="36" y="51"/>
                  </a:lnTo>
                  <a:lnTo>
                    <a:pt x="36" y="59"/>
                  </a:lnTo>
                  <a:lnTo>
                    <a:pt x="42" y="64"/>
                  </a:lnTo>
                  <a:lnTo>
                    <a:pt x="48" y="68"/>
                  </a:lnTo>
                  <a:lnTo>
                    <a:pt x="48" y="72"/>
                  </a:lnTo>
                  <a:lnTo>
                    <a:pt x="54" y="76"/>
                  </a:lnTo>
                  <a:lnTo>
                    <a:pt x="60" y="81"/>
                  </a:lnTo>
                  <a:lnTo>
                    <a:pt x="66" y="85"/>
                  </a:lnTo>
                  <a:lnTo>
                    <a:pt x="72" y="89"/>
                  </a:lnTo>
                  <a:lnTo>
                    <a:pt x="72" y="93"/>
                  </a:lnTo>
                  <a:lnTo>
                    <a:pt x="78" y="93"/>
                  </a:lnTo>
                  <a:lnTo>
                    <a:pt x="84" y="97"/>
                  </a:lnTo>
                  <a:lnTo>
                    <a:pt x="84" y="102"/>
                  </a:lnTo>
                  <a:lnTo>
                    <a:pt x="90" y="102"/>
                  </a:lnTo>
                  <a:lnTo>
                    <a:pt x="96" y="106"/>
                  </a:lnTo>
                  <a:lnTo>
                    <a:pt x="96" y="110"/>
                  </a:lnTo>
                  <a:lnTo>
                    <a:pt x="102" y="114"/>
                  </a:lnTo>
                  <a:lnTo>
                    <a:pt x="108" y="114"/>
                  </a:lnTo>
                  <a:lnTo>
                    <a:pt x="108" y="119"/>
                  </a:lnTo>
                  <a:lnTo>
                    <a:pt x="114" y="119"/>
                  </a:lnTo>
                  <a:lnTo>
                    <a:pt x="120" y="119"/>
                  </a:lnTo>
                  <a:lnTo>
                    <a:pt x="120" y="123"/>
                  </a:lnTo>
                  <a:lnTo>
                    <a:pt x="126" y="123"/>
                  </a:lnTo>
                  <a:lnTo>
                    <a:pt x="132" y="127"/>
                  </a:lnTo>
                  <a:lnTo>
                    <a:pt x="138" y="127"/>
                  </a:lnTo>
                  <a:lnTo>
                    <a:pt x="144" y="131"/>
                  </a:lnTo>
                  <a:lnTo>
                    <a:pt x="150" y="135"/>
                  </a:lnTo>
                  <a:lnTo>
                    <a:pt x="156" y="135"/>
                  </a:lnTo>
                  <a:lnTo>
                    <a:pt x="156" y="140"/>
                  </a:lnTo>
                  <a:lnTo>
                    <a:pt x="162" y="140"/>
                  </a:lnTo>
                  <a:lnTo>
                    <a:pt x="168" y="144"/>
                  </a:lnTo>
                  <a:lnTo>
                    <a:pt x="174" y="144"/>
                  </a:lnTo>
                  <a:lnTo>
                    <a:pt x="180" y="148"/>
                  </a:lnTo>
                  <a:lnTo>
                    <a:pt x="186" y="148"/>
                  </a:lnTo>
                  <a:lnTo>
                    <a:pt x="192" y="148"/>
                  </a:lnTo>
                  <a:lnTo>
                    <a:pt x="198" y="148"/>
                  </a:lnTo>
                  <a:lnTo>
                    <a:pt x="198" y="152"/>
                  </a:lnTo>
                  <a:lnTo>
                    <a:pt x="204" y="152"/>
                  </a:lnTo>
                  <a:lnTo>
                    <a:pt x="210" y="152"/>
                  </a:lnTo>
                  <a:lnTo>
                    <a:pt x="216" y="157"/>
                  </a:lnTo>
                  <a:lnTo>
                    <a:pt x="222" y="157"/>
                  </a:lnTo>
                  <a:lnTo>
                    <a:pt x="228" y="161"/>
                  </a:lnTo>
                  <a:lnTo>
                    <a:pt x="234" y="161"/>
                  </a:lnTo>
                  <a:lnTo>
                    <a:pt x="240" y="161"/>
                  </a:lnTo>
                  <a:lnTo>
                    <a:pt x="246" y="161"/>
                  </a:lnTo>
                  <a:lnTo>
                    <a:pt x="252" y="161"/>
                  </a:lnTo>
                  <a:lnTo>
                    <a:pt x="258" y="161"/>
                  </a:lnTo>
                  <a:lnTo>
                    <a:pt x="264" y="165"/>
                  </a:lnTo>
                  <a:lnTo>
                    <a:pt x="270" y="165"/>
                  </a:lnTo>
                  <a:lnTo>
                    <a:pt x="276" y="169"/>
                  </a:lnTo>
                  <a:lnTo>
                    <a:pt x="282" y="169"/>
                  </a:lnTo>
                  <a:lnTo>
                    <a:pt x="288" y="169"/>
                  </a:lnTo>
                  <a:lnTo>
                    <a:pt x="294" y="169"/>
                  </a:lnTo>
                  <a:lnTo>
                    <a:pt x="300" y="169"/>
                  </a:lnTo>
                  <a:lnTo>
                    <a:pt x="306" y="169"/>
                  </a:lnTo>
                  <a:lnTo>
                    <a:pt x="312" y="169"/>
                  </a:lnTo>
                  <a:lnTo>
                    <a:pt x="318" y="169"/>
                  </a:lnTo>
                  <a:lnTo>
                    <a:pt x="324" y="173"/>
                  </a:lnTo>
                  <a:lnTo>
                    <a:pt x="330" y="173"/>
                  </a:lnTo>
                  <a:lnTo>
                    <a:pt x="336" y="173"/>
                  </a:lnTo>
                  <a:lnTo>
                    <a:pt x="342" y="173"/>
                  </a:lnTo>
                  <a:lnTo>
                    <a:pt x="348" y="173"/>
                  </a:lnTo>
                  <a:lnTo>
                    <a:pt x="354" y="173"/>
                  </a:lnTo>
                  <a:lnTo>
                    <a:pt x="360" y="173"/>
                  </a:lnTo>
                  <a:lnTo>
                    <a:pt x="366" y="178"/>
                  </a:lnTo>
                  <a:lnTo>
                    <a:pt x="372" y="178"/>
                  </a:lnTo>
                  <a:lnTo>
                    <a:pt x="378" y="178"/>
                  </a:lnTo>
                  <a:lnTo>
                    <a:pt x="384" y="178"/>
                  </a:lnTo>
                  <a:lnTo>
                    <a:pt x="384" y="182"/>
                  </a:lnTo>
                  <a:lnTo>
                    <a:pt x="390" y="182"/>
                  </a:lnTo>
                  <a:lnTo>
                    <a:pt x="396" y="182"/>
                  </a:lnTo>
                  <a:lnTo>
                    <a:pt x="402" y="182"/>
                  </a:lnTo>
                  <a:lnTo>
                    <a:pt x="408" y="182"/>
                  </a:lnTo>
                  <a:lnTo>
                    <a:pt x="414" y="182"/>
                  </a:lnTo>
                  <a:lnTo>
                    <a:pt x="420" y="182"/>
                  </a:lnTo>
                  <a:lnTo>
                    <a:pt x="426" y="182"/>
                  </a:lnTo>
                  <a:lnTo>
                    <a:pt x="432" y="182"/>
                  </a:lnTo>
                  <a:lnTo>
                    <a:pt x="432" y="186"/>
                  </a:lnTo>
                  <a:lnTo>
                    <a:pt x="438" y="186"/>
                  </a:lnTo>
                  <a:lnTo>
                    <a:pt x="444" y="186"/>
                  </a:lnTo>
                  <a:lnTo>
                    <a:pt x="450" y="186"/>
                  </a:lnTo>
                  <a:lnTo>
                    <a:pt x="456" y="186"/>
                  </a:lnTo>
                  <a:lnTo>
                    <a:pt x="462" y="186"/>
                  </a:lnTo>
                  <a:lnTo>
                    <a:pt x="468" y="186"/>
                  </a:lnTo>
                  <a:lnTo>
                    <a:pt x="468" y="190"/>
                  </a:lnTo>
                  <a:lnTo>
                    <a:pt x="474" y="190"/>
                  </a:lnTo>
                  <a:lnTo>
                    <a:pt x="480" y="190"/>
                  </a:lnTo>
                  <a:lnTo>
                    <a:pt x="486" y="190"/>
                  </a:lnTo>
                  <a:lnTo>
                    <a:pt x="492" y="190"/>
                  </a:lnTo>
                  <a:lnTo>
                    <a:pt x="498" y="194"/>
                  </a:lnTo>
                  <a:lnTo>
                    <a:pt x="504" y="194"/>
                  </a:lnTo>
                  <a:lnTo>
                    <a:pt x="510" y="194"/>
                  </a:lnTo>
                  <a:lnTo>
                    <a:pt x="516" y="199"/>
                  </a:lnTo>
                  <a:lnTo>
                    <a:pt x="522" y="199"/>
                  </a:lnTo>
                  <a:lnTo>
                    <a:pt x="528" y="203"/>
                  </a:lnTo>
                  <a:lnTo>
                    <a:pt x="534" y="203"/>
                  </a:lnTo>
                  <a:lnTo>
                    <a:pt x="540" y="207"/>
                  </a:lnTo>
                  <a:lnTo>
                    <a:pt x="546" y="207"/>
                  </a:lnTo>
                  <a:lnTo>
                    <a:pt x="552" y="207"/>
                  </a:lnTo>
                  <a:lnTo>
                    <a:pt x="558" y="211"/>
                  </a:lnTo>
                  <a:lnTo>
                    <a:pt x="564" y="211"/>
                  </a:lnTo>
                  <a:lnTo>
                    <a:pt x="570" y="211"/>
                  </a:lnTo>
                  <a:lnTo>
                    <a:pt x="570" y="216"/>
                  </a:lnTo>
                  <a:lnTo>
                    <a:pt x="576" y="216"/>
                  </a:lnTo>
                  <a:lnTo>
                    <a:pt x="582" y="216"/>
                  </a:lnTo>
                  <a:lnTo>
                    <a:pt x="582" y="220"/>
                  </a:lnTo>
                  <a:lnTo>
                    <a:pt x="588" y="220"/>
                  </a:lnTo>
                  <a:lnTo>
                    <a:pt x="594" y="224"/>
                  </a:lnTo>
                  <a:lnTo>
                    <a:pt x="600" y="224"/>
                  </a:lnTo>
                  <a:lnTo>
                    <a:pt x="606" y="228"/>
                  </a:lnTo>
                  <a:lnTo>
                    <a:pt x="612" y="228"/>
                  </a:lnTo>
                  <a:lnTo>
                    <a:pt x="618" y="228"/>
                  </a:lnTo>
                  <a:lnTo>
                    <a:pt x="624" y="232"/>
                  </a:lnTo>
                  <a:lnTo>
                    <a:pt x="630" y="232"/>
                  </a:lnTo>
                  <a:lnTo>
                    <a:pt x="630" y="237"/>
                  </a:lnTo>
                  <a:lnTo>
                    <a:pt x="636" y="237"/>
                  </a:lnTo>
                  <a:lnTo>
                    <a:pt x="642" y="237"/>
                  </a:lnTo>
                  <a:lnTo>
                    <a:pt x="642" y="241"/>
                  </a:lnTo>
                  <a:lnTo>
                    <a:pt x="648" y="241"/>
                  </a:lnTo>
                  <a:lnTo>
                    <a:pt x="654" y="241"/>
                  </a:lnTo>
                  <a:lnTo>
                    <a:pt x="654" y="245"/>
                  </a:lnTo>
                  <a:lnTo>
                    <a:pt x="660" y="245"/>
                  </a:lnTo>
                  <a:lnTo>
                    <a:pt x="666" y="245"/>
                  </a:lnTo>
                  <a:lnTo>
                    <a:pt x="672" y="245"/>
                  </a:lnTo>
                  <a:lnTo>
                    <a:pt x="672" y="249"/>
                  </a:lnTo>
                  <a:lnTo>
                    <a:pt x="678" y="249"/>
                  </a:lnTo>
                  <a:lnTo>
                    <a:pt x="684" y="249"/>
                  </a:lnTo>
                  <a:lnTo>
                    <a:pt x="690" y="254"/>
                  </a:lnTo>
                  <a:lnTo>
                    <a:pt x="696" y="254"/>
                  </a:lnTo>
                  <a:lnTo>
                    <a:pt x="696" y="258"/>
                  </a:lnTo>
                  <a:lnTo>
                    <a:pt x="702" y="258"/>
                  </a:lnTo>
                  <a:lnTo>
                    <a:pt x="708" y="258"/>
                  </a:lnTo>
                  <a:lnTo>
                    <a:pt x="714" y="258"/>
                  </a:lnTo>
                  <a:lnTo>
                    <a:pt x="720" y="258"/>
                  </a:lnTo>
                  <a:lnTo>
                    <a:pt x="726" y="258"/>
                  </a:lnTo>
                  <a:lnTo>
                    <a:pt x="732" y="262"/>
                  </a:lnTo>
                  <a:lnTo>
                    <a:pt x="738" y="262"/>
                  </a:lnTo>
                  <a:lnTo>
                    <a:pt x="744" y="262"/>
                  </a:lnTo>
                  <a:lnTo>
                    <a:pt x="744" y="258"/>
                  </a:lnTo>
                  <a:lnTo>
                    <a:pt x="750" y="258"/>
                  </a:lnTo>
                  <a:lnTo>
                    <a:pt x="756" y="254"/>
                  </a:lnTo>
                  <a:lnTo>
                    <a:pt x="762" y="245"/>
                  </a:lnTo>
                  <a:lnTo>
                    <a:pt x="768" y="237"/>
                  </a:lnTo>
                  <a:lnTo>
                    <a:pt x="768" y="228"/>
                  </a:lnTo>
                  <a:lnTo>
                    <a:pt x="774" y="220"/>
                  </a:lnTo>
                  <a:lnTo>
                    <a:pt x="780" y="211"/>
                  </a:lnTo>
                  <a:lnTo>
                    <a:pt x="780" y="203"/>
                  </a:lnTo>
                  <a:lnTo>
                    <a:pt x="786" y="199"/>
                  </a:lnTo>
                  <a:lnTo>
                    <a:pt x="792" y="194"/>
                  </a:lnTo>
                  <a:lnTo>
                    <a:pt x="798" y="194"/>
                  </a:lnTo>
                  <a:lnTo>
                    <a:pt x="804" y="194"/>
                  </a:lnTo>
                  <a:lnTo>
                    <a:pt x="810" y="194"/>
                  </a:lnTo>
                  <a:lnTo>
                    <a:pt x="816" y="199"/>
                  </a:lnTo>
                  <a:lnTo>
                    <a:pt x="822" y="199"/>
                  </a:lnTo>
                  <a:lnTo>
                    <a:pt x="828" y="199"/>
                  </a:lnTo>
                  <a:lnTo>
                    <a:pt x="834" y="199"/>
                  </a:lnTo>
                  <a:lnTo>
                    <a:pt x="840" y="199"/>
                  </a:lnTo>
                  <a:lnTo>
                    <a:pt x="846" y="199"/>
                  </a:lnTo>
                  <a:lnTo>
                    <a:pt x="852" y="199"/>
                  </a:lnTo>
                  <a:lnTo>
                    <a:pt x="858" y="199"/>
                  </a:lnTo>
                  <a:lnTo>
                    <a:pt x="858" y="194"/>
                  </a:lnTo>
                  <a:lnTo>
                    <a:pt x="864" y="194"/>
                  </a:lnTo>
                  <a:lnTo>
                    <a:pt x="870" y="194"/>
                  </a:lnTo>
                  <a:lnTo>
                    <a:pt x="870" y="190"/>
                  </a:lnTo>
                  <a:lnTo>
                    <a:pt x="876" y="190"/>
                  </a:lnTo>
                  <a:lnTo>
                    <a:pt x="882" y="190"/>
                  </a:lnTo>
                  <a:lnTo>
                    <a:pt x="882" y="186"/>
                  </a:lnTo>
                  <a:lnTo>
                    <a:pt x="888" y="186"/>
                  </a:lnTo>
                  <a:lnTo>
                    <a:pt x="894" y="186"/>
                  </a:lnTo>
                  <a:lnTo>
                    <a:pt x="900" y="186"/>
                  </a:lnTo>
                  <a:lnTo>
                    <a:pt x="906" y="182"/>
                  </a:lnTo>
                  <a:lnTo>
                    <a:pt x="912" y="182"/>
                  </a:lnTo>
                  <a:lnTo>
                    <a:pt x="918" y="182"/>
                  </a:lnTo>
                  <a:lnTo>
                    <a:pt x="918" y="178"/>
                  </a:lnTo>
                  <a:lnTo>
                    <a:pt x="924" y="178"/>
                  </a:lnTo>
                  <a:lnTo>
                    <a:pt x="930" y="178"/>
                  </a:lnTo>
                  <a:lnTo>
                    <a:pt x="930" y="173"/>
                  </a:lnTo>
                  <a:lnTo>
                    <a:pt x="936" y="173"/>
                  </a:lnTo>
                  <a:lnTo>
                    <a:pt x="942" y="169"/>
                  </a:lnTo>
                  <a:lnTo>
                    <a:pt x="948" y="165"/>
                  </a:lnTo>
                  <a:lnTo>
                    <a:pt x="954" y="165"/>
                  </a:lnTo>
                  <a:lnTo>
                    <a:pt x="954" y="161"/>
                  </a:lnTo>
                  <a:lnTo>
                    <a:pt x="960" y="161"/>
                  </a:lnTo>
                  <a:lnTo>
                    <a:pt x="966" y="157"/>
                  </a:lnTo>
                  <a:lnTo>
                    <a:pt x="972" y="157"/>
                  </a:lnTo>
                  <a:lnTo>
                    <a:pt x="978" y="152"/>
                  </a:lnTo>
                  <a:lnTo>
                    <a:pt x="984" y="148"/>
                  </a:lnTo>
                  <a:lnTo>
                    <a:pt x="990" y="148"/>
                  </a:lnTo>
                  <a:lnTo>
                    <a:pt x="990" y="144"/>
                  </a:lnTo>
                  <a:lnTo>
                    <a:pt x="996" y="144"/>
                  </a:lnTo>
                  <a:lnTo>
                    <a:pt x="1002" y="140"/>
                  </a:lnTo>
                  <a:lnTo>
                    <a:pt x="1002" y="135"/>
                  </a:lnTo>
                  <a:lnTo>
                    <a:pt x="1008" y="135"/>
                  </a:lnTo>
                  <a:lnTo>
                    <a:pt x="1008" y="131"/>
                  </a:lnTo>
                  <a:lnTo>
                    <a:pt x="1014" y="127"/>
                  </a:lnTo>
                  <a:lnTo>
                    <a:pt x="1020" y="123"/>
                  </a:lnTo>
                  <a:lnTo>
                    <a:pt x="1026" y="119"/>
                  </a:lnTo>
                  <a:lnTo>
                    <a:pt x="1032" y="114"/>
                  </a:lnTo>
                  <a:lnTo>
                    <a:pt x="1038" y="110"/>
                  </a:lnTo>
                  <a:lnTo>
                    <a:pt x="1044" y="110"/>
                  </a:lnTo>
                  <a:lnTo>
                    <a:pt x="1044" y="106"/>
                  </a:lnTo>
                  <a:lnTo>
                    <a:pt x="1050" y="106"/>
                  </a:lnTo>
                  <a:lnTo>
                    <a:pt x="1056" y="102"/>
                  </a:lnTo>
                  <a:lnTo>
                    <a:pt x="1062" y="102"/>
                  </a:lnTo>
                  <a:lnTo>
                    <a:pt x="1068" y="102"/>
                  </a:lnTo>
                  <a:lnTo>
                    <a:pt x="1074" y="106"/>
                  </a:lnTo>
                  <a:lnTo>
                    <a:pt x="1080" y="110"/>
                  </a:lnTo>
                  <a:lnTo>
                    <a:pt x="1080" y="119"/>
                  </a:lnTo>
                  <a:lnTo>
                    <a:pt x="1086" y="131"/>
                  </a:lnTo>
                  <a:lnTo>
                    <a:pt x="1092" y="140"/>
                  </a:lnTo>
                  <a:lnTo>
                    <a:pt x="1092" y="152"/>
                  </a:lnTo>
                  <a:lnTo>
                    <a:pt x="1098" y="165"/>
                  </a:lnTo>
                  <a:lnTo>
                    <a:pt x="1104" y="173"/>
                  </a:lnTo>
                  <a:lnTo>
                    <a:pt x="1104" y="182"/>
                  </a:lnTo>
                  <a:lnTo>
                    <a:pt x="1110" y="190"/>
                  </a:lnTo>
                  <a:lnTo>
                    <a:pt x="1116" y="194"/>
                  </a:lnTo>
                  <a:lnTo>
                    <a:pt x="1116" y="199"/>
                  </a:lnTo>
                  <a:lnTo>
                    <a:pt x="1122" y="199"/>
                  </a:lnTo>
                  <a:lnTo>
                    <a:pt x="1128" y="203"/>
                  </a:lnTo>
                  <a:lnTo>
                    <a:pt x="1134" y="207"/>
                  </a:lnTo>
                  <a:lnTo>
                    <a:pt x="1140" y="207"/>
                  </a:lnTo>
                  <a:lnTo>
                    <a:pt x="1146" y="207"/>
                  </a:lnTo>
                  <a:lnTo>
                    <a:pt x="1152" y="207"/>
                  </a:lnTo>
                  <a:lnTo>
                    <a:pt x="1158" y="207"/>
                  </a:lnTo>
                  <a:lnTo>
                    <a:pt x="1164" y="207"/>
                  </a:lnTo>
                  <a:lnTo>
                    <a:pt x="1170" y="207"/>
                  </a:lnTo>
                  <a:lnTo>
                    <a:pt x="1176" y="207"/>
                  </a:lnTo>
                  <a:lnTo>
                    <a:pt x="1182" y="207"/>
                  </a:lnTo>
                  <a:lnTo>
                    <a:pt x="1182" y="211"/>
                  </a:lnTo>
                  <a:lnTo>
                    <a:pt x="1188" y="211"/>
                  </a:lnTo>
                  <a:lnTo>
                    <a:pt x="1194" y="211"/>
                  </a:lnTo>
                  <a:lnTo>
                    <a:pt x="1200" y="211"/>
                  </a:lnTo>
                  <a:lnTo>
                    <a:pt x="1206" y="211"/>
                  </a:lnTo>
                  <a:lnTo>
                    <a:pt x="1212" y="211"/>
                  </a:lnTo>
                  <a:lnTo>
                    <a:pt x="1218" y="211"/>
                  </a:lnTo>
                  <a:lnTo>
                    <a:pt x="1224" y="211"/>
                  </a:lnTo>
                  <a:lnTo>
                    <a:pt x="1230" y="211"/>
                  </a:lnTo>
                  <a:lnTo>
                    <a:pt x="1230" y="207"/>
                  </a:lnTo>
                  <a:lnTo>
                    <a:pt x="1236" y="207"/>
                  </a:lnTo>
                  <a:lnTo>
                    <a:pt x="1242" y="211"/>
                  </a:lnTo>
                  <a:lnTo>
                    <a:pt x="1248" y="211"/>
                  </a:lnTo>
                  <a:lnTo>
                    <a:pt x="1254" y="211"/>
                  </a:lnTo>
                  <a:lnTo>
                    <a:pt x="1260" y="211"/>
                  </a:lnTo>
                  <a:lnTo>
                    <a:pt x="1266" y="211"/>
                  </a:lnTo>
                  <a:lnTo>
                    <a:pt x="1272" y="211"/>
                  </a:lnTo>
                  <a:lnTo>
                    <a:pt x="1278" y="211"/>
                  </a:lnTo>
                  <a:lnTo>
                    <a:pt x="1284" y="207"/>
                  </a:lnTo>
                  <a:lnTo>
                    <a:pt x="1290" y="207"/>
                  </a:lnTo>
                  <a:lnTo>
                    <a:pt x="1296" y="207"/>
                  </a:lnTo>
                  <a:lnTo>
                    <a:pt x="1302" y="207"/>
                  </a:lnTo>
                  <a:lnTo>
                    <a:pt x="1302" y="203"/>
                  </a:lnTo>
                  <a:lnTo>
                    <a:pt x="1308" y="203"/>
                  </a:lnTo>
                  <a:lnTo>
                    <a:pt x="1314" y="203"/>
                  </a:lnTo>
                  <a:lnTo>
                    <a:pt x="1320" y="203"/>
                  </a:lnTo>
                  <a:lnTo>
                    <a:pt x="1326" y="203"/>
                  </a:lnTo>
                  <a:lnTo>
                    <a:pt x="1332" y="203"/>
                  </a:lnTo>
                  <a:lnTo>
                    <a:pt x="1338" y="199"/>
                  </a:lnTo>
                  <a:lnTo>
                    <a:pt x="1344" y="199"/>
                  </a:lnTo>
                  <a:lnTo>
                    <a:pt x="1350" y="199"/>
                  </a:lnTo>
                  <a:lnTo>
                    <a:pt x="1356" y="199"/>
                  </a:lnTo>
                  <a:lnTo>
                    <a:pt x="1362" y="199"/>
                  </a:lnTo>
                  <a:lnTo>
                    <a:pt x="1368" y="203"/>
                  </a:lnTo>
                  <a:lnTo>
                    <a:pt x="1374" y="203"/>
                  </a:lnTo>
                  <a:lnTo>
                    <a:pt x="1380" y="203"/>
                  </a:lnTo>
                  <a:lnTo>
                    <a:pt x="1386" y="203"/>
                  </a:lnTo>
                  <a:lnTo>
                    <a:pt x="1392" y="203"/>
                  </a:lnTo>
                  <a:lnTo>
                    <a:pt x="1398" y="203"/>
                  </a:lnTo>
                  <a:lnTo>
                    <a:pt x="1404" y="203"/>
                  </a:lnTo>
                  <a:lnTo>
                    <a:pt x="1404" y="207"/>
                  </a:lnTo>
                  <a:lnTo>
                    <a:pt x="1410" y="207"/>
                  </a:lnTo>
                  <a:lnTo>
                    <a:pt x="1416" y="207"/>
                  </a:lnTo>
                  <a:lnTo>
                    <a:pt x="1422" y="207"/>
                  </a:lnTo>
                  <a:lnTo>
                    <a:pt x="1428" y="211"/>
                  </a:lnTo>
                  <a:lnTo>
                    <a:pt x="1434" y="211"/>
                  </a:lnTo>
                  <a:lnTo>
                    <a:pt x="1440" y="211"/>
                  </a:lnTo>
                  <a:lnTo>
                    <a:pt x="1446" y="211"/>
                  </a:lnTo>
                  <a:lnTo>
                    <a:pt x="1452" y="211"/>
                  </a:lnTo>
                  <a:lnTo>
                    <a:pt x="1458" y="211"/>
                  </a:lnTo>
                  <a:lnTo>
                    <a:pt x="1464" y="211"/>
                  </a:lnTo>
                  <a:lnTo>
                    <a:pt x="1470" y="211"/>
                  </a:lnTo>
                  <a:lnTo>
                    <a:pt x="1476" y="211"/>
                  </a:lnTo>
                  <a:lnTo>
                    <a:pt x="1482" y="211"/>
                  </a:lnTo>
                  <a:lnTo>
                    <a:pt x="1488" y="211"/>
                  </a:lnTo>
                  <a:lnTo>
                    <a:pt x="1488" y="216"/>
                  </a:lnTo>
                  <a:lnTo>
                    <a:pt x="1494" y="216"/>
                  </a:lnTo>
                  <a:lnTo>
                    <a:pt x="1500" y="216"/>
                  </a:lnTo>
                  <a:lnTo>
                    <a:pt x="1506" y="211"/>
                  </a:lnTo>
                  <a:lnTo>
                    <a:pt x="1512" y="211"/>
                  </a:lnTo>
                  <a:lnTo>
                    <a:pt x="1518" y="211"/>
                  </a:lnTo>
                  <a:lnTo>
                    <a:pt x="1524" y="211"/>
                  </a:lnTo>
                  <a:lnTo>
                    <a:pt x="1530" y="211"/>
                  </a:lnTo>
                  <a:lnTo>
                    <a:pt x="1536" y="211"/>
                  </a:lnTo>
                  <a:lnTo>
                    <a:pt x="1542" y="211"/>
                  </a:lnTo>
                  <a:lnTo>
                    <a:pt x="1548" y="211"/>
                  </a:lnTo>
                  <a:lnTo>
                    <a:pt x="1554" y="211"/>
                  </a:lnTo>
                  <a:lnTo>
                    <a:pt x="1560" y="216"/>
                  </a:lnTo>
                  <a:lnTo>
                    <a:pt x="1566" y="216"/>
                  </a:lnTo>
                  <a:lnTo>
                    <a:pt x="1572" y="216"/>
                  </a:lnTo>
                  <a:lnTo>
                    <a:pt x="1578" y="216"/>
                  </a:lnTo>
                  <a:lnTo>
                    <a:pt x="1584" y="216"/>
                  </a:lnTo>
                  <a:lnTo>
                    <a:pt x="1590" y="211"/>
                  </a:lnTo>
                  <a:lnTo>
                    <a:pt x="1596" y="211"/>
                  </a:lnTo>
                  <a:lnTo>
                    <a:pt x="1602" y="211"/>
                  </a:lnTo>
                  <a:lnTo>
                    <a:pt x="1608" y="211"/>
                  </a:lnTo>
                  <a:lnTo>
                    <a:pt x="1614" y="211"/>
                  </a:lnTo>
                  <a:lnTo>
                    <a:pt x="1620" y="211"/>
                  </a:lnTo>
                  <a:lnTo>
                    <a:pt x="1626" y="211"/>
                  </a:lnTo>
                  <a:lnTo>
                    <a:pt x="1632" y="211"/>
                  </a:lnTo>
                  <a:lnTo>
                    <a:pt x="1638" y="211"/>
                  </a:lnTo>
                  <a:lnTo>
                    <a:pt x="1644" y="211"/>
                  </a:lnTo>
                  <a:lnTo>
                    <a:pt x="1650" y="211"/>
                  </a:lnTo>
                  <a:lnTo>
                    <a:pt x="1650" y="216"/>
                  </a:lnTo>
                  <a:lnTo>
                    <a:pt x="1656" y="216"/>
                  </a:lnTo>
                  <a:lnTo>
                    <a:pt x="1662" y="216"/>
                  </a:lnTo>
                  <a:lnTo>
                    <a:pt x="1668" y="216"/>
                  </a:lnTo>
                  <a:lnTo>
                    <a:pt x="1674" y="216"/>
                  </a:lnTo>
                  <a:lnTo>
                    <a:pt x="1680" y="216"/>
                  </a:lnTo>
                  <a:lnTo>
                    <a:pt x="1686" y="216"/>
                  </a:lnTo>
                  <a:lnTo>
                    <a:pt x="1692" y="216"/>
                  </a:lnTo>
                  <a:lnTo>
                    <a:pt x="1698" y="216"/>
                  </a:lnTo>
                  <a:lnTo>
                    <a:pt x="1704" y="216"/>
                  </a:lnTo>
                  <a:lnTo>
                    <a:pt x="1710" y="216"/>
                  </a:lnTo>
                  <a:lnTo>
                    <a:pt x="1716" y="216"/>
                  </a:lnTo>
                  <a:lnTo>
                    <a:pt x="1722" y="216"/>
                  </a:lnTo>
                  <a:lnTo>
                    <a:pt x="1728" y="216"/>
                  </a:lnTo>
                  <a:lnTo>
                    <a:pt x="1734" y="216"/>
                  </a:lnTo>
                  <a:lnTo>
                    <a:pt x="1740" y="216"/>
                  </a:lnTo>
                  <a:lnTo>
                    <a:pt x="1746" y="216"/>
                  </a:lnTo>
                  <a:lnTo>
                    <a:pt x="1752" y="216"/>
                  </a:lnTo>
                  <a:lnTo>
                    <a:pt x="1758" y="216"/>
                  </a:lnTo>
                  <a:lnTo>
                    <a:pt x="1764" y="216"/>
                  </a:lnTo>
                  <a:lnTo>
                    <a:pt x="1770" y="216"/>
                  </a:lnTo>
                  <a:lnTo>
                    <a:pt x="1776" y="216"/>
                  </a:lnTo>
                  <a:lnTo>
                    <a:pt x="1782" y="216"/>
                  </a:lnTo>
                  <a:lnTo>
                    <a:pt x="1788" y="216"/>
                  </a:lnTo>
                  <a:lnTo>
                    <a:pt x="1794" y="216"/>
                  </a:lnTo>
                  <a:lnTo>
                    <a:pt x="1800" y="216"/>
                  </a:lnTo>
                  <a:lnTo>
                    <a:pt x="1806" y="216"/>
                  </a:lnTo>
                  <a:lnTo>
                    <a:pt x="1812" y="216"/>
                  </a:lnTo>
                  <a:lnTo>
                    <a:pt x="1818" y="216"/>
                  </a:lnTo>
                  <a:lnTo>
                    <a:pt x="1824" y="216"/>
                  </a:lnTo>
                  <a:lnTo>
                    <a:pt x="1830" y="216"/>
                  </a:lnTo>
                  <a:lnTo>
                    <a:pt x="1836" y="216"/>
                  </a:lnTo>
                  <a:lnTo>
                    <a:pt x="1842" y="216"/>
                  </a:lnTo>
                  <a:lnTo>
                    <a:pt x="1848" y="216"/>
                  </a:lnTo>
                  <a:lnTo>
                    <a:pt x="1854" y="216"/>
                  </a:lnTo>
                  <a:lnTo>
                    <a:pt x="1860" y="216"/>
                  </a:lnTo>
                  <a:lnTo>
                    <a:pt x="1866" y="216"/>
                  </a:lnTo>
                  <a:lnTo>
                    <a:pt x="1872" y="216"/>
                  </a:lnTo>
                  <a:lnTo>
                    <a:pt x="1878" y="216"/>
                  </a:lnTo>
                  <a:lnTo>
                    <a:pt x="1884" y="216"/>
                  </a:lnTo>
                  <a:lnTo>
                    <a:pt x="1890" y="216"/>
                  </a:lnTo>
                  <a:lnTo>
                    <a:pt x="1896" y="216"/>
                  </a:lnTo>
                  <a:lnTo>
                    <a:pt x="1902" y="216"/>
                  </a:lnTo>
                  <a:lnTo>
                    <a:pt x="1908" y="216"/>
                  </a:lnTo>
                  <a:lnTo>
                    <a:pt x="1914" y="216"/>
                  </a:lnTo>
                  <a:lnTo>
                    <a:pt x="1920" y="216"/>
                  </a:lnTo>
                  <a:lnTo>
                    <a:pt x="1926" y="216"/>
                  </a:lnTo>
                  <a:lnTo>
                    <a:pt x="1932" y="216"/>
                  </a:lnTo>
                  <a:lnTo>
                    <a:pt x="1938" y="216"/>
                  </a:lnTo>
                  <a:lnTo>
                    <a:pt x="1944" y="216"/>
                  </a:lnTo>
                  <a:lnTo>
                    <a:pt x="1950" y="216"/>
                  </a:lnTo>
                  <a:lnTo>
                    <a:pt x="1956" y="216"/>
                  </a:lnTo>
                  <a:lnTo>
                    <a:pt x="1962" y="216"/>
                  </a:lnTo>
                  <a:lnTo>
                    <a:pt x="1968" y="216"/>
                  </a:lnTo>
                  <a:lnTo>
                    <a:pt x="1974" y="216"/>
                  </a:lnTo>
                  <a:lnTo>
                    <a:pt x="1980" y="216"/>
                  </a:lnTo>
                  <a:lnTo>
                    <a:pt x="1986" y="216"/>
                  </a:lnTo>
                  <a:lnTo>
                    <a:pt x="1992" y="216"/>
                  </a:lnTo>
                  <a:lnTo>
                    <a:pt x="1998" y="216"/>
                  </a:lnTo>
                  <a:lnTo>
                    <a:pt x="2004" y="216"/>
                  </a:lnTo>
                  <a:lnTo>
                    <a:pt x="2010" y="216"/>
                  </a:lnTo>
                  <a:lnTo>
                    <a:pt x="2016" y="216"/>
                  </a:lnTo>
                  <a:lnTo>
                    <a:pt x="2022" y="216"/>
                  </a:lnTo>
                  <a:lnTo>
                    <a:pt x="2028" y="216"/>
                  </a:lnTo>
                  <a:lnTo>
                    <a:pt x="2034" y="216"/>
                  </a:lnTo>
                  <a:lnTo>
                    <a:pt x="2040" y="216"/>
                  </a:lnTo>
                  <a:lnTo>
                    <a:pt x="2046" y="216"/>
                  </a:lnTo>
                  <a:lnTo>
                    <a:pt x="2052" y="216"/>
                  </a:lnTo>
                  <a:lnTo>
                    <a:pt x="2052" y="220"/>
                  </a:lnTo>
                  <a:lnTo>
                    <a:pt x="2058" y="220"/>
                  </a:lnTo>
                  <a:lnTo>
                    <a:pt x="2064" y="220"/>
                  </a:lnTo>
                  <a:lnTo>
                    <a:pt x="2070" y="220"/>
                  </a:lnTo>
                  <a:lnTo>
                    <a:pt x="2076" y="220"/>
                  </a:lnTo>
                  <a:lnTo>
                    <a:pt x="2082" y="220"/>
                  </a:lnTo>
                  <a:lnTo>
                    <a:pt x="2088" y="220"/>
                  </a:lnTo>
                  <a:lnTo>
                    <a:pt x="2094" y="220"/>
                  </a:lnTo>
                  <a:lnTo>
                    <a:pt x="2100" y="220"/>
                  </a:lnTo>
                  <a:lnTo>
                    <a:pt x="2106" y="220"/>
                  </a:lnTo>
                  <a:lnTo>
                    <a:pt x="2112" y="220"/>
                  </a:lnTo>
                  <a:lnTo>
                    <a:pt x="2118" y="220"/>
                  </a:lnTo>
                  <a:lnTo>
                    <a:pt x="2124" y="220"/>
                  </a:lnTo>
                  <a:lnTo>
                    <a:pt x="2130" y="220"/>
                  </a:lnTo>
                  <a:lnTo>
                    <a:pt x="2136" y="220"/>
                  </a:lnTo>
                  <a:lnTo>
                    <a:pt x="2142" y="220"/>
                  </a:lnTo>
                  <a:lnTo>
                    <a:pt x="2148" y="220"/>
                  </a:lnTo>
                  <a:lnTo>
                    <a:pt x="2154" y="220"/>
                  </a:lnTo>
                  <a:lnTo>
                    <a:pt x="2160" y="220"/>
                  </a:lnTo>
                  <a:lnTo>
                    <a:pt x="2166" y="220"/>
                  </a:lnTo>
                  <a:lnTo>
                    <a:pt x="2172" y="220"/>
                  </a:lnTo>
                  <a:lnTo>
                    <a:pt x="2178" y="220"/>
                  </a:lnTo>
                  <a:lnTo>
                    <a:pt x="2184" y="220"/>
                  </a:lnTo>
                  <a:lnTo>
                    <a:pt x="2190" y="220"/>
                  </a:lnTo>
                  <a:lnTo>
                    <a:pt x="2196" y="220"/>
                  </a:lnTo>
                  <a:lnTo>
                    <a:pt x="2202" y="220"/>
                  </a:lnTo>
                  <a:lnTo>
                    <a:pt x="2208" y="220"/>
                  </a:lnTo>
                  <a:lnTo>
                    <a:pt x="2214" y="220"/>
                  </a:lnTo>
                  <a:lnTo>
                    <a:pt x="2220" y="220"/>
                  </a:lnTo>
                  <a:lnTo>
                    <a:pt x="2226" y="220"/>
                  </a:lnTo>
                  <a:lnTo>
                    <a:pt x="2232" y="220"/>
                  </a:lnTo>
                  <a:lnTo>
                    <a:pt x="2238" y="220"/>
                  </a:lnTo>
                  <a:lnTo>
                    <a:pt x="2244" y="220"/>
                  </a:lnTo>
                  <a:lnTo>
                    <a:pt x="2250" y="220"/>
                  </a:lnTo>
                  <a:lnTo>
                    <a:pt x="2256" y="220"/>
                  </a:lnTo>
                  <a:lnTo>
                    <a:pt x="2262" y="220"/>
                  </a:lnTo>
                  <a:lnTo>
                    <a:pt x="2268" y="220"/>
                  </a:lnTo>
                  <a:lnTo>
                    <a:pt x="2274" y="220"/>
                  </a:lnTo>
                  <a:lnTo>
                    <a:pt x="2280" y="220"/>
                  </a:lnTo>
                  <a:lnTo>
                    <a:pt x="2286" y="220"/>
                  </a:lnTo>
                  <a:lnTo>
                    <a:pt x="2292" y="220"/>
                  </a:lnTo>
                  <a:lnTo>
                    <a:pt x="2298" y="220"/>
                  </a:lnTo>
                  <a:lnTo>
                    <a:pt x="2304" y="220"/>
                  </a:lnTo>
                  <a:lnTo>
                    <a:pt x="2310" y="220"/>
                  </a:lnTo>
                  <a:lnTo>
                    <a:pt x="2310" y="216"/>
                  </a:lnTo>
                  <a:lnTo>
                    <a:pt x="2316" y="216"/>
                  </a:lnTo>
                  <a:lnTo>
                    <a:pt x="2322" y="216"/>
                  </a:lnTo>
                  <a:lnTo>
                    <a:pt x="2328" y="216"/>
                  </a:lnTo>
                  <a:lnTo>
                    <a:pt x="2334" y="216"/>
                  </a:lnTo>
                  <a:lnTo>
                    <a:pt x="2340" y="216"/>
                  </a:lnTo>
                  <a:lnTo>
                    <a:pt x="2346" y="216"/>
                  </a:lnTo>
                  <a:lnTo>
                    <a:pt x="2352" y="216"/>
                  </a:lnTo>
                  <a:lnTo>
                    <a:pt x="2358" y="216"/>
                  </a:lnTo>
                  <a:lnTo>
                    <a:pt x="2364" y="216"/>
                  </a:lnTo>
                  <a:lnTo>
                    <a:pt x="2370" y="216"/>
                  </a:lnTo>
                  <a:lnTo>
                    <a:pt x="2376" y="216"/>
                  </a:lnTo>
                  <a:lnTo>
                    <a:pt x="2382" y="216"/>
                  </a:lnTo>
                  <a:lnTo>
                    <a:pt x="2388" y="216"/>
                  </a:lnTo>
                  <a:lnTo>
                    <a:pt x="2388" y="211"/>
                  </a:lnTo>
                  <a:lnTo>
                    <a:pt x="2394" y="211"/>
                  </a:lnTo>
                  <a:lnTo>
                    <a:pt x="2400" y="211"/>
                  </a:lnTo>
                  <a:lnTo>
                    <a:pt x="2406" y="211"/>
                  </a:lnTo>
                  <a:lnTo>
                    <a:pt x="2412" y="211"/>
                  </a:lnTo>
                  <a:lnTo>
                    <a:pt x="2418" y="211"/>
                  </a:lnTo>
                  <a:lnTo>
                    <a:pt x="2424" y="207"/>
                  </a:lnTo>
                  <a:lnTo>
                    <a:pt x="2430" y="207"/>
                  </a:lnTo>
                  <a:lnTo>
                    <a:pt x="2436" y="207"/>
                  </a:lnTo>
                  <a:lnTo>
                    <a:pt x="2442" y="207"/>
                  </a:lnTo>
                  <a:lnTo>
                    <a:pt x="2448" y="207"/>
                  </a:lnTo>
                  <a:lnTo>
                    <a:pt x="2454" y="207"/>
                  </a:lnTo>
                  <a:lnTo>
                    <a:pt x="2460" y="207"/>
                  </a:lnTo>
                  <a:lnTo>
                    <a:pt x="2466" y="207"/>
                  </a:lnTo>
                  <a:lnTo>
                    <a:pt x="2472" y="207"/>
                  </a:lnTo>
                  <a:lnTo>
                    <a:pt x="2478" y="207"/>
                  </a:lnTo>
                  <a:lnTo>
                    <a:pt x="2484" y="207"/>
                  </a:lnTo>
                  <a:lnTo>
                    <a:pt x="2490" y="207"/>
                  </a:lnTo>
                  <a:lnTo>
                    <a:pt x="2496" y="207"/>
                  </a:lnTo>
                  <a:lnTo>
                    <a:pt x="2502" y="207"/>
                  </a:lnTo>
                  <a:lnTo>
                    <a:pt x="2508" y="207"/>
                  </a:lnTo>
                  <a:lnTo>
                    <a:pt x="2514" y="211"/>
                  </a:lnTo>
                  <a:lnTo>
                    <a:pt x="2520" y="211"/>
                  </a:lnTo>
                  <a:lnTo>
                    <a:pt x="2526" y="211"/>
                  </a:lnTo>
                  <a:lnTo>
                    <a:pt x="2532" y="211"/>
                  </a:lnTo>
                  <a:lnTo>
                    <a:pt x="2538" y="211"/>
                  </a:lnTo>
                  <a:lnTo>
                    <a:pt x="2544" y="211"/>
                  </a:lnTo>
                  <a:lnTo>
                    <a:pt x="2550" y="211"/>
                  </a:lnTo>
                  <a:lnTo>
                    <a:pt x="2556" y="211"/>
                  </a:lnTo>
                  <a:lnTo>
                    <a:pt x="2562" y="211"/>
                  </a:lnTo>
                  <a:lnTo>
                    <a:pt x="2568" y="211"/>
                  </a:lnTo>
                  <a:lnTo>
                    <a:pt x="2574" y="211"/>
                  </a:lnTo>
                  <a:lnTo>
                    <a:pt x="2580" y="211"/>
                  </a:lnTo>
                  <a:lnTo>
                    <a:pt x="2586" y="211"/>
                  </a:lnTo>
                  <a:lnTo>
                    <a:pt x="2592" y="216"/>
                  </a:lnTo>
                  <a:lnTo>
                    <a:pt x="2598" y="216"/>
                  </a:lnTo>
                  <a:lnTo>
                    <a:pt x="2604" y="216"/>
                  </a:lnTo>
                  <a:lnTo>
                    <a:pt x="2610" y="216"/>
                  </a:lnTo>
                  <a:lnTo>
                    <a:pt x="2616" y="216"/>
                  </a:lnTo>
                  <a:lnTo>
                    <a:pt x="2622" y="216"/>
                  </a:lnTo>
                  <a:lnTo>
                    <a:pt x="2628" y="216"/>
                  </a:lnTo>
                  <a:lnTo>
                    <a:pt x="2634" y="216"/>
                  </a:lnTo>
                  <a:lnTo>
                    <a:pt x="2640" y="216"/>
                  </a:lnTo>
                  <a:lnTo>
                    <a:pt x="2646" y="216"/>
                  </a:lnTo>
                  <a:lnTo>
                    <a:pt x="2652" y="216"/>
                  </a:lnTo>
                  <a:lnTo>
                    <a:pt x="2658" y="216"/>
                  </a:lnTo>
                  <a:lnTo>
                    <a:pt x="2664" y="216"/>
                  </a:lnTo>
                  <a:lnTo>
                    <a:pt x="2670" y="216"/>
                  </a:lnTo>
                  <a:lnTo>
                    <a:pt x="2676" y="216"/>
                  </a:lnTo>
                  <a:lnTo>
                    <a:pt x="2682" y="216"/>
                  </a:lnTo>
                  <a:lnTo>
                    <a:pt x="2688" y="216"/>
                  </a:lnTo>
                  <a:lnTo>
                    <a:pt x="2694" y="220"/>
                  </a:lnTo>
                  <a:lnTo>
                    <a:pt x="2700" y="220"/>
                  </a:lnTo>
                  <a:lnTo>
                    <a:pt x="2706" y="220"/>
                  </a:lnTo>
                  <a:lnTo>
                    <a:pt x="2712" y="220"/>
                  </a:lnTo>
                </a:path>
              </a:pathLst>
            </a:cu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sp>
          <p:nvSpPr>
            <p:cNvPr id="2134" name="Freeform 133"/>
            <p:cNvSpPr>
              <a:spLocks/>
            </p:cNvSpPr>
            <p:nvPr/>
          </p:nvSpPr>
          <p:spPr bwMode="auto">
            <a:xfrm>
              <a:off x="9245600" y="5400597"/>
              <a:ext cx="2819400" cy="15209"/>
            </a:xfrm>
            <a:custGeom>
              <a:avLst/>
              <a:gdLst>
                <a:gd name="T0" fmla="*/ 24 w 1776"/>
                <a:gd name="T1" fmla="*/ 4 h 8"/>
                <a:gd name="T2" fmla="*/ 54 w 1776"/>
                <a:gd name="T3" fmla="*/ 4 h 8"/>
                <a:gd name="T4" fmla="*/ 84 w 1776"/>
                <a:gd name="T5" fmla="*/ 4 h 8"/>
                <a:gd name="T6" fmla="*/ 114 w 1776"/>
                <a:gd name="T7" fmla="*/ 4 h 8"/>
                <a:gd name="T8" fmla="*/ 144 w 1776"/>
                <a:gd name="T9" fmla="*/ 4 h 8"/>
                <a:gd name="T10" fmla="*/ 174 w 1776"/>
                <a:gd name="T11" fmla="*/ 4 h 8"/>
                <a:gd name="T12" fmla="*/ 204 w 1776"/>
                <a:gd name="T13" fmla="*/ 4 h 8"/>
                <a:gd name="T14" fmla="*/ 234 w 1776"/>
                <a:gd name="T15" fmla="*/ 4 h 8"/>
                <a:gd name="T16" fmla="*/ 264 w 1776"/>
                <a:gd name="T17" fmla="*/ 4 h 8"/>
                <a:gd name="T18" fmla="*/ 294 w 1776"/>
                <a:gd name="T19" fmla="*/ 4 h 8"/>
                <a:gd name="T20" fmla="*/ 324 w 1776"/>
                <a:gd name="T21" fmla="*/ 4 h 8"/>
                <a:gd name="T22" fmla="*/ 354 w 1776"/>
                <a:gd name="T23" fmla="*/ 4 h 8"/>
                <a:gd name="T24" fmla="*/ 378 w 1776"/>
                <a:gd name="T25" fmla="*/ 0 h 8"/>
                <a:gd name="T26" fmla="*/ 408 w 1776"/>
                <a:gd name="T27" fmla="*/ 0 h 8"/>
                <a:gd name="T28" fmla="*/ 438 w 1776"/>
                <a:gd name="T29" fmla="*/ 0 h 8"/>
                <a:gd name="T30" fmla="*/ 468 w 1776"/>
                <a:gd name="T31" fmla="*/ 0 h 8"/>
                <a:gd name="T32" fmla="*/ 498 w 1776"/>
                <a:gd name="T33" fmla="*/ 0 h 8"/>
                <a:gd name="T34" fmla="*/ 528 w 1776"/>
                <a:gd name="T35" fmla="*/ 4 h 8"/>
                <a:gd name="T36" fmla="*/ 558 w 1776"/>
                <a:gd name="T37" fmla="*/ 4 h 8"/>
                <a:gd name="T38" fmla="*/ 588 w 1776"/>
                <a:gd name="T39" fmla="*/ 4 h 8"/>
                <a:gd name="T40" fmla="*/ 618 w 1776"/>
                <a:gd name="T41" fmla="*/ 8 h 8"/>
                <a:gd name="T42" fmla="*/ 648 w 1776"/>
                <a:gd name="T43" fmla="*/ 8 h 8"/>
                <a:gd name="T44" fmla="*/ 672 w 1776"/>
                <a:gd name="T45" fmla="*/ 4 h 8"/>
                <a:gd name="T46" fmla="*/ 702 w 1776"/>
                <a:gd name="T47" fmla="*/ 4 h 8"/>
                <a:gd name="T48" fmla="*/ 732 w 1776"/>
                <a:gd name="T49" fmla="*/ 4 h 8"/>
                <a:gd name="T50" fmla="*/ 762 w 1776"/>
                <a:gd name="T51" fmla="*/ 4 h 8"/>
                <a:gd name="T52" fmla="*/ 792 w 1776"/>
                <a:gd name="T53" fmla="*/ 4 h 8"/>
                <a:gd name="T54" fmla="*/ 816 w 1776"/>
                <a:gd name="T55" fmla="*/ 8 h 8"/>
                <a:gd name="T56" fmla="*/ 846 w 1776"/>
                <a:gd name="T57" fmla="*/ 4 h 8"/>
                <a:gd name="T58" fmla="*/ 876 w 1776"/>
                <a:gd name="T59" fmla="*/ 4 h 8"/>
                <a:gd name="T60" fmla="*/ 906 w 1776"/>
                <a:gd name="T61" fmla="*/ 8 h 8"/>
                <a:gd name="T62" fmla="*/ 930 w 1776"/>
                <a:gd name="T63" fmla="*/ 4 h 8"/>
                <a:gd name="T64" fmla="*/ 960 w 1776"/>
                <a:gd name="T65" fmla="*/ 4 h 8"/>
                <a:gd name="T66" fmla="*/ 990 w 1776"/>
                <a:gd name="T67" fmla="*/ 4 h 8"/>
                <a:gd name="T68" fmla="*/ 1014 w 1776"/>
                <a:gd name="T69" fmla="*/ 8 h 8"/>
                <a:gd name="T70" fmla="*/ 1038 w 1776"/>
                <a:gd name="T71" fmla="*/ 4 h 8"/>
                <a:gd name="T72" fmla="*/ 1068 w 1776"/>
                <a:gd name="T73" fmla="*/ 8 h 8"/>
                <a:gd name="T74" fmla="*/ 1098 w 1776"/>
                <a:gd name="T75" fmla="*/ 4 h 8"/>
                <a:gd name="T76" fmla="*/ 1128 w 1776"/>
                <a:gd name="T77" fmla="*/ 4 h 8"/>
                <a:gd name="T78" fmla="*/ 1152 w 1776"/>
                <a:gd name="T79" fmla="*/ 8 h 8"/>
                <a:gd name="T80" fmla="*/ 1182 w 1776"/>
                <a:gd name="T81" fmla="*/ 8 h 8"/>
                <a:gd name="T82" fmla="*/ 1206 w 1776"/>
                <a:gd name="T83" fmla="*/ 4 h 8"/>
                <a:gd name="T84" fmla="*/ 1236 w 1776"/>
                <a:gd name="T85" fmla="*/ 4 h 8"/>
                <a:gd name="T86" fmla="*/ 1266 w 1776"/>
                <a:gd name="T87" fmla="*/ 8 h 8"/>
                <a:gd name="T88" fmla="*/ 1290 w 1776"/>
                <a:gd name="T89" fmla="*/ 4 h 8"/>
                <a:gd name="T90" fmla="*/ 1320 w 1776"/>
                <a:gd name="T91" fmla="*/ 4 h 8"/>
                <a:gd name="T92" fmla="*/ 1344 w 1776"/>
                <a:gd name="T93" fmla="*/ 8 h 8"/>
                <a:gd name="T94" fmla="*/ 1374 w 1776"/>
                <a:gd name="T95" fmla="*/ 4 h 8"/>
                <a:gd name="T96" fmla="*/ 1404 w 1776"/>
                <a:gd name="T97" fmla="*/ 8 h 8"/>
                <a:gd name="T98" fmla="*/ 1434 w 1776"/>
                <a:gd name="T99" fmla="*/ 8 h 8"/>
                <a:gd name="T100" fmla="*/ 1464 w 1776"/>
                <a:gd name="T101" fmla="*/ 8 h 8"/>
                <a:gd name="T102" fmla="*/ 1494 w 1776"/>
                <a:gd name="T103" fmla="*/ 8 h 8"/>
                <a:gd name="T104" fmla="*/ 1524 w 1776"/>
                <a:gd name="T105" fmla="*/ 8 h 8"/>
                <a:gd name="T106" fmla="*/ 1554 w 1776"/>
                <a:gd name="T107" fmla="*/ 8 h 8"/>
                <a:gd name="T108" fmla="*/ 1584 w 1776"/>
                <a:gd name="T109" fmla="*/ 8 h 8"/>
                <a:gd name="T110" fmla="*/ 1614 w 1776"/>
                <a:gd name="T111" fmla="*/ 8 h 8"/>
                <a:gd name="T112" fmla="*/ 1644 w 1776"/>
                <a:gd name="T113" fmla="*/ 8 h 8"/>
                <a:gd name="T114" fmla="*/ 1674 w 1776"/>
                <a:gd name="T115" fmla="*/ 8 h 8"/>
                <a:gd name="T116" fmla="*/ 1704 w 1776"/>
                <a:gd name="T117" fmla="*/ 8 h 8"/>
                <a:gd name="T118" fmla="*/ 1734 w 1776"/>
                <a:gd name="T119" fmla="*/ 8 h 8"/>
                <a:gd name="T120" fmla="*/ 1764 w 1776"/>
                <a:gd name="T1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6" h="8">
                  <a:moveTo>
                    <a:pt x="0" y="4"/>
                  </a:moveTo>
                  <a:lnTo>
                    <a:pt x="6" y="4"/>
                  </a:lnTo>
                  <a:lnTo>
                    <a:pt x="12" y="4"/>
                  </a:lnTo>
                  <a:lnTo>
                    <a:pt x="18" y="4"/>
                  </a:lnTo>
                  <a:lnTo>
                    <a:pt x="24" y="4"/>
                  </a:lnTo>
                  <a:lnTo>
                    <a:pt x="30" y="4"/>
                  </a:lnTo>
                  <a:lnTo>
                    <a:pt x="36" y="4"/>
                  </a:lnTo>
                  <a:lnTo>
                    <a:pt x="42" y="4"/>
                  </a:lnTo>
                  <a:lnTo>
                    <a:pt x="48" y="4"/>
                  </a:lnTo>
                  <a:lnTo>
                    <a:pt x="54" y="4"/>
                  </a:lnTo>
                  <a:lnTo>
                    <a:pt x="60" y="4"/>
                  </a:lnTo>
                  <a:lnTo>
                    <a:pt x="66" y="4"/>
                  </a:lnTo>
                  <a:lnTo>
                    <a:pt x="72" y="4"/>
                  </a:lnTo>
                  <a:lnTo>
                    <a:pt x="78" y="4"/>
                  </a:lnTo>
                  <a:lnTo>
                    <a:pt x="84" y="4"/>
                  </a:lnTo>
                  <a:lnTo>
                    <a:pt x="90" y="4"/>
                  </a:lnTo>
                  <a:lnTo>
                    <a:pt x="96" y="4"/>
                  </a:lnTo>
                  <a:lnTo>
                    <a:pt x="102" y="4"/>
                  </a:lnTo>
                  <a:lnTo>
                    <a:pt x="108" y="4"/>
                  </a:lnTo>
                  <a:lnTo>
                    <a:pt x="114" y="4"/>
                  </a:lnTo>
                  <a:lnTo>
                    <a:pt x="120" y="4"/>
                  </a:lnTo>
                  <a:lnTo>
                    <a:pt x="126" y="4"/>
                  </a:lnTo>
                  <a:lnTo>
                    <a:pt x="132" y="4"/>
                  </a:lnTo>
                  <a:lnTo>
                    <a:pt x="138" y="4"/>
                  </a:lnTo>
                  <a:lnTo>
                    <a:pt x="144" y="4"/>
                  </a:lnTo>
                  <a:lnTo>
                    <a:pt x="150" y="4"/>
                  </a:lnTo>
                  <a:lnTo>
                    <a:pt x="156" y="4"/>
                  </a:lnTo>
                  <a:lnTo>
                    <a:pt x="162" y="4"/>
                  </a:lnTo>
                  <a:lnTo>
                    <a:pt x="168" y="4"/>
                  </a:lnTo>
                  <a:lnTo>
                    <a:pt x="174" y="4"/>
                  </a:lnTo>
                  <a:lnTo>
                    <a:pt x="180" y="4"/>
                  </a:lnTo>
                  <a:lnTo>
                    <a:pt x="186" y="4"/>
                  </a:lnTo>
                  <a:lnTo>
                    <a:pt x="192" y="4"/>
                  </a:lnTo>
                  <a:lnTo>
                    <a:pt x="198" y="4"/>
                  </a:lnTo>
                  <a:lnTo>
                    <a:pt x="204" y="4"/>
                  </a:lnTo>
                  <a:lnTo>
                    <a:pt x="210" y="4"/>
                  </a:lnTo>
                  <a:lnTo>
                    <a:pt x="216" y="4"/>
                  </a:lnTo>
                  <a:lnTo>
                    <a:pt x="222" y="4"/>
                  </a:lnTo>
                  <a:lnTo>
                    <a:pt x="228" y="4"/>
                  </a:lnTo>
                  <a:lnTo>
                    <a:pt x="234" y="4"/>
                  </a:lnTo>
                  <a:lnTo>
                    <a:pt x="240" y="8"/>
                  </a:lnTo>
                  <a:lnTo>
                    <a:pt x="246" y="8"/>
                  </a:lnTo>
                  <a:lnTo>
                    <a:pt x="252" y="4"/>
                  </a:lnTo>
                  <a:lnTo>
                    <a:pt x="258" y="4"/>
                  </a:lnTo>
                  <a:lnTo>
                    <a:pt x="264" y="4"/>
                  </a:lnTo>
                  <a:lnTo>
                    <a:pt x="270" y="4"/>
                  </a:lnTo>
                  <a:lnTo>
                    <a:pt x="276" y="4"/>
                  </a:lnTo>
                  <a:lnTo>
                    <a:pt x="282" y="4"/>
                  </a:lnTo>
                  <a:lnTo>
                    <a:pt x="288" y="4"/>
                  </a:lnTo>
                  <a:lnTo>
                    <a:pt x="294" y="4"/>
                  </a:lnTo>
                  <a:lnTo>
                    <a:pt x="300" y="4"/>
                  </a:lnTo>
                  <a:lnTo>
                    <a:pt x="306" y="4"/>
                  </a:lnTo>
                  <a:lnTo>
                    <a:pt x="312" y="4"/>
                  </a:lnTo>
                  <a:lnTo>
                    <a:pt x="318" y="4"/>
                  </a:lnTo>
                  <a:lnTo>
                    <a:pt x="324" y="4"/>
                  </a:lnTo>
                  <a:lnTo>
                    <a:pt x="330" y="4"/>
                  </a:lnTo>
                  <a:lnTo>
                    <a:pt x="336" y="4"/>
                  </a:lnTo>
                  <a:lnTo>
                    <a:pt x="342" y="4"/>
                  </a:lnTo>
                  <a:lnTo>
                    <a:pt x="348" y="4"/>
                  </a:lnTo>
                  <a:lnTo>
                    <a:pt x="354" y="4"/>
                  </a:lnTo>
                  <a:lnTo>
                    <a:pt x="360" y="4"/>
                  </a:lnTo>
                  <a:lnTo>
                    <a:pt x="366" y="4"/>
                  </a:lnTo>
                  <a:lnTo>
                    <a:pt x="372" y="4"/>
                  </a:lnTo>
                  <a:lnTo>
                    <a:pt x="372" y="0"/>
                  </a:lnTo>
                  <a:lnTo>
                    <a:pt x="378" y="0"/>
                  </a:lnTo>
                  <a:lnTo>
                    <a:pt x="384" y="0"/>
                  </a:lnTo>
                  <a:lnTo>
                    <a:pt x="390" y="0"/>
                  </a:lnTo>
                  <a:lnTo>
                    <a:pt x="396" y="0"/>
                  </a:lnTo>
                  <a:lnTo>
                    <a:pt x="402" y="0"/>
                  </a:lnTo>
                  <a:lnTo>
                    <a:pt x="408" y="0"/>
                  </a:lnTo>
                  <a:lnTo>
                    <a:pt x="414" y="0"/>
                  </a:lnTo>
                  <a:lnTo>
                    <a:pt x="420" y="0"/>
                  </a:lnTo>
                  <a:lnTo>
                    <a:pt x="426" y="0"/>
                  </a:lnTo>
                  <a:lnTo>
                    <a:pt x="432" y="0"/>
                  </a:lnTo>
                  <a:lnTo>
                    <a:pt x="438" y="0"/>
                  </a:lnTo>
                  <a:lnTo>
                    <a:pt x="444" y="0"/>
                  </a:lnTo>
                  <a:lnTo>
                    <a:pt x="450" y="0"/>
                  </a:lnTo>
                  <a:lnTo>
                    <a:pt x="456" y="0"/>
                  </a:lnTo>
                  <a:lnTo>
                    <a:pt x="462" y="0"/>
                  </a:lnTo>
                  <a:lnTo>
                    <a:pt x="468" y="0"/>
                  </a:lnTo>
                  <a:lnTo>
                    <a:pt x="474" y="0"/>
                  </a:lnTo>
                  <a:lnTo>
                    <a:pt x="480" y="0"/>
                  </a:lnTo>
                  <a:lnTo>
                    <a:pt x="486" y="0"/>
                  </a:lnTo>
                  <a:lnTo>
                    <a:pt x="492" y="0"/>
                  </a:lnTo>
                  <a:lnTo>
                    <a:pt x="498" y="0"/>
                  </a:lnTo>
                  <a:lnTo>
                    <a:pt x="504" y="0"/>
                  </a:lnTo>
                  <a:lnTo>
                    <a:pt x="510" y="4"/>
                  </a:lnTo>
                  <a:lnTo>
                    <a:pt x="516" y="4"/>
                  </a:lnTo>
                  <a:lnTo>
                    <a:pt x="522" y="4"/>
                  </a:lnTo>
                  <a:lnTo>
                    <a:pt x="528" y="4"/>
                  </a:lnTo>
                  <a:lnTo>
                    <a:pt x="534" y="4"/>
                  </a:lnTo>
                  <a:lnTo>
                    <a:pt x="540" y="4"/>
                  </a:lnTo>
                  <a:lnTo>
                    <a:pt x="546" y="4"/>
                  </a:lnTo>
                  <a:lnTo>
                    <a:pt x="552" y="4"/>
                  </a:lnTo>
                  <a:lnTo>
                    <a:pt x="558" y="4"/>
                  </a:lnTo>
                  <a:lnTo>
                    <a:pt x="564" y="4"/>
                  </a:lnTo>
                  <a:lnTo>
                    <a:pt x="570" y="4"/>
                  </a:lnTo>
                  <a:lnTo>
                    <a:pt x="576" y="4"/>
                  </a:lnTo>
                  <a:lnTo>
                    <a:pt x="582" y="4"/>
                  </a:lnTo>
                  <a:lnTo>
                    <a:pt x="588" y="4"/>
                  </a:lnTo>
                  <a:lnTo>
                    <a:pt x="594" y="4"/>
                  </a:lnTo>
                  <a:lnTo>
                    <a:pt x="600" y="4"/>
                  </a:lnTo>
                  <a:lnTo>
                    <a:pt x="606" y="4"/>
                  </a:lnTo>
                  <a:lnTo>
                    <a:pt x="612" y="4"/>
                  </a:lnTo>
                  <a:lnTo>
                    <a:pt x="618" y="8"/>
                  </a:lnTo>
                  <a:lnTo>
                    <a:pt x="624" y="8"/>
                  </a:lnTo>
                  <a:lnTo>
                    <a:pt x="630" y="8"/>
                  </a:lnTo>
                  <a:lnTo>
                    <a:pt x="636" y="8"/>
                  </a:lnTo>
                  <a:lnTo>
                    <a:pt x="642" y="8"/>
                  </a:lnTo>
                  <a:lnTo>
                    <a:pt x="648" y="8"/>
                  </a:lnTo>
                  <a:lnTo>
                    <a:pt x="654" y="8"/>
                  </a:lnTo>
                  <a:lnTo>
                    <a:pt x="660" y="8"/>
                  </a:lnTo>
                  <a:lnTo>
                    <a:pt x="666" y="8"/>
                  </a:lnTo>
                  <a:lnTo>
                    <a:pt x="666" y="4"/>
                  </a:lnTo>
                  <a:lnTo>
                    <a:pt x="672" y="4"/>
                  </a:lnTo>
                  <a:lnTo>
                    <a:pt x="678" y="4"/>
                  </a:lnTo>
                  <a:lnTo>
                    <a:pt x="684" y="4"/>
                  </a:lnTo>
                  <a:lnTo>
                    <a:pt x="690" y="4"/>
                  </a:lnTo>
                  <a:lnTo>
                    <a:pt x="696" y="4"/>
                  </a:lnTo>
                  <a:lnTo>
                    <a:pt x="702" y="4"/>
                  </a:lnTo>
                  <a:lnTo>
                    <a:pt x="708" y="4"/>
                  </a:lnTo>
                  <a:lnTo>
                    <a:pt x="714" y="4"/>
                  </a:lnTo>
                  <a:lnTo>
                    <a:pt x="720" y="4"/>
                  </a:lnTo>
                  <a:lnTo>
                    <a:pt x="726" y="4"/>
                  </a:lnTo>
                  <a:lnTo>
                    <a:pt x="732" y="4"/>
                  </a:lnTo>
                  <a:lnTo>
                    <a:pt x="738" y="8"/>
                  </a:lnTo>
                  <a:lnTo>
                    <a:pt x="744" y="8"/>
                  </a:lnTo>
                  <a:lnTo>
                    <a:pt x="750" y="8"/>
                  </a:lnTo>
                  <a:lnTo>
                    <a:pt x="756" y="4"/>
                  </a:lnTo>
                  <a:lnTo>
                    <a:pt x="762" y="4"/>
                  </a:lnTo>
                  <a:lnTo>
                    <a:pt x="768" y="4"/>
                  </a:lnTo>
                  <a:lnTo>
                    <a:pt x="774" y="4"/>
                  </a:lnTo>
                  <a:lnTo>
                    <a:pt x="780" y="4"/>
                  </a:lnTo>
                  <a:lnTo>
                    <a:pt x="786" y="4"/>
                  </a:lnTo>
                  <a:lnTo>
                    <a:pt x="792" y="4"/>
                  </a:lnTo>
                  <a:lnTo>
                    <a:pt x="798" y="4"/>
                  </a:lnTo>
                  <a:lnTo>
                    <a:pt x="804" y="4"/>
                  </a:lnTo>
                  <a:lnTo>
                    <a:pt x="810" y="4"/>
                  </a:lnTo>
                  <a:lnTo>
                    <a:pt x="816" y="4"/>
                  </a:lnTo>
                  <a:lnTo>
                    <a:pt x="816" y="8"/>
                  </a:lnTo>
                  <a:lnTo>
                    <a:pt x="822" y="8"/>
                  </a:lnTo>
                  <a:lnTo>
                    <a:pt x="828" y="8"/>
                  </a:lnTo>
                  <a:lnTo>
                    <a:pt x="834" y="8"/>
                  </a:lnTo>
                  <a:lnTo>
                    <a:pt x="840" y="4"/>
                  </a:lnTo>
                  <a:lnTo>
                    <a:pt x="846" y="4"/>
                  </a:lnTo>
                  <a:lnTo>
                    <a:pt x="852" y="4"/>
                  </a:lnTo>
                  <a:lnTo>
                    <a:pt x="858" y="4"/>
                  </a:lnTo>
                  <a:lnTo>
                    <a:pt x="864" y="4"/>
                  </a:lnTo>
                  <a:lnTo>
                    <a:pt x="870" y="4"/>
                  </a:lnTo>
                  <a:lnTo>
                    <a:pt x="876" y="4"/>
                  </a:lnTo>
                  <a:lnTo>
                    <a:pt x="882" y="4"/>
                  </a:lnTo>
                  <a:lnTo>
                    <a:pt x="888" y="4"/>
                  </a:lnTo>
                  <a:lnTo>
                    <a:pt x="894" y="4"/>
                  </a:lnTo>
                  <a:lnTo>
                    <a:pt x="900" y="8"/>
                  </a:lnTo>
                  <a:lnTo>
                    <a:pt x="906" y="8"/>
                  </a:lnTo>
                  <a:lnTo>
                    <a:pt x="912" y="8"/>
                  </a:lnTo>
                  <a:lnTo>
                    <a:pt x="918" y="8"/>
                  </a:lnTo>
                  <a:lnTo>
                    <a:pt x="924" y="8"/>
                  </a:lnTo>
                  <a:lnTo>
                    <a:pt x="930" y="8"/>
                  </a:lnTo>
                  <a:lnTo>
                    <a:pt x="930" y="4"/>
                  </a:lnTo>
                  <a:lnTo>
                    <a:pt x="936" y="4"/>
                  </a:lnTo>
                  <a:lnTo>
                    <a:pt x="942" y="4"/>
                  </a:lnTo>
                  <a:lnTo>
                    <a:pt x="948" y="4"/>
                  </a:lnTo>
                  <a:lnTo>
                    <a:pt x="954" y="4"/>
                  </a:lnTo>
                  <a:lnTo>
                    <a:pt x="960" y="4"/>
                  </a:lnTo>
                  <a:lnTo>
                    <a:pt x="966" y="4"/>
                  </a:lnTo>
                  <a:lnTo>
                    <a:pt x="972" y="4"/>
                  </a:lnTo>
                  <a:lnTo>
                    <a:pt x="978" y="4"/>
                  </a:lnTo>
                  <a:lnTo>
                    <a:pt x="984" y="4"/>
                  </a:lnTo>
                  <a:lnTo>
                    <a:pt x="990" y="4"/>
                  </a:lnTo>
                  <a:lnTo>
                    <a:pt x="996" y="4"/>
                  </a:lnTo>
                  <a:lnTo>
                    <a:pt x="1002" y="4"/>
                  </a:lnTo>
                  <a:lnTo>
                    <a:pt x="1002" y="8"/>
                  </a:lnTo>
                  <a:lnTo>
                    <a:pt x="1008" y="8"/>
                  </a:lnTo>
                  <a:lnTo>
                    <a:pt x="1014" y="8"/>
                  </a:lnTo>
                  <a:lnTo>
                    <a:pt x="1020" y="8"/>
                  </a:lnTo>
                  <a:lnTo>
                    <a:pt x="1020" y="4"/>
                  </a:lnTo>
                  <a:lnTo>
                    <a:pt x="1026" y="4"/>
                  </a:lnTo>
                  <a:lnTo>
                    <a:pt x="1032" y="4"/>
                  </a:lnTo>
                  <a:lnTo>
                    <a:pt x="1038" y="4"/>
                  </a:lnTo>
                  <a:lnTo>
                    <a:pt x="1044" y="4"/>
                  </a:lnTo>
                  <a:lnTo>
                    <a:pt x="1050" y="4"/>
                  </a:lnTo>
                  <a:lnTo>
                    <a:pt x="1056" y="4"/>
                  </a:lnTo>
                  <a:lnTo>
                    <a:pt x="1062" y="8"/>
                  </a:lnTo>
                  <a:lnTo>
                    <a:pt x="1068" y="8"/>
                  </a:lnTo>
                  <a:lnTo>
                    <a:pt x="1074" y="8"/>
                  </a:lnTo>
                  <a:lnTo>
                    <a:pt x="1080" y="8"/>
                  </a:lnTo>
                  <a:lnTo>
                    <a:pt x="1086" y="8"/>
                  </a:lnTo>
                  <a:lnTo>
                    <a:pt x="1092" y="8"/>
                  </a:lnTo>
                  <a:lnTo>
                    <a:pt x="1098" y="4"/>
                  </a:lnTo>
                  <a:lnTo>
                    <a:pt x="1104" y="4"/>
                  </a:lnTo>
                  <a:lnTo>
                    <a:pt x="1110" y="4"/>
                  </a:lnTo>
                  <a:lnTo>
                    <a:pt x="1116" y="4"/>
                  </a:lnTo>
                  <a:lnTo>
                    <a:pt x="1122" y="4"/>
                  </a:lnTo>
                  <a:lnTo>
                    <a:pt x="1128" y="4"/>
                  </a:lnTo>
                  <a:lnTo>
                    <a:pt x="1134" y="4"/>
                  </a:lnTo>
                  <a:lnTo>
                    <a:pt x="1140" y="4"/>
                  </a:lnTo>
                  <a:lnTo>
                    <a:pt x="1140" y="8"/>
                  </a:lnTo>
                  <a:lnTo>
                    <a:pt x="1146" y="8"/>
                  </a:lnTo>
                  <a:lnTo>
                    <a:pt x="1152" y="8"/>
                  </a:lnTo>
                  <a:lnTo>
                    <a:pt x="1158" y="8"/>
                  </a:lnTo>
                  <a:lnTo>
                    <a:pt x="1164" y="8"/>
                  </a:lnTo>
                  <a:lnTo>
                    <a:pt x="1170" y="8"/>
                  </a:lnTo>
                  <a:lnTo>
                    <a:pt x="1176" y="8"/>
                  </a:lnTo>
                  <a:lnTo>
                    <a:pt x="1182" y="8"/>
                  </a:lnTo>
                  <a:lnTo>
                    <a:pt x="1182" y="4"/>
                  </a:lnTo>
                  <a:lnTo>
                    <a:pt x="1188" y="4"/>
                  </a:lnTo>
                  <a:lnTo>
                    <a:pt x="1194" y="4"/>
                  </a:lnTo>
                  <a:lnTo>
                    <a:pt x="1200" y="4"/>
                  </a:lnTo>
                  <a:lnTo>
                    <a:pt x="1206" y="4"/>
                  </a:lnTo>
                  <a:lnTo>
                    <a:pt x="1212" y="4"/>
                  </a:lnTo>
                  <a:lnTo>
                    <a:pt x="1218" y="4"/>
                  </a:lnTo>
                  <a:lnTo>
                    <a:pt x="1224" y="4"/>
                  </a:lnTo>
                  <a:lnTo>
                    <a:pt x="1230" y="4"/>
                  </a:lnTo>
                  <a:lnTo>
                    <a:pt x="1236" y="4"/>
                  </a:lnTo>
                  <a:lnTo>
                    <a:pt x="1242" y="4"/>
                  </a:lnTo>
                  <a:lnTo>
                    <a:pt x="1248" y="8"/>
                  </a:lnTo>
                  <a:lnTo>
                    <a:pt x="1254" y="8"/>
                  </a:lnTo>
                  <a:lnTo>
                    <a:pt x="1260" y="8"/>
                  </a:lnTo>
                  <a:lnTo>
                    <a:pt x="1266" y="8"/>
                  </a:lnTo>
                  <a:lnTo>
                    <a:pt x="1272" y="8"/>
                  </a:lnTo>
                  <a:lnTo>
                    <a:pt x="1278" y="8"/>
                  </a:lnTo>
                  <a:lnTo>
                    <a:pt x="1284" y="8"/>
                  </a:lnTo>
                  <a:lnTo>
                    <a:pt x="1290" y="8"/>
                  </a:lnTo>
                  <a:lnTo>
                    <a:pt x="1290" y="4"/>
                  </a:lnTo>
                  <a:lnTo>
                    <a:pt x="1296" y="4"/>
                  </a:lnTo>
                  <a:lnTo>
                    <a:pt x="1302" y="4"/>
                  </a:lnTo>
                  <a:lnTo>
                    <a:pt x="1308" y="4"/>
                  </a:lnTo>
                  <a:lnTo>
                    <a:pt x="1314" y="4"/>
                  </a:lnTo>
                  <a:lnTo>
                    <a:pt x="1320" y="4"/>
                  </a:lnTo>
                  <a:lnTo>
                    <a:pt x="1326" y="4"/>
                  </a:lnTo>
                  <a:lnTo>
                    <a:pt x="1326" y="8"/>
                  </a:lnTo>
                  <a:lnTo>
                    <a:pt x="1332" y="8"/>
                  </a:lnTo>
                  <a:lnTo>
                    <a:pt x="1338" y="8"/>
                  </a:lnTo>
                  <a:lnTo>
                    <a:pt x="1344" y="8"/>
                  </a:lnTo>
                  <a:lnTo>
                    <a:pt x="1350" y="8"/>
                  </a:lnTo>
                  <a:lnTo>
                    <a:pt x="1356" y="8"/>
                  </a:lnTo>
                  <a:lnTo>
                    <a:pt x="1362" y="4"/>
                  </a:lnTo>
                  <a:lnTo>
                    <a:pt x="1368" y="4"/>
                  </a:lnTo>
                  <a:lnTo>
                    <a:pt x="1374" y="4"/>
                  </a:lnTo>
                  <a:lnTo>
                    <a:pt x="1380" y="4"/>
                  </a:lnTo>
                  <a:lnTo>
                    <a:pt x="1386" y="4"/>
                  </a:lnTo>
                  <a:lnTo>
                    <a:pt x="1392" y="8"/>
                  </a:lnTo>
                  <a:lnTo>
                    <a:pt x="1398" y="8"/>
                  </a:lnTo>
                  <a:lnTo>
                    <a:pt x="1404" y="8"/>
                  </a:lnTo>
                  <a:lnTo>
                    <a:pt x="1410" y="8"/>
                  </a:lnTo>
                  <a:lnTo>
                    <a:pt x="1416" y="8"/>
                  </a:lnTo>
                  <a:lnTo>
                    <a:pt x="1422" y="8"/>
                  </a:lnTo>
                  <a:lnTo>
                    <a:pt x="1428" y="8"/>
                  </a:lnTo>
                  <a:lnTo>
                    <a:pt x="1434" y="8"/>
                  </a:lnTo>
                  <a:lnTo>
                    <a:pt x="1440" y="4"/>
                  </a:lnTo>
                  <a:lnTo>
                    <a:pt x="1446" y="4"/>
                  </a:lnTo>
                  <a:lnTo>
                    <a:pt x="1452" y="4"/>
                  </a:lnTo>
                  <a:lnTo>
                    <a:pt x="1458" y="8"/>
                  </a:lnTo>
                  <a:lnTo>
                    <a:pt x="1464" y="8"/>
                  </a:lnTo>
                  <a:lnTo>
                    <a:pt x="1470" y="8"/>
                  </a:lnTo>
                  <a:lnTo>
                    <a:pt x="1476" y="8"/>
                  </a:lnTo>
                  <a:lnTo>
                    <a:pt x="1482" y="8"/>
                  </a:lnTo>
                  <a:lnTo>
                    <a:pt x="1488" y="8"/>
                  </a:lnTo>
                  <a:lnTo>
                    <a:pt x="1494" y="8"/>
                  </a:lnTo>
                  <a:lnTo>
                    <a:pt x="1500" y="4"/>
                  </a:lnTo>
                  <a:lnTo>
                    <a:pt x="1506" y="4"/>
                  </a:lnTo>
                  <a:lnTo>
                    <a:pt x="1512" y="4"/>
                  </a:lnTo>
                  <a:lnTo>
                    <a:pt x="1518" y="8"/>
                  </a:lnTo>
                  <a:lnTo>
                    <a:pt x="1524" y="8"/>
                  </a:lnTo>
                  <a:lnTo>
                    <a:pt x="1530" y="8"/>
                  </a:lnTo>
                  <a:lnTo>
                    <a:pt x="1536" y="8"/>
                  </a:lnTo>
                  <a:lnTo>
                    <a:pt x="1542" y="8"/>
                  </a:lnTo>
                  <a:lnTo>
                    <a:pt x="1548" y="8"/>
                  </a:lnTo>
                  <a:lnTo>
                    <a:pt x="1554" y="8"/>
                  </a:lnTo>
                  <a:lnTo>
                    <a:pt x="1560" y="8"/>
                  </a:lnTo>
                  <a:lnTo>
                    <a:pt x="1566" y="8"/>
                  </a:lnTo>
                  <a:lnTo>
                    <a:pt x="1572" y="8"/>
                  </a:lnTo>
                  <a:lnTo>
                    <a:pt x="1578" y="8"/>
                  </a:lnTo>
                  <a:lnTo>
                    <a:pt x="1584" y="8"/>
                  </a:lnTo>
                  <a:lnTo>
                    <a:pt x="1590" y="4"/>
                  </a:lnTo>
                  <a:lnTo>
                    <a:pt x="1596" y="4"/>
                  </a:lnTo>
                  <a:lnTo>
                    <a:pt x="1602" y="4"/>
                  </a:lnTo>
                  <a:lnTo>
                    <a:pt x="1608" y="4"/>
                  </a:lnTo>
                  <a:lnTo>
                    <a:pt x="1614" y="8"/>
                  </a:lnTo>
                  <a:lnTo>
                    <a:pt x="1620" y="8"/>
                  </a:lnTo>
                  <a:lnTo>
                    <a:pt x="1626" y="8"/>
                  </a:lnTo>
                  <a:lnTo>
                    <a:pt x="1632" y="8"/>
                  </a:lnTo>
                  <a:lnTo>
                    <a:pt x="1638" y="8"/>
                  </a:lnTo>
                  <a:lnTo>
                    <a:pt x="1644" y="8"/>
                  </a:lnTo>
                  <a:lnTo>
                    <a:pt x="1650" y="8"/>
                  </a:lnTo>
                  <a:lnTo>
                    <a:pt x="1656" y="8"/>
                  </a:lnTo>
                  <a:lnTo>
                    <a:pt x="1662" y="8"/>
                  </a:lnTo>
                  <a:lnTo>
                    <a:pt x="1668" y="8"/>
                  </a:lnTo>
                  <a:lnTo>
                    <a:pt x="1674" y="8"/>
                  </a:lnTo>
                  <a:lnTo>
                    <a:pt x="1680" y="8"/>
                  </a:lnTo>
                  <a:lnTo>
                    <a:pt x="1686" y="8"/>
                  </a:lnTo>
                  <a:lnTo>
                    <a:pt x="1692" y="8"/>
                  </a:lnTo>
                  <a:lnTo>
                    <a:pt x="1698" y="8"/>
                  </a:lnTo>
                  <a:lnTo>
                    <a:pt x="1704" y="8"/>
                  </a:lnTo>
                  <a:lnTo>
                    <a:pt x="1710" y="8"/>
                  </a:lnTo>
                  <a:lnTo>
                    <a:pt x="1716" y="8"/>
                  </a:lnTo>
                  <a:lnTo>
                    <a:pt x="1722" y="8"/>
                  </a:lnTo>
                  <a:lnTo>
                    <a:pt x="1728" y="8"/>
                  </a:lnTo>
                  <a:lnTo>
                    <a:pt x="1734" y="8"/>
                  </a:lnTo>
                  <a:lnTo>
                    <a:pt x="1740" y="8"/>
                  </a:lnTo>
                  <a:lnTo>
                    <a:pt x="1746" y="8"/>
                  </a:lnTo>
                  <a:lnTo>
                    <a:pt x="1752" y="8"/>
                  </a:lnTo>
                  <a:lnTo>
                    <a:pt x="1758" y="8"/>
                  </a:lnTo>
                  <a:lnTo>
                    <a:pt x="1764" y="8"/>
                  </a:lnTo>
                  <a:lnTo>
                    <a:pt x="1770" y="8"/>
                  </a:lnTo>
                  <a:lnTo>
                    <a:pt x="1776" y="8"/>
                  </a:lnTo>
                </a:path>
              </a:pathLst>
            </a:custGeom>
            <a:noFill/>
            <a:ln w="28575">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US" sz="1350">
                <a:solidFill>
                  <a:prstClr val="black"/>
                </a:solidFill>
                <a:latin typeface="Calibri"/>
                <a:cs typeface="B Nazanin"/>
              </a:endParaRPr>
            </a:p>
          </p:txBody>
        </p:sp>
      </p:grpSp>
      <p:sp>
        <p:nvSpPr>
          <p:cNvPr id="216" name="Title 1"/>
          <p:cNvSpPr txBox="1">
            <a:spLocks/>
          </p:cNvSpPr>
          <p:nvPr/>
        </p:nvSpPr>
        <p:spPr>
          <a:xfrm>
            <a:off x="378419" y="533604"/>
            <a:ext cx="8375158" cy="826294"/>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fontAlgn="auto">
              <a:spcAft>
                <a:spcPts val="0"/>
              </a:spcAft>
            </a:pPr>
            <a:r>
              <a:rPr lang="en-US" sz="2100" dirty="0">
                <a:ln/>
                <a:solidFill>
                  <a:srgbClr val="FF0000"/>
                </a:solidFill>
                <a:latin typeface="Times New Roman" panose="02020603050405020304" pitchFamily="18" charset="0"/>
                <a:ea typeface="Calibri" panose="020F0502020204030204" pitchFamily="34" charset="0"/>
                <a:cs typeface="Times New Roman"/>
              </a:rPr>
              <a:t>Fingerprint HPLC Elution Profiles of FMDV During Purification Procedure</a:t>
            </a:r>
            <a:endParaRPr lang="fa-IR" sz="2100" dirty="0">
              <a:ln/>
              <a:solidFill>
                <a:srgbClr val="FF0000"/>
              </a:solidFill>
              <a:latin typeface="Times New Roman"/>
              <a:cs typeface="Times New Roman"/>
            </a:endParaRPr>
          </a:p>
        </p:txBody>
      </p:sp>
      <p:sp>
        <p:nvSpPr>
          <p:cNvPr id="217" name="Rectangle 216"/>
          <p:cNvSpPr/>
          <p:nvPr/>
        </p:nvSpPr>
        <p:spPr>
          <a:xfrm>
            <a:off x="542092" y="2093924"/>
            <a:ext cx="2424062" cy="323165"/>
          </a:xfrm>
          <a:prstGeom prst="rect">
            <a:avLst/>
          </a:prstGeom>
        </p:spPr>
        <p:txBody>
          <a:bodyPr wrap="none">
            <a:spAutoFit/>
          </a:bodyPr>
          <a:lstStyle/>
          <a:p>
            <a:pPr defTabSz="685800" fontAlgn="auto">
              <a:spcBef>
                <a:spcPts val="0"/>
              </a:spcBef>
              <a:spcAft>
                <a:spcPts val="0"/>
              </a:spcAft>
            </a:pPr>
            <a:r>
              <a:rPr lang="en-US" sz="1500" dirty="0">
                <a:solidFill>
                  <a:srgbClr val="C00000"/>
                </a:solidFill>
                <a:latin typeface="Times New Roman"/>
                <a:cs typeface="B Nazanin"/>
              </a:rPr>
              <a:t>Column: </a:t>
            </a:r>
            <a:r>
              <a:rPr lang="en-US" sz="1500" dirty="0" err="1">
                <a:solidFill>
                  <a:srgbClr val="C00000"/>
                </a:solidFill>
                <a:latin typeface="Times New Roman"/>
                <a:cs typeface="B Nazanin"/>
              </a:rPr>
              <a:t>OHpak</a:t>
            </a:r>
            <a:r>
              <a:rPr lang="en-US" sz="1500" dirty="0">
                <a:solidFill>
                  <a:srgbClr val="C00000"/>
                </a:solidFill>
                <a:latin typeface="Times New Roman"/>
                <a:cs typeface="B Nazanin"/>
              </a:rPr>
              <a:t> SB-805 HQ</a:t>
            </a:r>
          </a:p>
        </p:txBody>
      </p:sp>
      <p:pic>
        <p:nvPicPr>
          <p:cNvPr id="218" name="Picture 4" descr="ØªØµÙÛØ± ÙØ±ØªØ¨Ø·"/>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50" t="19002" r="6479" b="20472"/>
          <a:stretch/>
        </p:blipFill>
        <p:spPr bwMode="auto">
          <a:xfrm>
            <a:off x="646909" y="2417566"/>
            <a:ext cx="973736" cy="676103"/>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8" descr="ØªØµÙÛØ± ÙØ±ØªØ¨Ø·"/>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688" b="34470"/>
          <a:stretch/>
        </p:blipFill>
        <p:spPr bwMode="auto">
          <a:xfrm>
            <a:off x="604800" y="1518556"/>
            <a:ext cx="2185487" cy="60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8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781" y="870164"/>
            <a:ext cx="9182489" cy="574310"/>
          </a:xfrm>
        </p:spPr>
        <p:txBody>
          <a:bodyPr>
            <a:normAutofit/>
          </a:bodyPr>
          <a:lstStyle/>
          <a:p>
            <a:r>
              <a:rPr lang="en-US" sz="3000" dirty="0">
                <a:solidFill>
                  <a:srgbClr val="C00000"/>
                </a:solidFill>
              </a:rPr>
              <a:t>MALDI-TOF-MS Profiles of Pure FMDV Antigens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30" t="13355" r="2657" b="10293"/>
          <a:stretch/>
        </p:blipFill>
        <p:spPr>
          <a:xfrm>
            <a:off x="1" y="4466592"/>
            <a:ext cx="9024257" cy="1491344"/>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53" t="13121" r="2826" b="10582"/>
          <a:stretch/>
        </p:blipFill>
        <p:spPr>
          <a:xfrm>
            <a:off x="-76200" y="1497410"/>
            <a:ext cx="9100458" cy="149033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063" t="11853" r="1746" b="10688"/>
          <a:stretch/>
        </p:blipFill>
        <p:spPr>
          <a:xfrm>
            <a:off x="0" y="2978600"/>
            <a:ext cx="9144001" cy="1498147"/>
          </a:xfrm>
          <a:prstGeom prst="rect">
            <a:avLst/>
          </a:prstGeom>
        </p:spPr>
      </p:pic>
      <p:sp>
        <p:nvSpPr>
          <p:cNvPr id="7" name="TextBox 6"/>
          <p:cNvSpPr txBox="1"/>
          <p:nvPr/>
        </p:nvSpPr>
        <p:spPr>
          <a:xfrm>
            <a:off x="2603798" y="3474758"/>
            <a:ext cx="1021433"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a:cs typeface="B Nazanin"/>
              </a:rPr>
              <a:t>27987.2598</a:t>
            </a:r>
          </a:p>
        </p:txBody>
      </p:sp>
      <p:sp>
        <p:nvSpPr>
          <p:cNvPr id="8" name="TextBox 7"/>
          <p:cNvSpPr txBox="1"/>
          <p:nvPr/>
        </p:nvSpPr>
        <p:spPr>
          <a:xfrm>
            <a:off x="953127" y="4533296"/>
            <a:ext cx="1021433"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a:cs typeface="B Nazanin"/>
              </a:rPr>
              <a:t>54032.1289</a:t>
            </a:r>
          </a:p>
        </p:txBody>
      </p:sp>
      <p:sp>
        <p:nvSpPr>
          <p:cNvPr id="9" name="TextBox 8"/>
          <p:cNvSpPr txBox="1"/>
          <p:nvPr/>
        </p:nvSpPr>
        <p:spPr>
          <a:xfrm>
            <a:off x="2877912" y="4671796"/>
            <a:ext cx="1021433"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a:cs typeface="B Nazanin"/>
              </a:rPr>
              <a:t>67576.2969</a:t>
            </a:r>
          </a:p>
        </p:txBody>
      </p:sp>
      <p:sp>
        <p:nvSpPr>
          <p:cNvPr id="10" name="TextBox 9"/>
          <p:cNvSpPr txBox="1"/>
          <p:nvPr/>
        </p:nvSpPr>
        <p:spPr>
          <a:xfrm>
            <a:off x="1552068" y="1504052"/>
            <a:ext cx="933269"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a:cs typeface="B Nazanin"/>
              </a:rPr>
              <a:t>8713.8164</a:t>
            </a:r>
          </a:p>
        </p:txBody>
      </p:sp>
      <p:sp>
        <p:nvSpPr>
          <p:cNvPr id="11" name="TextBox 10"/>
          <p:cNvSpPr txBox="1"/>
          <p:nvPr/>
        </p:nvSpPr>
        <p:spPr>
          <a:xfrm>
            <a:off x="2435964" y="2269856"/>
            <a:ext cx="933269"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a:cs typeface="B Nazanin"/>
              </a:rPr>
              <a:t>9071.8516</a:t>
            </a:r>
          </a:p>
        </p:txBody>
      </p:sp>
      <p:sp>
        <p:nvSpPr>
          <p:cNvPr id="12" name="TextBox 11"/>
          <p:cNvSpPr txBox="1"/>
          <p:nvPr/>
        </p:nvSpPr>
        <p:spPr>
          <a:xfrm>
            <a:off x="4922812" y="2305075"/>
            <a:ext cx="1021433"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a:cs typeface="B Nazanin"/>
              </a:rPr>
              <a:t>14006.8964</a:t>
            </a:r>
          </a:p>
        </p:txBody>
      </p:sp>
      <p:sp>
        <p:nvSpPr>
          <p:cNvPr id="3" name="Slide Number Placeholder 2"/>
          <p:cNvSpPr>
            <a:spLocks noGrp="1"/>
          </p:cNvSpPr>
          <p:nvPr>
            <p:ph type="sldNum" sz="quarter" idx="12"/>
          </p:nvPr>
        </p:nvSpPr>
        <p:spPr/>
        <p:txBody>
          <a:bodyPr/>
          <a:lstStyle/>
          <a:p>
            <a:pPr defTabSz="685800" fontAlgn="auto">
              <a:spcBef>
                <a:spcPts val="0"/>
              </a:spcBef>
              <a:spcAft>
                <a:spcPts val="0"/>
              </a:spcAft>
            </a:pPr>
            <a:fld id="{AEC262C2-ED2E-4805-877E-A7C92EE9E4DF}" type="slidenum">
              <a:rPr lang="fa-IR">
                <a:solidFill>
                  <a:prstClr val="black">
                    <a:tint val="75000"/>
                  </a:prstClr>
                </a:solidFill>
                <a:latin typeface="Calibri"/>
                <a:cs typeface="B Nazanin"/>
              </a:rPr>
              <a:pPr defTabSz="685800" fontAlgn="auto">
                <a:spcBef>
                  <a:spcPts val="0"/>
                </a:spcBef>
                <a:spcAft>
                  <a:spcPts val="0"/>
                </a:spcAft>
              </a:pPr>
              <a:t>52</a:t>
            </a:fld>
            <a:endParaRPr lang="fa-IR">
              <a:solidFill>
                <a:prstClr val="black">
                  <a:tint val="75000"/>
                </a:prstClr>
              </a:solidFill>
              <a:latin typeface="Calibri"/>
              <a:cs typeface="B Nazanin"/>
            </a:endParaRPr>
          </a:p>
        </p:txBody>
      </p:sp>
    </p:spTree>
    <p:extLst>
      <p:ext uri="{BB962C8B-B14F-4D97-AF65-F5344CB8AC3E}">
        <p14:creationId xmlns:p14="http://schemas.microsoft.com/office/powerpoint/2010/main" val="606286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fontAlgn="auto">
              <a:spcBef>
                <a:spcPts val="0"/>
              </a:spcBef>
              <a:spcAft>
                <a:spcPts val="0"/>
              </a:spcAft>
            </a:pPr>
            <a:fld id="{B6F15528-21DE-4FAA-801E-634DDDAF4B2B}" type="slidenum">
              <a:rPr lang="en-US">
                <a:solidFill>
                  <a:prstClr val="black">
                    <a:tint val="75000"/>
                  </a:prstClr>
                </a:solidFill>
                <a:latin typeface="Calibri"/>
                <a:cs typeface="B Nazanin"/>
              </a:rPr>
              <a:pPr defTabSz="685800" fontAlgn="auto">
                <a:spcBef>
                  <a:spcPts val="0"/>
                </a:spcBef>
                <a:spcAft>
                  <a:spcPts val="0"/>
                </a:spcAft>
              </a:pPr>
              <a:t>53</a:t>
            </a:fld>
            <a:endParaRPr lang="en-US">
              <a:solidFill>
                <a:prstClr val="black">
                  <a:tint val="75000"/>
                </a:prstClr>
              </a:solidFill>
              <a:latin typeface="Calibri"/>
              <a:cs typeface="B Nazanin"/>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32"/>
            <a:ext cx="9144000" cy="6852002"/>
          </a:xfrm>
          <a:prstGeom prst="rect">
            <a:avLst/>
          </a:prstGeom>
        </p:spPr>
      </p:pic>
      <p:sp>
        <p:nvSpPr>
          <p:cNvPr id="4" name="TextBox 3"/>
          <p:cNvSpPr txBox="1"/>
          <p:nvPr/>
        </p:nvSpPr>
        <p:spPr>
          <a:xfrm>
            <a:off x="2459101" y="998731"/>
            <a:ext cx="2931636" cy="369332"/>
          </a:xfrm>
          <a:prstGeom prst="rect">
            <a:avLst/>
          </a:prstGeom>
          <a:noFill/>
        </p:spPr>
        <p:txBody>
          <a:bodyPr wrap="none" rtlCol="0">
            <a:spAutoFit/>
          </a:bodyPr>
          <a:lstStyle/>
          <a:p>
            <a:pPr algn="ctr" defTabSz="685800" fontAlgn="auto">
              <a:spcBef>
                <a:spcPts val="0"/>
              </a:spcBef>
              <a:spcAft>
                <a:spcPts val="0"/>
              </a:spcAft>
            </a:pPr>
            <a:r>
              <a:rPr lang="en-US" b="1" dirty="0">
                <a:solidFill>
                  <a:srgbClr val="FFC000">
                    <a:lumMod val="75000"/>
                  </a:srgbClr>
                </a:solidFill>
                <a:latin typeface="Calibri"/>
                <a:cs typeface="B Nazanin" panose="00000400000000000000" pitchFamily="2" charset="-78"/>
              </a:rPr>
              <a:t>Thank you for your attention</a:t>
            </a:r>
            <a:endParaRPr lang="fa-IR" b="1" dirty="0">
              <a:solidFill>
                <a:srgbClr val="FFC000">
                  <a:lumMod val="75000"/>
                </a:srgbClr>
              </a:solidFill>
              <a:latin typeface="Calibri"/>
              <a:cs typeface="B Nazanin" panose="00000400000000000000" pitchFamily="2" charset="-78"/>
            </a:endParaRPr>
          </a:p>
        </p:txBody>
      </p:sp>
    </p:spTree>
    <p:extLst>
      <p:ext uri="{BB962C8B-B14F-4D97-AF65-F5344CB8AC3E}">
        <p14:creationId xmlns:p14="http://schemas.microsoft.com/office/powerpoint/2010/main" val="4011306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1A0F528C-B822-4474-9A6A-A5DE175BD118}" type="slidenum">
              <a:rPr lang="en-US" smtClean="0"/>
              <a:pPr>
                <a:defRPr/>
              </a:pPr>
              <a:t>6</a:t>
            </a:fld>
            <a:endParaRPr lang="en-US" dirty="0"/>
          </a:p>
        </p:txBody>
      </p:sp>
      <p:sp>
        <p:nvSpPr>
          <p:cNvPr id="29698" name="Rectangle 2"/>
          <p:cNvSpPr>
            <a:spLocks noGrp="1" noChangeArrowheads="1"/>
          </p:cNvSpPr>
          <p:nvPr>
            <p:ph type="title" idx="4294967295"/>
          </p:nvPr>
        </p:nvSpPr>
        <p:spPr>
          <a:xfrm>
            <a:off x="-228600" y="609600"/>
            <a:ext cx="9448800" cy="719138"/>
          </a:xfrm>
        </p:spPr>
        <p:txBody>
          <a:bodyPr>
            <a:normAutofit fontScale="90000"/>
          </a:bodyPr>
          <a:lstStyle/>
          <a:p>
            <a:pPr algn="ctr" eaLnBrk="1" hangingPunct="1"/>
            <a:r>
              <a:rPr lang="en-US" sz="2600" b="1" dirty="0"/>
              <a:t>First step:</a:t>
            </a:r>
            <a:br>
              <a:rPr lang="en-US" sz="2600" b="1" dirty="0"/>
            </a:br>
            <a:r>
              <a:rPr lang="en-US" sz="2600" b="1" dirty="0"/>
              <a:t>How can to check the identification and purity of </a:t>
            </a:r>
            <a:br>
              <a:rPr lang="en-US" sz="2600" b="1" dirty="0"/>
            </a:br>
            <a:r>
              <a:rPr lang="en-US" sz="2600" b="1" dirty="0"/>
              <a:t>biomolecule?</a:t>
            </a:r>
          </a:p>
        </p:txBody>
      </p:sp>
      <p:pic>
        <p:nvPicPr>
          <p:cNvPr id="168968" name="Picture 8" descr="SDS-page"/>
          <p:cNvPicPr>
            <a:picLocks noChangeAspect="1" noChangeArrowheads="1"/>
          </p:cNvPicPr>
          <p:nvPr/>
        </p:nvPicPr>
        <p:blipFill>
          <a:blip r:embed="rId3"/>
          <a:srcRect/>
          <a:stretch>
            <a:fillRect/>
          </a:stretch>
        </p:blipFill>
        <p:spPr bwMode="auto">
          <a:xfrm>
            <a:off x="684213" y="2924175"/>
            <a:ext cx="3171825" cy="2835275"/>
          </a:xfrm>
          <a:prstGeom prst="rect">
            <a:avLst/>
          </a:prstGeom>
          <a:noFill/>
          <a:ln w="9525">
            <a:noFill/>
            <a:miter lim="800000"/>
            <a:headEnd/>
            <a:tailEnd/>
          </a:ln>
        </p:spPr>
      </p:pic>
      <p:sp>
        <p:nvSpPr>
          <p:cNvPr id="29700" name="Text Box 9"/>
          <p:cNvSpPr txBox="1">
            <a:spLocks noChangeArrowheads="1"/>
          </p:cNvSpPr>
          <p:nvPr/>
        </p:nvSpPr>
        <p:spPr bwMode="auto">
          <a:xfrm>
            <a:off x="238125" y="6645275"/>
            <a:ext cx="3860800" cy="396875"/>
          </a:xfrm>
          <a:prstGeom prst="rect">
            <a:avLst/>
          </a:prstGeom>
          <a:noFill/>
          <a:ln w="9525">
            <a:noFill/>
            <a:miter lim="800000"/>
            <a:headEnd/>
            <a:tailEnd/>
          </a:ln>
          <a:effectLst/>
        </p:spPr>
        <p:txBody>
          <a:bodyPr wrap="none">
            <a:spAutoFit/>
          </a:bodyPr>
          <a:lstStyle/>
          <a:p>
            <a:r>
              <a:rPr lang="de-DE" sz="1000">
                <a:hlinkClick r:id="rId4"/>
              </a:rPr>
              <a:t>ww2.chemistry.gatech.edu/.../page_protein.htmlFrame entfernen  </a:t>
            </a:r>
            <a:endParaRPr lang="de-DE" sz="1000"/>
          </a:p>
          <a:p>
            <a:endParaRPr lang="de-DE" sz="1000"/>
          </a:p>
        </p:txBody>
      </p:sp>
      <p:sp>
        <p:nvSpPr>
          <p:cNvPr id="29701" name="Text Box 10"/>
          <p:cNvSpPr txBox="1">
            <a:spLocks noChangeArrowheads="1"/>
          </p:cNvSpPr>
          <p:nvPr/>
        </p:nvSpPr>
        <p:spPr bwMode="auto">
          <a:xfrm>
            <a:off x="595313" y="2349500"/>
            <a:ext cx="2752725" cy="396875"/>
          </a:xfrm>
          <a:prstGeom prst="rect">
            <a:avLst/>
          </a:prstGeom>
          <a:noFill/>
          <a:ln w="9525">
            <a:noFill/>
            <a:miter lim="800000"/>
            <a:headEnd/>
            <a:tailEnd/>
          </a:ln>
          <a:effectLst/>
        </p:spPr>
        <p:txBody>
          <a:bodyPr wrap="none">
            <a:spAutoFit/>
          </a:bodyPr>
          <a:lstStyle/>
          <a:p>
            <a:r>
              <a:rPr lang="de-DE" sz="2000" b="1"/>
              <a:t>1st option: SDS-page</a:t>
            </a:r>
          </a:p>
        </p:txBody>
      </p:sp>
      <p:pic>
        <p:nvPicPr>
          <p:cNvPr id="168971" name="Picture 11" descr="Gelbild"/>
          <p:cNvPicPr>
            <a:picLocks noChangeAspect="1" noChangeArrowheads="1"/>
          </p:cNvPicPr>
          <p:nvPr/>
        </p:nvPicPr>
        <p:blipFill>
          <a:blip r:embed="rId5"/>
          <a:srcRect/>
          <a:stretch>
            <a:fillRect/>
          </a:stretch>
        </p:blipFill>
        <p:spPr bwMode="auto">
          <a:xfrm>
            <a:off x="6227763" y="2924175"/>
            <a:ext cx="1971675" cy="2613025"/>
          </a:xfrm>
          <a:prstGeom prst="rect">
            <a:avLst/>
          </a:prstGeom>
          <a:noFill/>
          <a:ln w="9525">
            <a:noFill/>
            <a:miter lim="800000"/>
            <a:headEnd/>
            <a:tailEnd/>
          </a:ln>
        </p:spPr>
      </p:pic>
      <p:sp>
        <p:nvSpPr>
          <p:cNvPr id="29703" name="Rectangle 12"/>
          <p:cNvSpPr>
            <a:spLocks noChangeArrowheads="1"/>
          </p:cNvSpPr>
          <p:nvPr/>
        </p:nvSpPr>
        <p:spPr bwMode="auto">
          <a:xfrm>
            <a:off x="6192838" y="6651625"/>
            <a:ext cx="3348037" cy="244475"/>
          </a:xfrm>
          <a:prstGeom prst="rect">
            <a:avLst/>
          </a:prstGeom>
          <a:noFill/>
          <a:ln w="9525">
            <a:noFill/>
            <a:miter lim="800000"/>
            <a:headEnd/>
            <a:tailEnd/>
          </a:ln>
          <a:effectLst/>
        </p:spPr>
        <p:txBody>
          <a:bodyPr anchor="ctr">
            <a:spAutoFit/>
          </a:bodyPr>
          <a:lstStyle/>
          <a:p>
            <a:r>
              <a:rPr lang="de-DE" sz="1000">
                <a:hlinkClick r:id="rId6"/>
              </a:rPr>
              <a:t>www.abbiotec.com/image/human-ige-sds-page</a:t>
            </a:r>
            <a:r>
              <a:rPr lang="de-DE" sz="1000"/>
              <a:t> </a:t>
            </a:r>
          </a:p>
        </p:txBody>
      </p:sp>
      <p:sp>
        <p:nvSpPr>
          <p:cNvPr id="168973" name="Line 13"/>
          <p:cNvSpPr>
            <a:spLocks noChangeShapeType="1"/>
          </p:cNvSpPr>
          <p:nvPr/>
        </p:nvSpPr>
        <p:spPr bwMode="auto">
          <a:xfrm>
            <a:off x="4284663" y="4581525"/>
            <a:ext cx="1727200" cy="0"/>
          </a:xfrm>
          <a:prstGeom prst="line">
            <a:avLst/>
          </a:prstGeom>
          <a:noFill/>
          <a:ln w="9525">
            <a:solidFill>
              <a:schemeClr val="tx1"/>
            </a:solidFill>
            <a:round/>
            <a:headEnd/>
            <a:tailEnd type="triangle" w="med" len="med"/>
          </a:ln>
          <a:effectLst/>
        </p:spPr>
        <p:txBody>
          <a:bodyPr/>
          <a:lstStyle/>
          <a:p>
            <a:endParaRPr lang="en-US"/>
          </a:p>
        </p:txBody>
      </p:sp>
      <p:sp>
        <p:nvSpPr>
          <p:cNvPr id="168974" name="Text Box 14"/>
          <p:cNvSpPr txBox="1">
            <a:spLocks noChangeArrowheads="1"/>
          </p:cNvSpPr>
          <p:nvPr/>
        </p:nvSpPr>
        <p:spPr bwMode="auto">
          <a:xfrm>
            <a:off x="4478338" y="4291013"/>
            <a:ext cx="1030287" cy="304800"/>
          </a:xfrm>
          <a:prstGeom prst="rect">
            <a:avLst/>
          </a:prstGeom>
          <a:noFill/>
          <a:ln w="9525">
            <a:noFill/>
            <a:miter lim="800000"/>
            <a:headEnd/>
            <a:tailEnd/>
          </a:ln>
          <a:effectLst/>
        </p:spPr>
        <p:txBody>
          <a:bodyPr wrap="none">
            <a:spAutoFit/>
          </a:bodyPr>
          <a:lstStyle/>
          <a:p>
            <a:r>
              <a:rPr lang="de-DE" sz="1400" b="1"/>
              <a:t>Results in</a:t>
            </a:r>
          </a:p>
        </p:txBody>
      </p:sp>
      <p:sp>
        <p:nvSpPr>
          <p:cNvPr id="168975" name="Rectangle 15"/>
          <p:cNvSpPr>
            <a:spLocks noChangeArrowheads="1"/>
          </p:cNvSpPr>
          <p:nvPr/>
        </p:nvSpPr>
        <p:spPr bwMode="auto">
          <a:xfrm>
            <a:off x="5029200" y="5791200"/>
            <a:ext cx="3529013" cy="822325"/>
          </a:xfrm>
          <a:prstGeom prst="rect">
            <a:avLst/>
          </a:prstGeom>
          <a:noFill/>
          <a:ln w="9525">
            <a:noFill/>
            <a:miter lim="800000"/>
            <a:headEnd/>
            <a:tailEnd/>
          </a:ln>
          <a:effectLst/>
        </p:spPr>
        <p:txBody>
          <a:bodyPr anchor="ctr">
            <a:spAutoFit/>
          </a:bodyPr>
          <a:lstStyle/>
          <a:p>
            <a:r>
              <a:rPr lang="de-DE" sz="1200" i="1" dirty="0"/>
              <a:t>Quality control of human IgE preparation from hybridoma (lane 2) vs. IgE sample purified from myeloma patient serum (lane 3). MW markers are shown in lane 1.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8968"/>
                                        </p:tgtEl>
                                        <p:attrNameLst>
                                          <p:attrName>style.visibility</p:attrName>
                                        </p:attrNameLst>
                                      </p:cBhvr>
                                      <p:to>
                                        <p:strVal val="visible"/>
                                      </p:to>
                                    </p:set>
                                    <p:anim calcmode="lin" valueType="num">
                                      <p:cBhvr additive="base">
                                        <p:cTn id="7" dur="500" fill="hold"/>
                                        <p:tgtEl>
                                          <p:spTgt spid="168968"/>
                                        </p:tgtEl>
                                        <p:attrNameLst>
                                          <p:attrName>ppt_x</p:attrName>
                                        </p:attrNameLst>
                                      </p:cBhvr>
                                      <p:tavLst>
                                        <p:tav tm="0">
                                          <p:val>
                                            <p:strVal val="#ppt_x"/>
                                          </p:val>
                                        </p:tav>
                                        <p:tav tm="100000">
                                          <p:val>
                                            <p:strVal val="#ppt_x"/>
                                          </p:val>
                                        </p:tav>
                                      </p:tavLst>
                                    </p:anim>
                                    <p:anim calcmode="lin" valueType="num">
                                      <p:cBhvr additive="base">
                                        <p:cTn id="8" dur="500" fill="hold"/>
                                        <p:tgtEl>
                                          <p:spTgt spid="16896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8971"/>
                                        </p:tgtEl>
                                        <p:attrNameLst>
                                          <p:attrName>style.visibility</p:attrName>
                                        </p:attrNameLst>
                                      </p:cBhvr>
                                      <p:to>
                                        <p:strVal val="visible"/>
                                      </p:to>
                                    </p:set>
                                    <p:anim calcmode="lin" valueType="num">
                                      <p:cBhvr additive="base">
                                        <p:cTn id="13" dur="500" fill="hold"/>
                                        <p:tgtEl>
                                          <p:spTgt spid="168971"/>
                                        </p:tgtEl>
                                        <p:attrNameLst>
                                          <p:attrName>ppt_x</p:attrName>
                                        </p:attrNameLst>
                                      </p:cBhvr>
                                      <p:tavLst>
                                        <p:tav tm="0">
                                          <p:val>
                                            <p:strVal val="#ppt_x"/>
                                          </p:val>
                                        </p:tav>
                                        <p:tav tm="100000">
                                          <p:val>
                                            <p:strVal val="#ppt_x"/>
                                          </p:val>
                                        </p:tav>
                                      </p:tavLst>
                                    </p:anim>
                                    <p:anim calcmode="lin" valueType="num">
                                      <p:cBhvr additive="base">
                                        <p:cTn id="14" dur="500" fill="hold"/>
                                        <p:tgtEl>
                                          <p:spTgt spid="16897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8973"/>
                                        </p:tgtEl>
                                        <p:attrNameLst>
                                          <p:attrName>style.visibility</p:attrName>
                                        </p:attrNameLst>
                                      </p:cBhvr>
                                      <p:to>
                                        <p:strVal val="visible"/>
                                      </p:to>
                                    </p:set>
                                    <p:anim calcmode="lin" valueType="num">
                                      <p:cBhvr additive="base">
                                        <p:cTn id="17" dur="500" fill="hold"/>
                                        <p:tgtEl>
                                          <p:spTgt spid="168973"/>
                                        </p:tgtEl>
                                        <p:attrNameLst>
                                          <p:attrName>ppt_x</p:attrName>
                                        </p:attrNameLst>
                                      </p:cBhvr>
                                      <p:tavLst>
                                        <p:tav tm="0">
                                          <p:val>
                                            <p:strVal val="#ppt_x"/>
                                          </p:val>
                                        </p:tav>
                                        <p:tav tm="100000">
                                          <p:val>
                                            <p:strVal val="#ppt_x"/>
                                          </p:val>
                                        </p:tav>
                                      </p:tavLst>
                                    </p:anim>
                                    <p:anim calcmode="lin" valueType="num">
                                      <p:cBhvr additive="base">
                                        <p:cTn id="18" dur="500" fill="hold"/>
                                        <p:tgtEl>
                                          <p:spTgt spid="16897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8974"/>
                                        </p:tgtEl>
                                        <p:attrNameLst>
                                          <p:attrName>style.visibility</p:attrName>
                                        </p:attrNameLst>
                                      </p:cBhvr>
                                      <p:to>
                                        <p:strVal val="visible"/>
                                      </p:to>
                                    </p:set>
                                    <p:anim calcmode="lin" valueType="num">
                                      <p:cBhvr additive="base">
                                        <p:cTn id="21" dur="500" fill="hold"/>
                                        <p:tgtEl>
                                          <p:spTgt spid="168974"/>
                                        </p:tgtEl>
                                        <p:attrNameLst>
                                          <p:attrName>ppt_x</p:attrName>
                                        </p:attrNameLst>
                                      </p:cBhvr>
                                      <p:tavLst>
                                        <p:tav tm="0">
                                          <p:val>
                                            <p:strVal val="#ppt_x"/>
                                          </p:val>
                                        </p:tav>
                                        <p:tav tm="100000">
                                          <p:val>
                                            <p:strVal val="#ppt_x"/>
                                          </p:val>
                                        </p:tav>
                                      </p:tavLst>
                                    </p:anim>
                                    <p:anim calcmode="lin" valueType="num">
                                      <p:cBhvr additive="base">
                                        <p:cTn id="22" dur="500" fill="hold"/>
                                        <p:tgtEl>
                                          <p:spTgt spid="16897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8975"/>
                                        </p:tgtEl>
                                        <p:attrNameLst>
                                          <p:attrName>style.visibility</p:attrName>
                                        </p:attrNameLst>
                                      </p:cBhvr>
                                      <p:to>
                                        <p:strVal val="visible"/>
                                      </p:to>
                                    </p:set>
                                    <p:anim calcmode="lin" valueType="num">
                                      <p:cBhvr additive="base">
                                        <p:cTn id="25" dur="500" fill="hold"/>
                                        <p:tgtEl>
                                          <p:spTgt spid="168975"/>
                                        </p:tgtEl>
                                        <p:attrNameLst>
                                          <p:attrName>ppt_x</p:attrName>
                                        </p:attrNameLst>
                                      </p:cBhvr>
                                      <p:tavLst>
                                        <p:tav tm="0">
                                          <p:val>
                                            <p:strVal val="#ppt_x"/>
                                          </p:val>
                                        </p:tav>
                                        <p:tav tm="100000">
                                          <p:val>
                                            <p:strVal val="#ppt_x"/>
                                          </p:val>
                                        </p:tav>
                                      </p:tavLst>
                                    </p:anim>
                                    <p:anim calcmode="lin" valueType="num">
                                      <p:cBhvr additive="base">
                                        <p:cTn id="26" dur="500" fill="hold"/>
                                        <p:tgtEl>
                                          <p:spTgt spid="1689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73" grpId="0" animBg="1"/>
      <p:bldP spid="168974" grpId="0"/>
      <p:bldP spid="1689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6" name="Object 1032"/>
          <p:cNvGraphicFramePr>
            <a:graphicFrameLocks noChangeAspect="1"/>
          </p:cNvGraphicFramePr>
          <p:nvPr>
            <p:extLst>
              <p:ext uri="{D42A27DB-BD31-4B8C-83A1-F6EECF244321}">
                <p14:modId xmlns:p14="http://schemas.microsoft.com/office/powerpoint/2010/main" val="2592228107"/>
              </p:ext>
            </p:extLst>
          </p:nvPr>
        </p:nvGraphicFramePr>
        <p:xfrm>
          <a:off x="762000" y="136524"/>
          <a:ext cx="7620000" cy="952500"/>
        </p:xfrm>
        <a:graphic>
          <a:graphicData uri="http://schemas.openxmlformats.org/presentationml/2006/ole">
            <mc:AlternateContent xmlns:mc="http://schemas.openxmlformats.org/markup-compatibility/2006">
              <mc:Choice xmlns:v="urn:schemas-microsoft-com:vml" Requires="v">
                <p:oleObj name="Dokument" r:id="rId2" imgW="6116107" imgH="957245" progId="Word.Document.8">
                  <p:embed/>
                </p:oleObj>
              </mc:Choice>
              <mc:Fallback>
                <p:oleObj name="Dokument" r:id="rId2" imgW="6116107" imgH="957245" progId="Word.Documen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6524"/>
                        <a:ext cx="7620000" cy="952500"/>
                      </a:xfrm>
                      <a:prstGeom prst="rect">
                        <a:avLst/>
                      </a:prstGeom>
                      <a:noFill/>
                      <a:ln>
                        <a:noFill/>
                      </a:ln>
                      <a:effectLst/>
                    </p:spPr>
                  </p:pic>
                </p:oleObj>
              </mc:Fallback>
            </mc:AlternateContent>
          </a:graphicData>
        </a:graphic>
      </p:graphicFrame>
      <p:graphicFrame>
        <p:nvGraphicFramePr>
          <p:cNvPr id="63506" name="Object 1042"/>
          <p:cNvGraphicFramePr>
            <a:graphicFrameLocks noChangeAspect="1"/>
          </p:cNvGraphicFramePr>
          <p:nvPr>
            <p:extLst>
              <p:ext uri="{D42A27DB-BD31-4B8C-83A1-F6EECF244321}">
                <p14:modId xmlns:p14="http://schemas.microsoft.com/office/powerpoint/2010/main" val="3633754834"/>
              </p:ext>
            </p:extLst>
          </p:nvPr>
        </p:nvGraphicFramePr>
        <p:xfrm>
          <a:off x="761999" y="1431132"/>
          <a:ext cx="7784201" cy="5426868"/>
        </p:xfrm>
        <a:graphic>
          <a:graphicData uri="http://schemas.openxmlformats.org/presentationml/2006/ole">
            <mc:AlternateContent xmlns:mc="http://schemas.openxmlformats.org/markup-compatibility/2006">
              <mc:Choice xmlns:v="urn:schemas-microsoft-com:vml" Requires="v">
                <p:oleObj name="Dokument" r:id="rId4" imgW="6963494" imgH="4887088" progId="Word.Document.8">
                  <p:embed/>
                </p:oleObj>
              </mc:Choice>
              <mc:Fallback>
                <p:oleObj name="Dokument" r:id="rId4" imgW="6963494" imgH="4887088"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9" y="1431132"/>
                        <a:ext cx="7784201" cy="5426868"/>
                      </a:xfrm>
                      <a:prstGeom prst="rect">
                        <a:avLst/>
                      </a:prstGeom>
                      <a:noFill/>
                      <a:ln>
                        <a:noFill/>
                      </a:ln>
                      <a:effectLst/>
                    </p:spPr>
                  </p:pic>
                </p:oleObj>
              </mc:Fallback>
            </mc:AlternateContent>
          </a:graphicData>
        </a:graphic>
      </p:graphicFrame>
      <p:sp>
        <p:nvSpPr>
          <p:cNvPr id="6" name="Slide Number Placeholder 5"/>
          <p:cNvSpPr>
            <a:spLocks noGrp="1"/>
          </p:cNvSpPr>
          <p:nvPr>
            <p:ph type="sldNum" sz="quarter" idx="12"/>
          </p:nvPr>
        </p:nvSpPr>
        <p:spPr/>
        <p:txBody>
          <a:bodyPr/>
          <a:lstStyle/>
          <a:p>
            <a:pPr>
              <a:defRPr/>
            </a:pPr>
            <a:fld id="{C93F256C-8080-4028-9A02-29E5C7900D3E}" type="slidenum">
              <a:rPr lang="en-US" smtClean="0"/>
              <a:pPr>
                <a:defRPr/>
              </a:pPr>
              <a:t>7</a:t>
            </a:fld>
            <a:endParaRPr lang="en-US" dirty="0"/>
          </a:p>
        </p:txBody>
      </p:sp>
    </p:spTree>
    <p:extLst>
      <p:ext uri="{BB962C8B-B14F-4D97-AF65-F5344CB8AC3E}">
        <p14:creationId xmlns:p14="http://schemas.microsoft.com/office/powerpoint/2010/main" val="842813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457200"/>
            <a:ext cx="8430254" cy="570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4800" y="6324600"/>
            <a:ext cx="523413" cy="369332"/>
          </a:xfrm>
          <a:prstGeom prst="rect">
            <a:avLst/>
          </a:prstGeom>
          <a:noFill/>
        </p:spPr>
        <p:txBody>
          <a:bodyPr wrap="none" rtlCol="0">
            <a:spAutoFit/>
          </a:bodyPr>
          <a:lstStyle/>
          <a:p>
            <a:r>
              <a:rPr lang="en-US" dirty="0"/>
              <a:t>SEC</a:t>
            </a:r>
          </a:p>
        </p:txBody>
      </p:sp>
      <p:sp>
        <p:nvSpPr>
          <p:cNvPr id="7" name="TextBox 6"/>
          <p:cNvSpPr txBox="1"/>
          <p:nvPr/>
        </p:nvSpPr>
        <p:spPr>
          <a:xfrm>
            <a:off x="2152650" y="6292850"/>
            <a:ext cx="510076" cy="369332"/>
          </a:xfrm>
          <a:prstGeom prst="rect">
            <a:avLst/>
          </a:prstGeom>
          <a:noFill/>
        </p:spPr>
        <p:txBody>
          <a:bodyPr wrap="none" rtlCol="0">
            <a:spAutoFit/>
          </a:bodyPr>
          <a:lstStyle/>
          <a:p>
            <a:r>
              <a:rPr lang="en-US" dirty="0"/>
              <a:t>HIC</a:t>
            </a:r>
          </a:p>
        </p:txBody>
      </p:sp>
      <p:sp>
        <p:nvSpPr>
          <p:cNvPr id="8" name="TextBox 7"/>
          <p:cNvSpPr txBox="1"/>
          <p:nvPr/>
        </p:nvSpPr>
        <p:spPr>
          <a:xfrm>
            <a:off x="3962400" y="6254750"/>
            <a:ext cx="475323" cy="369332"/>
          </a:xfrm>
          <a:prstGeom prst="rect">
            <a:avLst/>
          </a:prstGeom>
          <a:noFill/>
        </p:spPr>
        <p:txBody>
          <a:bodyPr wrap="none" rtlCol="0">
            <a:spAutoFit/>
          </a:bodyPr>
          <a:lstStyle/>
          <a:p>
            <a:r>
              <a:rPr lang="en-US" dirty="0"/>
              <a:t>IEC</a:t>
            </a:r>
          </a:p>
        </p:txBody>
      </p:sp>
      <p:sp>
        <p:nvSpPr>
          <p:cNvPr id="9" name="TextBox 8"/>
          <p:cNvSpPr txBox="1"/>
          <p:nvPr/>
        </p:nvSpPr>
        <p:spPr>
          <a:xfrm>
            <a:off x="5695950" y="6254750"/>
            <a:ext cx="439479" cy="369332"/>
          </a:xfrm>
          <a:prstGeom prst="rect">
            <a:avLst/>
          </a:prstGeom>
          <a:noFill/>
        </p:spPr>
        <p:txBody>
          <a:bodyPr wrap="none" rtlCol="0">
            <a:spAutoFit/>
          </a:bodyPr>
          <a:lstStyle/>
          <a:p>
            <a:r>
              <a:rPr lang="en-US" dirty="0"/>
              <a:t>AC</a:t>
            </a:r>
          </a:p>
        </p:txBody>
      </p:sp>
      <p:sp>
        <p:nvSpPr>
          <p:cNvPr id="10" name="TextBox 9"/>
          <p:cNvSpPr txBox="1"/>
          <p:nvPr/>
        </p:nvSpPr>
        <p:spPr>
          <a:xfrm>
            <a:off x="7239000" y="6210300"/>
            <a:ext cx="551754" cy="369332"/>
          </a:xfrm>
          <a:prstGeom prst="rect">
            <a:avLst/>
          </a:prstGeom>
          <a:noFill/>
        </p:spPr>
        <p:txBody>
          <a:bodyPr wrap="none" rtlCol="0">
            <a:spAutoFit/>
          </a:bodyPr>
          <a:lstStyle/>
          <a:p>
            <a:r>
              <a:rPr lang="en-US" dirty="0"/>
              <a:t>RPC</a:t>
            </a:r>
          </a:p>
        </p:txBody>
      </p:sp>
      <p:sp>
        <p:nvSpPr>
          <p:cNvPr id="5" name="Slide Number Placeholder 4"/>
          <p:cNvSpPr>
            <a:spLocks noGrp="1"/>
          </p:cNvSpPr>
          <p:nvPr>
            <p:ph type="sldNum" sz="quarter" idx="12"/>
          </p:nvPr>
        </p:nvSpPr>
        <p:spPr/>
        <p:txBody>
          <a:bodyPr/>
          <a:lstStyle/>
          <a:p>
            <a:pPr>
              <a:defRPr/>
            </a:pPr>
            <a:fld id="{C93F256C-8080-4028-9A02-29E5C7900D3E}" type="slidenum">
              <a:rPr lang="en-US" smtClean="0"/>
              <a:pPr>
                <a:defRPr/>
              </a:pPr>
              <a:t>8</a:t>
            </a:fld>
            <a:endParaRPr lang="en-US" dirty="0"/>
          </a:p>
        </p:txBody>
      </p:sp>
    </p:spTree>
    <p:extLst>
      <p:ext uri="{BB962C8B-B14F-4D97-AF65-F5344CB8AC3E}">
        <p14:creationId xmlns:p14="http://schemas.microsoft.com/office/powerpoint/2010/main" val="1583581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stretch>
            <a:fillRect/>
          </a:stretch>
        </p:blipFill>
        <p:spPr>
          <a:xfrm>
            <a:off x="685800" y="228600"/>
            <a:ext cx="3152775"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284"/>
          <a:stretch/>
        </p:blipFill>
        <p:spPr bwMode="auto">
          <a:xfrm>
            <a:off x="4214192" y="296757"/>
            <a:ext cx="3616657" cy="2752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karino\Pictures\AZ\Photo01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4335174"/>
            <a:ext cx="1440179" cy="1883311"/>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a:off x="1600200" y="5276830"/>
            <a:ext cx="250302" cy="372798"/>
          </a:xfrm>
          <a:prstGeom prst="rightArrow">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0" name="Picture 3" descr="C:\Users\karino\Pictures\AZ\Photo01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4335173"/>
            <a:ext cx="1423506" cy="1883311"/>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3657600" y="5353942"/>
            <a:ext cx="250302" cy="372798"/>
          </a:xfrm>
          <a:prstGeom prst="rightArrow">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FFFF00"/>
              </a:solidFill>
            </a:endParaRPr>
          </a:p>
        </p:txBody>
      </p:sp>
      <p:pic>
        <p:nvPicPr>
          <p:cNvPr id="12" name="Picture 4" descr="C:\Users\karino\Pictures\Photo01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4307492"/>
            <a:ext cx="1407482" cy="19109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karino\Downloads\IMG_غ²غ°غ±غ´غ°غ¹غ±غ³_غ±غ·غ°غ²غ°غµ (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36" t="2192" r="8356" b="12877"/>
          <a:stretch/>
        </p:blipFill>
        <p:spPr bwMode="auto">
          <a:xfrm>
            <a:off x="6705600" y="4177591"/>
            <a:ext cx="1262608" cy="2170793"/>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p:cNvSpPr/>
          <p:nvPr/>
        </p:nvSpPr>
        <p:spPr>
          <a:xfrm>
            <a:off x="6096000" y="5463229"/>
            <a:ext cx="250302" cy="372798"/>
          </a:xfrm>
          <a:prstGeom prst="rightArrow">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FFFF00"/>
              </a:solidFill>
            </a:endParaRPr>
          </a:p>
        </p:txBody>
      </p:sp>
      <p:sp>
        <p:nvSpPr>
          <p:cNvPr id="18" name="TextBox 17"/>
          <p:cNvSpPr txBox="1"/>
          <p:nvPr/>
        </p:nvSpPr>
        <p:spPr>
          <a:xfrm>
            <a:off x="2133600" y="6477000"/>
            <a:ext cx="1425903" cy="369332"/>
          </a:xfrm>
          <a:prstGeom prst="rect">
            <a:avLst/>
          </a:prstGeom>
          <a:noFill/>
        </p:spPr>
        <p:txBody>
          <a:bodyPr wrap="none" rtlCol="0">
            <a:spAutoFit/>
          </a:bodyPr>
          <a:lstStyle/>
          <a:p>
            <a:r>
              <a:rPr lang="en-US" dirty="0"/>
              <a:t>Agar solution</a:t>
            </a:r>
          </a:p>
        </p:txBody>
      </p:sp>
      <p:sp>
        <p:nvSpPr>
          <p:cNvPr id="20" name="TextBox 19"/>
          <p:cNvSpPr txBox="1"/>
          <p:nvPr/>
        </p:nvSpPr>
        <p:spPr>
          <a:xfrm>
            <a:off x="6934383" y="6495018"/>
            <a:ext cx="936475" cy="369332"/>
          </a:xfrm>
          <a:prstGeom prst="rect">
            <a:avLst/>
          </a:prstGeom>
          <a:noFill/>
        </p:spPr>
        <p:txBody>
          <a:bodyPr wrap="none" rtlCol="0">
            <a:spAutoFit/>
          </a:bodyPr>
          <a:lstStyle/>
          <a:p>
            <a:r>
              <a:rPr lang="en-US" dirty="0" err="1"/>
              <a:t>Agarose</a:t>
            </a:r>
            <a:endParaRPr lang="en-US" dirty="0"/>
          </a:p>
        </p:txBody>
      </p:sp>
      <p:sp>
        <p:nvSpPr>
          <p:cNvPr id="21" name="TextBox 20"/>
          <p:cNvSpPr txBox="1"/>
          <p:nvPr/>
        </p:nvSpPr>
        <p:spPr>
          <a:xfrm>
            <a:off x="4214192" y="6477000"/>
            <a:ext cx="1389291" cy="369332"/>
          </a:xfrm>
          <a:prstGeom prst="rect">
            <a:avLst/>
          </a:prstGeom>
          <a:noFill/>
        </p:spPr>
        <p:txBody>
          <a:bodyPr wrap="none" rtlCol="0">
            <a:spAutoFit/>
          </a:bodyPr>
          <a:lstStyle/>
          <a:p>
            <a:r>
              <a:rPr lang="en-US" dirty="0"/>
              <a:t>Agar powder</a:t>
            </a:r>
          </a:p>
        </p:txBody>
      </p:sp>
      <p:sp>
        <p:nvSpPr>
          <p:cNvPr id="24" name="Slide Number Placeholder 23"/>
          <p:cNvSpPr>
            <a:spLocks noGrp="1"/>
          </p:cNvSpPr>
          <p:nvPr>
            <p:ph type="sldNum" sz="quarter" idx="12"/>
          </p:nvPr>
        </p:nvSpPr>
        <p:spPr/>
        <p:txBody>
          <a:bodyPr/>
          <a:lstStyle/>
          <a:p>
            <a:pPr>
              <a:defRPr/>
            </a:pPr>
            <a:fld id="{C93F256C-8080-4028-9A02-29E5C7900D3E}" type="slidenum">
              <a:rPr lang="en-US" smtClean="0"/>
              <a:pPr>
                <a:defRPr/>
              </a:pPr>
              <a:t>9</a:t>
            </a:fld>
            <a:endParaRPr lang="en-US" dirty="0"/>
          </a:p>
        </p:txBody>
      </p:sp>
      <p:sp>
        <p:nvSpPr>
          <p:cNvPr id="25" name="TextBox 24"/>
          <p:cNvSpPr txBox="1"/>
          <p:nvPr/>
        </p:nvSpPr>
        <p:spPr>
          <a:xfrm>
            <a:off x="388466" y="6463784"/>
            <a:ext cx="701346" cy="369332"/>
          </a:xfrm>
          <a:prstGeom prst="rect">
            <a:avLst/>
          </a:prstGeom>
          <a:noFill/>
        </p:spPr>
        <p:txBody>
          <a:bodyPr wrap="none" rtlCol="0">
            <a:spAutoFit/>
          </a:bodyPr>
          <a:lstStyle/>
          <a:p>
            <a:r>
              <a:rPr lang="en-US" dirty="0"/>
              <a:t>Algae</a:t>
            </a:r>
          </a:p>
        </p:txBody>
      </p:sp>
    </p:spTree>
    <p:extLst>
      <p:ext uri="{BB962C8B-B14F-4D97-AF65-F5344CB8AC3E}">
        <p14:creationId xmlns:p14="http://schemas.microsoft.com/office/powerpoint/2010/main" val="274346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2.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97">
      <a:majorFont>
        <a:latin typeface="Times New Roman"/>
        <a:ea typeface=""/>
        <a:cs typeface="Times New Roman"/>
      </a:majorFont>
      <a:minorFont>
        <a:latin typeface="Calibri"/>
        <a:ea typeface=""/>
        <a:cs typeface="B Nazani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19547</TotalTime>
  <Words>2323</Words>
  <Application>Microsoft Office PowerPoint</Application>
  <PresentationFormat>On-screen Show (4:3)</PresentationFormat>
  <Paragraphs>469</Paragraphs>
  <Slides>53</Slides>
  <Notes>7</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2</vt:i4>
      </vt:variant>
      <vt:variant>
        <vt:lpstr>Slide Titles</vt:lpstr>
      </vt:variant>
      <vt:variant>
        <vt:i4>53</vt:i4>
      </vt:variant>
    </vt:vector>
  </HeadingPairs>
  <TitlesOfParts>
    <vt:vector size="74" baseType="lpstr">
      <vt:lpstr>Arial</vt:lpstr>
      <vt:lpstr>Arial Black</vt:lpstr>
      <vt:lpstr>Arial Narrow</vt:lpstr>
      <vt:lpstr>Bell MT</vt:lpstr>
      <vt:lpstr>Calibri</vt:lpstr>
      <vt:lpstr>Cambria</vt:lpstr>
      <vt:lpstr>Comic Sans MS</vt:lpstr>
      <vt:lpstr>Constantia</vt:lpstr>
      <vt:lpstr>Courier New</vt:lpstr>
      <vt:lpstr>Gabriola</vt:lpstr>
      <vt:lpstr>Perpetua Titling MT</vt:lpstr>
      <vt:lpstr>Segoe UI Semibold</vt:lpstr>
      <vt:lpstr>Times New Roman</vt:lpstr>
      <vt:lpstr>Vijaya</vt:lpstr>
      <vt:lpstr>Wingdings</vt:lpstr>
      <vt:lpstr>Wingdings 2</vt:lpstr>
      <vt:lpstr>Wingdings 3</vt:lpstr>
      <vt:lpstr>Adjacency</vt:lpstr>
      <vt:lpstr>Office Theme</vt:lpstr>
      <vt:lpstr>Dokument</vt:lpstr>
      <vt:lpstr>CS ChemDraw Drawing</vt:lpstr>
      <vt:lpstr> FPLC Fast      Protein       Liquid      Chromatography </vt:lpstr>
      <vt:lpstr>PowerPoint Presentation</vt:lpstr>
      <vt:lpstr>PowerPoint Presentation</vt:lpstr>
      <vt:lpstr>PowerPoint Presentation</vt:lpstr>
      <vt:lpstr>PowerPoint Presentation</vt:lpstr>
      <vt:lpstr>First step: How can to check the identification and purity of  biomolecule?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Sephacry HR (derivative of Sephadex)</vt:lpstr>
      <vt:lpstr>PowerPoint Presentation</vt:lpstr>
      <vt:lpstr>Superdex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Ion Exchange Chromatography (IEC):</vt:lpstr>
      <vt:lpstr>Ion exchange chromatography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feature: benchtop cooling</vt:lpstr>
      <vt:lpstr>Strategies for system cooling</vt:lpstr>
      <vt:lpstr>Strategies for system cooling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MALDI-TOF-MS Profiles of Pure FMDV Antigens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weapon</dc:creator>
  <cp:lastModifiedBy>Alireza Ghassempour</cp:lastModifiedBy>
  <cp:revision>366</cp:revision>
  <dcterms:created xsi:type="dcterms:W3CDTF">2011-06-10T05:42:24Z</dcterms:created>
  <dcterms:modified xsi:type="dcterms:W3CDTF">2022-08-24T03:13:03Z</dcterms:modified>
</cp:coreProperties>
</file>