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35" r:id="rId3"/>
    <p:sldMasterId id="2147483747" r:id="rId4"/>
    <p:sldMasterId id="2147483752" r:id="rId5"/>
  </p:sldMasterIdLst>
  <p:notesMasterIdLst>
    <p:notesMasterId r:id="rId111"/>
  </p:notesMasterIdLst>
  <p:sldIdLst>
    <p:sldId id="569" r:id="rId6"/>
    <p:sldId id="258" r:id="rId7"/>
    <p:sldId id="300" r:id="rId8"/>
    <p:sldId id="573" r:id="rId9"/>
    <p:sldId id="398" r:id="rId10"/>
    <p:sldId id="331" r:id="rId11"/>
    <p:sldId id="332" r:id="rId12"/>
    <p:sldId id="509" r:id="rId13"/>
    <p:sldId id="593" r:id="rId14"/>
    <p:sldId id="324" r:id="rId15"/>
    <p:sldId id="326" r:id="rId16"/>
    <p:sldId id="595" r:id="rId17"/>
    <p:sldId id="592" r:id="rId18"/>
    <p:sldId id="271" r:id="rId19"/>
    <p:sldId id="411" r:id="rId20"/>
    <p:sldId id="273" r:id="rId21"/>
    <p:sldId id="272" r:id="rId22"/>
    <p:sldId id="423" r:id="rId23"/>
    <p:sldId id="418" r:id="rId24"/>
    <p:sldId id="277" r:id="rId25"/>
    <p:sldId id="514" r:id="rId26"/>
    <p:sldId id="516" r:id="rId27"/>
    <p:sldId id="517" r:id="rId28"/>
    <p:sldId id="316" r:id="rId29"/>
    <p:sldId id="571" r:id="rId30"/>
    <p:sldId id="446" r:id="rId31"/>
    <p:sldId id="598" r:id="rId32"/>
    <p:sldId id="518" r:id="rId33"/>
    <p:sldId id="519" r:id="rId34"/>
    <p:sldId id="520" r:id="rId35"/>
    <p:sldId id="599" r:id="rId36"/>
    <p:sldId id="580" r:id="rId37"/>
    <p:sldId id="282" r:id="rId38"/>
    <p:sldId id="289" r:id="rId39"/>
    <p:sldId id="581" r:id="rId40"/>
    <p:sldId id="582" r:id="rId41"/>
    <p:sldId id="584" r:id="rId42"/>
    <p:sldId id="585" r:id="rId43"/>
    <p:sldId id="586" r:id="rId44"/>
    <p:sldId id="587" r:id="rId45"/>
    <p:sldId id="596" r:id="rId46"/>
    <p:sldId id="588" r:id="rId47"/>
    <p:sldId id="597" r:id="rId48"/>
    <p:sldId id="295" r:id="rId49"/>
    <p:sldId id="591" r:id="rId50"/>
    <p:sldId id="353" r:id="rId51"/>
    <p:sldId id="352" r:id="rId52"/>
    <p:sldId id="590" r:id="rId53"/>
    <p:sldId id="376" r:id="rId54"/>
    <p:sldId id="377" r:id="rId55"/>
    <p:sldId id="533" r:id="rId56"/>
    <p:sldId id="302" r:id="rId57"/>
    <p:sldId id="378" r:id="rId58"/>
    <p:sldId id="534" r:id="rId59"/>
    <p:sldId id="417" r:id="rId60"/>
    <p:sldId id="339" r:id="rId61"/>
    <p:sldId id="600" r:id="rId62"/>
    <p:sldId id="601" r:id="rId63"/>
    <p:sldId id="522" r:id="rId64"/>
    <p:sldId id="510" r:id="rId65"/>
    <p:sldId id="575" r:id="rId66"/>
    <p:sldId id="574" r:id="rId67"/>
    <p:sldId id="576" r:id="rId68"/>
    <p:sldId id="577" r:id="rId69"/>
    <p:sldId id="578" r:id="rId70"/>
    <p:sldId id="259" r:id="rId71"/>
    <p:sldId id="523" r:id="rId72"/>
    <p:sldId id="404" r:id="rId73"/>
    <p:sldId id="531" r:id="rId74"/>
    <p:sldId id="532" r:id="rId75"/>
    <p:sldId id="327" r:id="rId76"/>
    <p:sldId id="405" r:id="rId77"/>
    <p:sldId id="605" r:id="rId78"/>
    <p:sldId id="524" r:id="rId79"/>
    <p:sldId id="528" r:id="rId80"/>
    <p:sldId id="512" r:id="rId81"/>
    <p:sldId id="525" r:id="rId82"/>
    <p:sldId id="608" r:id="rId83"/>
    <p:sldId id="607" r:id="rId84"/>
    <p:sldId id="408" r:id="rId85"/>
    <p:sldId id="409" r:id="rId86"/>
    <p:sldId id="606" r:id="rId87"/>
    <p:sldId id="475" r:id="rId88"/>
    <p:sldId id="594" r:id="rId89"/>
    <p:sldId id="602" r:id="rId90"/>
    <p:sldId id="366" r:id="rId91"/>
    <p:sldId id="603" r:id="rId92"/>
    <p:sldId id="527" r:id="rId93"/>
    <p:sldId id="372" r:id="rId94"/>
    <p:sldId id="373" r:id="rId95"/>
    <p:sldId id="477" r:id="rId96"/>
    <p:sldId id="478" r:id="rId97"/>
    <p:sldId id="374" r:id="rId98"/>
    <p:sldId id="483" r:id="rId99"/>
    <p:sldId id="379" r:id="rId100"/>
    <p:sldId id="263" r:id="rId101"/>
    <p:sldId id="484" r:id="rId102"/>
    <p:sldId id="604" r:id="rId103"/>
    <p:sldId id="257" r:id="rId104"/>
    <p:sldId id="382" r:id="rId105"/>
    <p:sldId id="486" r:id="rId106"/>
    <p:sldId id="387" r:id="rId107"/>
    <p:sldId id="388" r:id="rId108"/>
    <p:sldId id="609" r:id="rId109"/>
    <p:sldId id="402"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1" autoAdjust="0"/>
    <p:restoredTop sz="93744" autoAdjust="0"/>
  </p:normalViewPr>
  <p:slideViewPr>
    <p:cSldViewPr>
      <p:cViewPr varScale="1">
        <p:scale>
          <a:sx n="62" d="100"/>
          <a:sy n="62" d="100"/>
        </p:scale>
        <p:origin x="1032" y="45"/>
      </p:cViewPr>
      <p:guideLst>
        <p:guide orient="horz" pos="2160"/>
        <p:guide pos="2880"/>
      </p:guideLst>
    </p:cSldViewPr>
  </p:slideViewPr>
  <p:outlineViewPr>
    <p:cViewPr>
      <p:scale>
        <a:sx n="33" d="100"/>
        <a:sy n="33" d="100"/>
      </p:scale>
      <p:origin x="0" y="-541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05AE0F-17E5-4A13-8FC4-C11C3FB79965}" type="datetimeFigureOut">
              <a:rPr lang="en-US" smtClean="0"/>
              <a:t>8/24/2022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58181-26F3-4338-B2ED-076BDC2D8BDD}" type="slidenum">
              <a:rPr lang="en-US" smtClean="0"/>
              <a:t>‹#›</a:t>
            </a:fld>
            <a:endParaRPr lang="en-US"/>
          </a:p>
        </p:txBody>
      </p:sp>
    </p:spTree>
    <p:extLst>
      <p:ext uri="{BB962C8B-B14F-4D97-AF65-F5344CB8AC3E}">
        <p14:creationId xmlns:p14="http://schemas.microsoft.com/office/powerpoint/2010/main" val="2482379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58181-26F3-4338-B2ED-076BDC2D8BDD}" type="slidenum">
              <a:rPr lang="en-US" smtClean="0"/>
              <a:t>19</a:t>
            </a:fld>
            <a:endParaRPr lang="en-US"/>
          </a:p>
        </p:txBody>
      </p:sp>
    </p:spTree>
    <p:extLst>
      <p:ext uri="{BB962C8B-B14F-4D97-AF65-F5344CB8AC3E}">
        <p14:creationId xmlns:p14="http://schemas.microsoft.com/office/powerpoint/2010/main" val="174302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58181-26F3-4338-B2ED-076BDC2D8B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61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58181-26F3-4338-B2ED-076BDC2D8BDD}" type="slidenum">
              <a:rPr lang="en-US" smtClean="0"/>
              <a:t>43</a:t>
            </a:fld>
            <a:endParaRPr lang="en-US"/>
          </a:p>
        </p:txBody>
      </p:sp>
    </p:spTree>
    <p:extLst>
      <p:ext uri="{BB962C8B-B14F-4D97-AF65-F5344CB8AC3E}">
        <p14:creationId xmlns:p14="http://schemas.microsoft.com/office/powerpoint/2010/main" val="49803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High-efficiency adsorbent particles are very often spherical and monodisperse in order to reduce pressure drops. In this case void fractions for spherical particles lie theoretically in the range 0.26&lt;𝜀e &lt;0.48, and mean values of 𝜖e of approximately 0.37 can be roughly applied (</a:t>
            </a:r>
            <a:r>
              <a:rPr lang="en-US" dirty="0" err="1"/>
              <a:t>Brauer</a:t>
            </a:r>
            <a:r>
              <a:rPr lang="en-US" dirty="0"/>
              <a:t> 1971). Particle porosities lie in the range 0.50&lt;𝜀p &lt;0.90, meaning that 50–10% of the solid is impermeable skeleton.</a:t>
            </a:r>
          </a:p>
          <a:p>
            <a:r>
              <a:rPr lang="en-US" dirty="0"/>
              <a:t>Total porosities are often in the range 0.65&lt;𝜀t &lt;0.80.With monolithic columns these total porosities can lie in the range 0.80&lt;𝜀t &lt;0.90. In case of large porosities, sufficient stability of the bed has to be ensured.</a:t>
            </a:r>
          </a:p>
          <a:p>
            <a:endParaRPr lang="en-US" dirty="0"/>
          </a:p>
        </p:txBody>
      </p:sp>
      <p:sp>
        <p:nvSpPr>
          <p:cNvPr id="4" name="Slide Number Placeholder 3"/>
          <p:cNvSpPr>
            <a:spLocks noGrp="1"/>
          </p:cNvSpPr>
          <p:nvPr>
            <p:ph type="sldNum" sz="quarter" idx="5"/>
          </p:nvPr>
        </p:nvSpPr>
        <p:spPr/>
        <p:txBody>
          <a:bodyPr/>
          <a:lstStyle/>
          <a:p>
            <a:fld id="{9F058181-26F3-4338-B2ED-076BDC2D8BDD}" type="slidenum">
              <a:rPr lang="en-US" smtClean="0"/>
              <a:t>65</a:t>
            </a:fld>
            <a:endParaRPr lang="en-US"/>
          </a:p>
        </p:txBody>
      </p:sp>
    </p:spTree>
    <p:extLst>
      <p:ext uri="{BB962C8B-B14F-4D97-AF65-F5344CB8AC3E}">
        <p14:creationId xmlns:p14="http://schemas.microsoft.com/office/powerpoint/2010/main" val="399549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Mass-selective, evaporative light scattering and refractive index detectors</a:t>
            </a:r>
            <a:r>
              <a:rPr lang="fa-IR" dirty="0"/>
              <a:t> </a:t>
            </a:r>
            <a:r>
              <a:rPr lang="en-US" dirty="0"/>
              <a:t>all require make-up solvents for preparative applications.</a:t>
            </a:r>
          </a:p>
        </p:txBody>
      </p:sp>
      <p:sp>
        <p:nvSpPr>
          <p:cNvPr id="4" name="Slide Number Placeholder 3"/>
          <p:cNvSpPr>
            <a:spLocks noGrp="1"/>
          </p:cNvSpPr>
          <p:nvPr>
            <p:ph type="sldNum" sz="quarter" idx="5"/>
          </p:nvPr>
        </p:nvSpPr>
        <p:spPr/>
        <p:txBody>
          <a:bodyPr/>
          <a:lstStyle/>
          <a:p>
            <a:fld id="{9F058181-26F3-4338-B2ED-076BDC2D8BDD}" type="slidenum">
              <a:rPr lang="en-US" smtClean="0"/>
              <a:t>76</a:t>
            </a:fld>
            <a:endParaRPr lang="en-US"/>
          </a:p>
        </p:txBody>
      </p:sp>
    </p:spTree>
    <p:extLst>
      <p:ext uri="{BB962C8B-B14F-4D97-AF65-F5344CB8AC3E}">
        <p14:creationId xmlns:p14="http://schemas.microsoft.com/office/powerpoint/2010/main" val="278284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58181-26F3-4338-B2ED-076BDC2D8BDD}" type="slidenum">
              <a:rPr lang="en-US" smtClean="0"/>
              <a:t>90</a:t>
            </a:fld>
            <a:endParaRPr lang="en-US"/>
          </a:p>
        </p:txBody>
      </p:sp>
    </p:spTree>
    <p:extLst>
      <p:ext uri="{BB962C8B-B14F-4D97-AF65-F5344CB8AC3E}">
        <p14:creationId xmlns:p14="http://schemas.microsoft.com/office/powerpoint/2010/main" val="220696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691E71-01B2-41F2-9EE0-A97CD0A83BB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323017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691E71-01B2-41F2-9EE0-A97CD0A83BB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340724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691E71-01B2-41F2-9EE0-A97CD0A83BB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2197664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C5E9CD-9EF9-41D0-89AC-300E494FDA01}" type="slidenum">
              <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219"/>
          <p:cNvSpPr>
            <a:spLocks noGrp="1" noChangeArrowheads="1"/>
          </p:cNvSpPr>
          <p:nvPr>
            <p:ph type="dt" sz="half"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220"/>
          <p:cNvSpPr>
            <a:spLocks noGrp="1" noChangeArrowheads="1"/>
          </p:cNvSpPr>
          <p:nvPr>
            <p:ph type="ftr" sz="quarter" idx="12"/>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7417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80349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034537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3642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36099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19481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95685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70749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691E71-01B2-41F2-9EE0-A97CD0A83BB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585050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4929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2647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6731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BB88AC-0253-4B35-890D-5F62805DB725}" type="datetimeFigureOut">
              <a:rPr lang="fa-IR" smtClean="0">
                <a:solidFill>
                  <a:prstClr val="black">
                    <a:tint val="75000"/>
                  </a:prstClr>
                </a:solidFill>
              </a:rPr>
              <a:pPr/>
              <a:t>27/01/1444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95B5B37-FC00-4103-AE22-753B501E5D2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16127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5039573-43C6-4C31-AA3A-B206C742551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3424200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039573-43C6-4C31-AA3A-B206C742551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16678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039573-43C6-4C31-AA3A-B206C742551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771624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039573-43C6-4C31-AA3A-B206C7425514}"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4011364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039573-43C6-4C31-AA3A-B206C7425514}"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3951579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039573-43C6-4C31-AA3A-B206C7425514}"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1945603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91E71-01B2-41F2-9EE0-A97CD0A83BB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3049209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39573-43C6-4C31-AA3A-B206C7425514}"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3332712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039573-43C6-4C31-AA3A-B206C7425514}"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3368699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039573-43C6-4C31-AA3A-B206C7425514}"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4212151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039573-43C6-4C31-AA3A-B206C742551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1929497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039573-43C6-4C31-AA3A-B206C742551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3050F-1EBB-4645-8433-C85EC911DE17}" type="slidenum">
              <a:rPr lang="en-US" smtClean="0"/>
              <a:t>‹#›</a:t>
            </a:fld>
            <a:endParaRPr lang="en-US"/>
          </a:p>
        </p:txBody>
      </p:sp>
    </p:spTree>
    <p:extLst>
      <p:ext uri="{BB962C8B-B14F-4D97-AF65-F5344CB8AC3E}">
        <p14:creationId xmlns:p14="http://schemas.microsoft.com/office/powerpoint/2010/main" val="2562613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1581" r="11948" b="60745"/>
          <a:stretch/>
        </p:blipFill>
        <p:spPr bwMode="auto">
          <a:xfrm rot="10800000">
            <a:off x="251520" y="764704"/>
            <a:ext cx="849694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13792" y="2801999"/>
            <a:ext cx="7772400" cy="1470025"/>
          </a:xfrm>
        </p:spPr>
        <p:txBody>
          <a:bodyPr/>
          <a:lstStyle>
            <a:lvl1pPr>
              <a:defRPr>
                <a:solidFill>
                  <a:srgbClr val="003300"/>
                </a:solidFill>
                <a:latin typeface="Century Schoolbook" pitchFamily="18" charset="0"/>
              </a:defRPr>
            </a:lvl1pPr>
          </a:lstStyle>
          <a:p>
            <a:r>
              <a:rPr lang="en-US"/>
              <a:t>Click to edit Master title style</a:t>
            </a:r>
          </a:p>
        </p:txBody>
      </p:sp>
      <p:sp>
        <p:nvSpPr>
          <p:cNvPr id="3" name="Subtitle 2"/>
          <p:cNvSpPr>
            <a:spLocks noGrp="1"/>
          </p:cNvSpPr>
          <p:nvPr>
            <p:ph type="subTitle" idx="1"/>
          </p:nvPr>
        </p:nvSpPr>
        <p:spPr>
          <a:xfrm>
            <a:off x="4932040" y="3955504"/>
            <a:ext cx="3560440" cy="1777752"/>
          </a:xfrm>
        </p:spPr>
        <p:txBody>
          <a:bodyPr>
            <a:normAutofit/>
          </a:bodyPr>
          <a:lstStyle>
            <a:lvl1pPr marL="0" indent="0" algn="l">
              <a:buNone/>
              <a:defRPr sz="2000">
                <a:solidFill>
                  <a:srgbClr val="003300"/>
                </a:solidFill>
                <a:latin typeface="Century Schoolbook"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entury Schoolbook" pitchFamily="18" charset="0"/>
              </a:defRPr>
            </a:lvl1pPr>
          </a:lstStyle>
          <a:p>
            <a:fld id="{D456117F-824A-4510-832C-86934A765547}" type="datetime1">
              <a:rPr lang="en-US" smtClean="0"/>
              <a:t>8/24/2022</a:t>
            </a:fld>
            <a:endParaRPr lang="en-US"/>
          </a:p>
        </p:txBody>
      </p:sp>
      <p:sp>
        <p:nvSpPr>
          <p:cNvPr id="5" name="Footer Placeholder 4"/>
          <p:cNvSpPr>
            <a:spLocks noGrp="1"/>
          </p:cNvSpPr>
          <p:nvPr>
            <p:ph type="ftr" sz="quarter" idx="11"/>
          </p:nvPr>
        </p:nvSpPr>
        <p:spPr/>
        <p:txBody>
          <a:bodyPr/>
          <a:lstStyle>
            <a:lvl1pPr>
              <a:defRPr>
                <a:latin typeface="Century Schoolbook"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entury Schoolbook" pitchFamily="18" charset="0"/>
              </a:defRPr>
            </a:lvl1pPr>
          </a:lstStyle>
          <a:p>
            <a:fld id="{80865BF3-E2E5-48FC-A02B-45687221E7E9}" type="slidenum">
              <a:rPr lang="en-US" smtClean="0"/>
              <a:pPr/>
              <a:t>‹#›</a:t>
            </a:fld>
            <a:endParaRPr lang="en-US"/>
          </a:p>
        </p:txBody>
      </p:sp>
    </p:spTree>
    <p:extLst>
      <p:ext uri="{BB962C8B-B14F-4D97-AF65-F5344CB8AC3E}">
        <p14:creationId xmlns:p14="http://schemas.microsoft.com/office/powerpoint/2010/main" val="2364346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1105" r="11444"/>
          <a:stretch/>
        </p:blipFill>
        <p:spPr bwMode="auto">
          <a:xfrm>
            <a:off x="8916" y="-27384"/>
            <a:ext cx="9144000"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16632"/>
            <a:ext cx="8229600" cy="1143000"/>
          </a:xfrm>
        </p:spPr>
        <p:txBody>
          <a:bodyPr/>
          <a:lstStyle>
            <a:lvl1pPr algn="l">
              <a:defRPr>
                <a:latin typeface="Century Schoolbook" pitchFamily="18" charset="0"/>
              </a:defRPr>
            </a:lvl1pPr>
          </a:lstStyle>
          <a:p>
            <a:r>
              <a:rPr lang="en-US" dirty="0"/>
              <a:t>Click to edit Master title style</a:t>
            </a:r>
          </a:p>
        </p:txBody>
      </p:sp>
      <p:sp>
        <p:nvSpPr>
          <p:cNvPr id="3" name="Content Placeholder 2"/>
          <p:cNvSpPr>
            <a:spLocks noGrp="1"/>
          </p:cNvSpPr>
          <p:nvPr>
            <p:ph idx="1"/>
          </p:nvPr>
        </p:nvSpPr>
        <p:spPr>
          <a:xfrm>
            <a:off x="457200" y="1340768"/>
            <a:ext cx="8229600" cy="4785395"/>
          </a:xfrm>
        </p:spPr>
        <p:txBody>
          <a:bodyPr/>
          <a:lstStyle>
            <a:lvl1pPr>
              <a:defRPr>
                <a:latin typeface="Century Schoolbook" pitchFamily="18" charset="0"/>
              </a:defRPr>
            </a:lvl1pPr>
            <a:lvl2pPr>
              <a:defRPr>
                <a:latin typeface="Century Schoolbook" pitchFamily="18" charset="0"/>
              </a:defRPr>
            </a:lvl2pPr>
            <a:lvl3pPr>
              <a:defRPr>
                <a:latin typeface="Century Schoolbook" pitchFamily="18" charset="0"/>
              </a:defRPr>
            </a:lvl3pPr>
            <a:lvl4pPr>
              <a:defRPr>
                <a:latin typeface="Century Schoolbook" pitchFamily="18" charset="0"/>
              </a:defRPr>
            </a:lvl4pPr>
            <a:lvl5pPr>
              <a:defRPr>
                <a:latin typeface="Century Schoolbook"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entury Schoolbook" pitchFamily="18" charset="0"/>
              </a:defRPr>
            </a:lvl1pPr>
          </a:lstStyle>
          <a:p>
            <a:fld id="{9B670712-0D67-40BC-9A8B-6FAAF394C484}" type="datetime1">
              <a:rPr lang="en-US" smtClean="0"/>
              <a:t>8/24/2022</a:t>
            </a:fld>
            <a:endParaRPr lang="en-US"/>
          </a:p>
        </p:txBody>
      </p:sp>
      <p:sp>
        <p:nvSpPr>
          <p:cNvPr id="5" name="Footer Placeholder 4"/>
          <p:cNvSpPr>
            <a:spLocks noGrp="1"/>
          </p:cNvSpPr>
          <p:nvPr>
            <p:ph type="ftr" sz="quarter" idx="11"/>
          </p:nvPr>
        </p:nvSpPr>
        <p:spPr/>
        <p:txBody>
          <a:bodyPr/>
          <a:lstStyle>
            <a:lvl1pPr>
              <a:defRPr>
                <a:latin typeface="Century Schoolbook" pitchFamily="18" charset="0"/>
              </a:defRPr>
            </a:lvl1pPr>
          </a:lstStyle>
          <a:p>
            <a:endParaRPr lang="en-US"/>
          </a:p>
        </p:txBody>
      </p:sp>
      <p:sp>
        <p:nvSpPr>
          <p:cNvPr id="6" name="Slide Number Placeholder 5"/>
          <p:cNvSpPr>
            <a:spLocks noGrp="1"/>
          </p:cNvSpPr>
          <p:nvPr>
            <p:ph type="sldNum" sz="quarter" idx="12"/>
          </p:nvPr>
        </p:nvSpPr>
        <p:spPr>
          <a:xfrm>
            <a:off x="6902896" y="6376243"/>
            <a:ext cx="2133600" cy="365125"/>
          </a:xfrm>
        </p:spPr>
        <p:txBody>
          <a:bodyPr/>
          <a:lstStyle>
            <a:lvl1pPr>
              <a:defRPr sz="1600">
                <a:solidFill>
                  <a:srgbClr val="003300"/>
                </a:solidFill>
                <a:latin typeface="Century Schoolbook" pitchFamily="18" charset="0"/>
              </a:defRPr>
            </a:lvl1pPr>
          </a:lstStyle>
          <a:p>
            <a:fld id="{80865BF3-E2E5-48FC-A02B-45687221E7E9}" type="slidenum">
              <a:rPr lang="en-US" smtClean="0"/>
              <a:pPr/>
              <a:t>‹#›</a:t>
            </a:fld>
            <a:endParaRPr lang="en-US"/>
          </a:p>
        </p:txBody>
      </p:sp>
    </p:spTree>
    <p:extLst>
      <p:ext uri="{BB962C8B-B14F-4D97-AF65-F5344CB8AC3E}">
        <p14:creationId xmlns:p14="http://schemas.microsoft.com/office/powerpoint/2010/main" val="1723637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2514C40-E8B0-4D8D-AB1C-836BF0C85CF0}" type="slidenum">
              <a:rPr lang="en-US"/>
              <a:pPr/>
              <a:t>‹#›</a:t>
            </a:fld>
            <a:endParaRPr lang="en-US"/>
          </a:p>
        </p:txBody>
      </p:sp>
    </p:spTree>
    <p:extLst>
      <p:ext uri="{BB962C8B-B14F-4D97-AF65-F5344CB8AC3E}">
        <p14:creationId xmlns:p14="http://schemas.microsoft.com/office/powerpoint/2010/main" val="2660641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2AECB81-5B0B-4CED-849D-97EF86F8B662}" type="slidenum">
              <a:rPr lang="en-US"/>
              <a:pPr/>
              <a:t>‹#›</a:t>
            </a:fld>
            <a:endParaRPr lang="en-US"/>
          </a:p>
        </p:txBody>
      </p:sp>
    </p:spTree>
    <p:extLst>
      <p:ext uri="{BB962C8B-B14F-4D97-AF65-F5344CB8AC3E}">
        <p14:creationId xmlns:p14="http://schemas.microsoft.com/office/powerpoint/2010/main" val="796655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1A3F-7F51-66EA-2EC4-2155F101872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E4AC0B5-48A5-2EC1-4D86-C8433C284DB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F6851D3-6556-2F85-15F9-BD09D3A8EB5B}"/>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5" name="Footer Placeholder 4">
            <a:extLst>
              <a:ext uri="{FF2B5EF4-FFF2-40B4-BE49-F238E27FC236}">
                <a16:creationId xmlns:a16="http://schemas.microsoft.com/office/drawing/2014/main" id="{3AC634B3-A493-DB42-D5B8-5447D8C73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3DB4A-B218-2BB8-1515-C428A159BB99}"/>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100378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691E71-01B2-41F2-9EE0-A97CD0A83BB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3349951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095A-391E-F436-4831-9A51AA0A6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0DC3E-D7D0-2DD5-34EC-A188C6FD2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3BA97-6A8B-35E5-6D7F-8B802FEF050F}"/>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5" name="Footer Placeholder 4">
            <a:extLst>
              <a:ext uri="{FF2B5EF4-FFF2-40B4-BE49-F238E27FC236}">
                <a16:creationId xmlns:a16="http://schemas.microsoft.com/office/drawing/2014/main" id="{E462EFBD-48A5-BF5D-8ABF-007E1316D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F276C-F37D-7863-4004-8902C1C95A72}"/>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1642403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AF29-DFF2-A834-0D6E-ACE40163618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9D912A6-4F71-AD56-6D34-E5DFE5BFB23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0C409A-F4F2-52FD-7625-763095E9688E}"/>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5" name="Footer Placeholder 4">
            <a:extLst>
              <a:ext uri="{FF2B5EF4-FFF2-40B4-BE49-F238E27FC236}">
                <a16:creationId xmlns:a16="http://schemas.microsoft.com/office/drawing/2014/main" id="{F8C52A44-6BEA-AB95-04BD-CE6FC16CD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C8B07-C646-6665-9CB2-F1EFB25D99F9}"/>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1752513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7679-A408-68D7-03AD-147C8387FC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DBBE09-22B7-8D36-4D3E-5775883CDFF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D47DE4-2E6C-A70A-CF03-79794FEFFFA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F2891D-A34D-55D3-3A60-FD48132D8F7F}"/>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6" name="Footer Placeholder 5">
            <a:extLst>
              <a:ext uri="{FF2B5EF4-FFF2-40B4-BE49-F238E27FC236}">
                <a16:creationId xmlns:a16="http://schemas.microsoft.com/office/drawing/2014/main" id="{41A7C936-921C-BF99-687D-3A90A5E1A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B5D6BA-E8BE-8D9B-F6C0-06D01C124104}"/>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2064453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7178-52A1-BC54-BC55-B29BA8FA464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F3C1BD-B659-2AA0-9641-A83F50B198C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0043CE7-EF49-0238-8527-44765BA9027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D8171B-1EAC-3708-66E0-DD6B5F12C0C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E880EA8-B7EC-093E-2BD1-C459EE87F13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08984-30ED-4493-E665-A5315CFB114C}"/>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8" name="Footer Placeholder 7">
            <a:extLst>
              <a:ext uri="{FF2B5EF4-FFF2-40B4-BE49-F238E27FC236}">
                <a16:creationId xmlns:a16="http://schemas.microsoft.com/office/drawing/2014/main" id="{C83AE804-548D-52A1-DCA4-4FC73F3F52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D9A324-71BA-6A4C-5CC0-0B53D2826680}"/>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624243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D1B8-0657-86E5-2D95-DA9DD35DA0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1CCB16-FF07-AD2C-87C2-860620E9E086}"/>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4" name="Footer Placeholder 3">
            <a:extLst>
              <a:ext uri="{FF2B5EF4-FFF2-40B4-BE49-F238E27FC236}">
                <a16:creationId xmlns:a16="http://schemas.microsoft.com/office/drawing/2014/main" id="{F81B9F50-3A7E-9A29-0A38-CFBED28A70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97389-E096-9DCF-F53B-D8ABC8A8BFC4}"/>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3194297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EE837F-C992-4D23-B5EE-E51925DBBFF8}"/>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3" name="Footer Placeholder 2">
            <a:extLst>
              <a:ext uri="{FF2B5EF4-FFF2-40B4-BE49-F238E27FC236}">
                <a16:creationId xmlns:a16="http://schemas.microsoft.com/office/drawing/2014/main" id="{2EFD0C1F-7EA5-332C-1F67-98C84363F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6B997-32CB-F022-DD76-4D36D2CA38DE}"/>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2913616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817E-9FD7-8859-6194-64D87FD75C4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5D7E1D-7AC3-3BF8-8FF7-8B9C5E6B9FB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B37A27-CE94-9AEE-5435-242B115F21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459C51-32EE-12E6-29B6-A7DC3F5D1E94}"/>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6" name="Footer Placeholder 5">
            <a:extLst>
              <a:ext uri="{FF2B5EF4-FFF2-40B4-BE49-F238E27FC236}">
                <a16:creationId xmlns:a16="http://schemas.microsoft.com/office/drawing/2014/main" id="{B57523C9-3DBB-B860-B2A2-EC89EA8BA2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B16C0-B363-5E97-64CA-5C3D42EDACEA}"/>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170625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F8F4-97EB-14C6-C8CD-16907E8CAA4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609D692-60F5-41B8-9B9D-F9DB963DA73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485706-CB05-5447-D1E4-F6EC90D0719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C41FE2-38A7-F6C4-FAB7-5EFA62A117AA}"/>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6" name="Footer Placeholder 5">
            <a:extLst>
              <a:ext uri="{FF2B5EF4-FFF2-40B4-BE49-F238E27FC236}">
                <a16:creationId xmlns:a16="http://schemas.microsoft.com/office/drawing/2014/main" id="{26B3871F-FA37-B5FA-6880-C73669EF3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3BB0F-6B73-1BF3-2F82-6FB43250DF7E}"/>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2196520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6E8C-6753-547B-7E78-CC5CE9E9A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487197-AC49-300E-91FC-210F91B51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34DA1-725F-A04D-5992-3F8CB128468A}"/>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5" name="Footer Placeholder 4">
            <a:extLst>
              <a:ext uri="{FF2B5EF4-FFF2-40B4-BE49-F238E27FC236}">
                <a16:creationId xmlns:a16="http://schemas.microsoft.com/office/drawing/2014/main" id="{3B3E9531-D1F2-A025-A7A1-F7C5BCB94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4325F-A43B-900C-4AAE-D7C93B991721}"/>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864780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7505E7-2448-A94F-76A8-D2306561543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62C99-1CF6-DF33-5645-84EF3F5A7E3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E1DA1-D69A-1090-796F-06712602765A}"/>
              </a:ext>
            </a:extLst>
          </p:cNvPr>
          <p:cNvSpPr>
            <a:spLocks noGrp="1"/>
          </p:cNvSpPr>
          <p:nvPr>
            <p:ph type="dt" sz="half" idx="10"/>
          </p:nvPr>
        </p:nvSpPr>
        <p:spPr/>
        <p:txBody>
          <a:bodyPr/>
          <a:lstStyle/>
          <a:p>
            <a:fld id="{94E4527F-AD62-435E-80C1-C7A87203C897}" type="datetimeFigureOut">
              <a:rPr lang="en-US" smtClean="0"/>
              <a:t>8/24/2022</a:t>
            </a:fld>
            <a:endParaRPr lang="en-US"/>
          </a:p>
        </p:txBody>
      </p:sp>
      <p:sp>
        <p:nvSpPr>
          <p:cNvPr id="5" name="Footer Placeholder 4">
            <a:extLst>
              <a:ext uri="{FF2B5EF4-FFF2-40B4-BE49-F238E27FC236}">
                <a16:creationId xmlns:a16="http://schemas.microsoft.com/office/drawing/2014/main" id="{EB99866D-14D4-624F-5940-98B7118FC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789BD-5E18-9620-754A-8F8389F7F93F}"/>
              </a:ext>
            </a:extLst>
          </p:cNvPr>
          <p:cNvSpPr>
            <a:spLocks noGrp="1"/>
          </p:cNvSpPr>
          <p:nvPr>
            <p:ph type="sldNum" sz="quarter" idx="12"/>
          </p:nvPr>
        </p:nvSpPr>
        <p:spPr/>
        <p:txBody>
          <a:bodyPr/>
          <a:lstStyle/>
          <a:p>
            <a:fld id="{C0AC7F93-0EE1-45C9-9D08-6EB55FDD2D0B}" type="slidenum">
              <a:rPr lang="en-US" smtClean="0"/>
              <a:t>‹#›</a:t>
            </a:fld>
            <a:endParaRPr lang="en-US"/>
          </a:p>
        </p:txBody>
      </p:sp>
    </p:spTree>
    <p:extLst>
      <p:ext uri="{BB962C8B-B14F-4D97-AF65-F5344CB8AC3E}">
        <p14:creationId xmlns:p14="http://schemas.microsoft.com/office/powerpoint/2010/main" val="295005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691E71-01B2-41F2-9EE0-A97CD0A83BBF}"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787877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691E71-01B2-41F2-9EE0-A97CD0A83BBF}"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392470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91E71-01B2-41F2-9EE0-A97CD0A83BBF}"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27181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691E71-01B2-41F2-9EE0-A97CD0A83BB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763689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691E71-01B2-41F2-9EE0-A97CD0A83BB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32145-BD9B-41C4-BC5C-5115F183C47B}" type="slidenum">
              <a:rPr lang="en-US" smtClean="0"/>
              <a:t>‹#›</a:t>
            </a:fld>
            <a:endParaRPr lang="en-US"/>
          </a:p>
        </p:txBody>
      </p:sp>
    </p:spTree>
    <p:extLst>
      <p:ext uri="{BB962C8B-B14F-4D97-AF65-F5344CB8AC3E}">
        <p14:creationId xmlns:p14="http://schemas.microsoft.com/office/powerpoint/2010/main" val="110987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91E71-01B2-41F2-9EE0-A97CD0A83BBF}" type="datetimeFigureOut">
              <a:rPr lang="en-US" smtClean="0"/>
              <a:t>8/24/2022</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32145-BD9B-41C4-BC5C-5115F183C47B}" type="slidenum">
              <a:rPr lang="en-US" smtClean="0"/>
              <a:t>‹#›</a:t>
            </a:fld>
            <a:endParaRPr lang="en-US"/>
          </a:p>
        </p:txBody>
      </p:sp>
    </p:spTree>
    <p:extLst>
      <p:ext uri="{BB962C8B-B14F-4D97-AF65-F5344CB8AC3E}">
        <p14:creationId xmlns:p14="http://schemas.microsoft.com/office/powerpoint/2010/main" val="305792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1"/>
            <a:fld id="{B5BB88AC-0253-4B35-890D-5F62805DB725}" type="datetimeFigureOut">
              <a:rPr lang="fa-IR" smtClean="0">
                <a:solidFill>
                  <a:prstClr val="black">
                    <a:tint val="75000"/>
                  </a:prstClr>
                </a:solidFill>
              </a:rPr>
              <a:pPr rtl="1"/>
              <a:t>27/01/1444</a:t>
            </a:fld>
            <a:endParaRPr lang="fa-IR">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1"/>
            <a:endParaRPr lang="fa-IR">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1"/>
            <a:fld id="{695B5B37-FC00-4103-AE22-753B501E5D2B}" type="slidenum">
              <a:rPr lang="fa-IR" smtClean="0">
                <a:solidFill>
                  <a:prstClr val="black">
                    <a:tint val="75000"/>
                  </a:prstClr>
                </a:solidFill>
              </a:rPr>
              <a:pPr rtl="1"/>
              <a:t>‹#›</a:t>
            </a:fld>
            <a:endParaRPr lang="fa-IR">
              <a:solidFill>
                <a:prstClr val="black">
                  <a:tint val="75000"/>
                </a:prstClr>
              </a:solidFill>
            </a:endParaRPr>
          </a:p>
        </p:txBody>
      </p:sp>
    </p:spTree>
    <p:extLst>
      <p:ext uri="{BB962C8B-B14F-4D97-AF65-F5344CB8AC3E}">
        <p14:creationId xmlns:p14="http://schemas.microsoft.com/office/powerpoint/2010/main" val="19898625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5039573-43C6-4C31-AA3A-B206C7425514}" type="datetimeFigureOut">
              <a:rPr lang="en-US" smtClean="0"/>
              <a:t>8/24/2022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13050F-1EBB-4645-8433-C85EC911DE17}" type="slidenum">
              <a:rPr lang="en-US" smtClean="0"/>
              <a:t>‹#›</a:t>
            </a:fld>
            <a:endParaRPr lang="en-US"/>
          </a:p>
        </p:txBody>
      </p:sp>
    </p:spTree>
    <p:extLst>
      <p:ext uri="{BB962C8B-B14F-4D97-AF65-F5344CB8AC3E}">
        <p14:creationId xmlns:p14="http://schemas.microsoft.com/office/powerpoint/2010/main" val="19972766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11105" r="11444"/>
          <a:stretch/>
        </p:blipFill>
        <p:spPr bwMode="auto">
          <a:xfrm>
            <a:off x="8916" y="-27384"/>
            <a:ext cx="9144000"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Schoolbook" pitchFamily="18" charset="0"/>
              </a:defRPr>
            </a:lvl1pPr>
          </a:lstStyle>
          <a:p>
            <a:fld id="{5D48D0DF-F294-4033-97A6-2F40EA9DD38A}" type="datetime1">
              <a:rPr lang="en-US" smtClean="0"/>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Schoolbook"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Schoolbook" pitchFamily="18" charset="0"/>
              </a:defRPr>
            </a:lvl1pPr>
          </a:lstStyle>
          <a:p>
            <a:fld id="{80865BF3-E2E5-48FC-A02B-45687221E7E9}" type="slidenum">
              <a:rPr lang="en-US" smtClean="0"/>
              <a:pPr/>
              <a:t>‹#›</a:t>
            </a:fld>
            <a:endParaRPr lang="en-US"/>
          </a:p>
        </p:txBody>
      </p:sp>
    </p:spTree>
    <p:extLst>
      <p:ext uri="{BB962C8B-B14F-4D97-AF65-F5344CB8AC3E}">
        <p14:creationId xmlns:p14="http://schemas.microsoft.com/office/powerpoint/2010/main" val="61686782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hf hdr="0" ftr="0" dt="0"/>
  <p:txStyles>
    <p:titleStyle>
      <a:lvl1pPr algn="l" defTabSz="914400" rtl="0" eaLnBrk="1" latinLnBrk="0" hangingPunct="1">
        <a:spcBef>
          <a:spcPct val="0"/>
        </a:spcBef>
        <a:buNone/>
        <a:defRPr sz="4400" kern="1200">
          <a:solidFill>
            <a:schemeClr val="tx1"/>
          </a:solidFill>
          <a:latin typeface="Century Schoolbook"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Schoolbook"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Schoolbook"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Schoolbook"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8D9883-9FD9-285D-1AA7-B56E8CFE347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43F5A3-180D-8137-41DE-898F4A9246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0A634-9EBE-9D2E-3E84-9D3C69E2DE9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E4527F-AD62-435E-80C1-C7A87203C897}" type="datetimeFigureOut">
              <a:rPr lang="en-US" smtClean="0"/>
              <a:t>8/24/2022</a:t>
            </a:fld>
            <a:endParaRPr lang="en-US"/>
          </a:p>
        </p:txBody>
      </p:sp>
      <p:sp>
        <p:nvSpPr>
          <p:cNvPr id="5" name="Footer Placeholder 4">
            <a:extLst>
              <a:ext uri="{FF2B5EF4-FFF2-40B4-BE49-F238E27FC236}">
                <a16:creationId xmlns:a16="http://schemas.microsoft.com/office/drawing/2014/main" id="{505592A7-A183-09DB-C90A-D469FFE0E97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AD138-ED3B-2138-E96C-4B4035C59BF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AC7F93-0EE1-45C9-9D08-6EB55FDD2D0B}" type="slidenum">
              <a:rPr lang="en-US" smtClean="0"/>
              <a:t>‹#›</a:t>
            </a:fld>
            <a:endParaRPr lang="en-US"/>
          </a:p>
        </p:txBody>
      </p:sp>
    </p:spTree>
    <p:extLst>
      <p:ext uri="{BB962C8B-B14F-4D97-AF65-F5344CB8AC3E}">
        <p14:creationId xmlns:p14="http://schemas.microsoft.com/office/powerpoint/2010/main" val="331460318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0.xml"/><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hyperlink" Target="http://www.google.com/url?sa=i&amp;rct=j&amp;q=nano+column&amp;source=images&amp;cd=&amp;cad=rja&amp;docid=hYU_a43bcslE_M&amp;tbnid=4R8Xdcs29HXIKM:&amp;ved=0CAUQjRw&amp;url=http://www.etsu.edu/com/msc/equipment.aspx&amp;ei=LnWOUdP6KoKj4gSnpYGwAg&amp;bvm=bv.46340616,d.bGE&amp;psig=AFQjCNFG33D5HkMK7KYzHLEJmKzw_ME5VA&amp;ust=1368377000198749" TargetMode="Externa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www.google.com/url?sa=i&amp;rct=j&amp;q=nano+column&amp;source=images&amp;cd=&amp;cad=rja&amp;docid=wIL126vgCzmUgM&amp;tbnid=KUpNZ_o3dAbrHM:&amp;ved=0CAUQjRw&amp;url=http://www.inertsil.nl/html/ex-columns.html&amp;ei=gnWOUfagO8e74ATZyYHoAQ&amp;bvm=bv.46340616,d.bGE&amp;psig=AFQjCNFG33D5HkMK7KYzHLEJmKzw_ME5VA&amp;ust=136837700019874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30.xml"/><Relationship Id="rId5" Type="http://schemas.openxmlformats.org/officeDocument/2006/relationships/image" Target="../media/image62.emf"/><Relationship Id="rId4" Type="http://schemas.openxmlformats.org/officeDocument/2006/relationships/image" Target="../media/image61.emf"/></Relationships>
</file>

<file path=ppt/slides/_rels/slide53.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30.xml"/><Relationship Id="rId4" Type="http://schemas.openxmlformats.org/officeDocument/2006/relationships/image" Target="../media/image81.emf"/></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0.xml"/><Relationship Id="rId5" Type="http://schemas.openxmlformats.org/officeDocument/2006/relationships/image" Target="../media/image100.pn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p:cNvPicPr>
            <a:picLocks noChangeAspect="1" noChangeArrowheads="1"/>
          </p:cNvPicPr>
          <p:nvPr/>
        </p:nvPicPr>
        <p:blipFill>
          <a:blip r:embed="rId2" cstate="print"/>
          <a:srcRect/>
          <a:stretch>
            <a:fillRect/>
          </a:stretch>
        </p:blipFill>
        <p:spPr bwMode="auto">
          <a:xfrm>
            <a:off x="785813" y="857250"/>
            <a:ext cx="8020050" cy="5105400"/>
          </a:xfrm>
          <a:prstGeom prst="rect">
            <a:avLst/>
          </a:prstGeom>
          <a:noFill/>
          <a:ln w="9525">
            <a:noFill/>
            <a:miter lim="800000"/>
            <a:headEnd/>
            <a:tailEnd/>
          </a:ln>
        </p:spPr>
      </p:pic>
    </p:spTree>
    <p:extLst>
      <p:ext uri="{BB962C8B-B14F-4D97-AF65-F5344CB8AC3E}">
        <p14:creationId xmlns:p14="http://schemas.microsoft.com/office/powerpoint/2010/main" val="2538229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BA1A3-AC9F-54C6-4A02-09A7916BF0CA}"/>
              </a:ext>
            </a:extLst>
          </p:cNvPr>
          <p:cNvPicPr>
            <a:picLocks noChangeAspect="1"/>
          </p:cNvPicPr>
          <p:nvPr/>
        </p:nvPicPr>
        <p:blipFill>
          <a:blip r:embed="rId2"/>
          <a:stretch>
            <a:fillRect/>
          </a:stretch>
        </p:blipFill>
        <p:spPr>
          <a:xfrm>
            <a:off x="0" y="0"/>
            <a:ext cx="9144000" cy="6781800"/>
          </a:xfrm>
          <a:prstGeom prst="rect">
            <a:avLst/>
          </a:prstGeom>
        </p:spPr>
      </p:pic>
    </p:spTree>
    <p:extLst>
      <p:ext uri="{BB962C8B-B14F-4D97-AF65-F5344CB8AC3E}">
        <p14:creationId xmlns:p14="http://schemas.microsoft.com/office/powerpoint/2010/main" val="30653668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807260" cy="627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73368"/>
            <a:ext cx="3368334" cy="611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6820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67186"/>
            <a:ext cx="8458200" cy="540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143000" y="180882"/>
            <a:ext cx="6172200" cy="857250"/>
          </a:xfrm>
        </p:spPr>
        <p:txBody>
          <a:bodyPr/>
          <a:lstStyle/>
          <a:p>
            <a:pPr algn="l"/>
            <a:r>
              <a:rPr lang="en-GB" b="1" dirty="0">
                <a:effectLst>
                  <a:glow rad="63500">
                    <a:schemeClr val="accent5">
                      <a:satMod val="175000"/>
                      <a:alpha val="40000"/>
                    </a:schemeClr>
                  </a:glow>
                </a:effectLst>
              </a:rPr>
              <a:t>Vacuum Packing</a:t>
            </a:r>
            <a:endParaRPr lang="fa-IR" b="1" dirty="0">
              <a:effectLst>
                <a:glow rad="63500">
                  <a:schemeClr val="accent5">
                    <a:satMod val="175000"/>
                    <a:alpha val="40000"/>
                  </a:schemeClr>
                </a:glow>
              </a:effectLst>
            </a:endParaRPr>
          </a:p>
        </p:txBody>
      </p:sp>
    </p:spTree>
    <p:extLst>
      <p:ext uri="{BB962C8B-B14F-4D97-AF65-F5344CB8AC3E}">
        <p14:creationId xmlns:p14="http://schemas.microsoft.com/office/powerpoint/2010/main" val="18049182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171701"/>
            <a:ext cx="8763000" cy="2795958"/>
          </a:xfrm>
          <a:prstGeom prst="rect">
            <a:avLst/>
          </a:prstGeom>
        </p:spPr>
        <p:txBody>
          <a:bodyPr wrap="square">
            <a:spAutoFit/>
          </a:bodyPr>
          <a:lstStyle/>
          <a:p>
            <a:pPr algn="just" fontAlgn="base">
              <a:lnSpc>
                <a:spcPct val="150000"/>
              </a:lnSpc>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Vibration packing is the method developed specifically for this type of matrixes. A </a:t>
            </a:r>
            <a:r>
              <a:rPr lang="en-US" sz="2400" b="1" dirty="0">
                <a:solidFill>
                  <a:srgbClr val="1F497D">
                    <a:lumMod val="60000"/>
                    <a:lumOff val="40000"/>
                  </a:srgbClr>
                </a:solidFill>
                <a:latin typeface="Times New Roman" panose="02020603050405020304" pitchFamily="18" charset="0"/>
                <a:cs typeface="Times New Roman" panose="02020603050405020304" pitchFamily="18" charset="0"/>
              </a:rPr>
              <a:t>vibration device applied externally at the column tube</a:t>
            </a:r>
            <a:r>
              <a:rPr lang="en-US" sz="2400" dirty="0">
                <a:solidFill>
                  <a:prstClr val="black"/>
                </a:solidFill>
                <a:latin typeface="Times New Roman" panose="02020603050405020304" pitchFamily="18" charset="0"/>
                <a:cs typeface="Times New Roman" panose="02020603050405020304" pitchFamily="18" charset="0"/>
              </a:rPr>
              <a:t> generates the right amount of energy to break the bridges (similar to the tap packing at lab scale), </a:t>
            </a:r>
            <a:r>
              <a:rPr lang="en-US" sz="2400" b="1" dirty="0">
                <a:solidFill>
                  <a:srgbClr val="1F497D">
                    <a:lumMod val="60000"/>
                    <a:lumOff val="40000"/>
                  </a:srgbClr>
                </a:solidFill>
                <a:latin typeface="Times New Roman" panose="02020603050405020304" pitchFamily="18" charset="0"/>
                <a:cs typeface="Times New Roman" panose="02020603050405020304" pitchFamily="18" charset="0"/>
              </a:rPr>
              <a:t>allowing particles to settle properly and occupy the minimum bed volume in the column.</a:t>
            </a:r>
            <a:endParaRPr lang="fa-IR" sz="2400" b="1" dirty="0">
              <a:solidFill>
                <a:srgbClr val="1F497D">
                  <a:lumMod val="60000"/>
                  <a:lumOff val="40000"/>
                </a:srgbClr>
              </a:solidFill>
              <a:latin typeface="Times New Roman" panose="02020603050405020304" pitchFamily="18" charset="0"/>
              <a:cs typeface="Times New Roman" panose="02020603050405020304" pitchFamily="18" charset="0"/>
            </a:endParaRPr>
          </a:p>
        </p:txBody>
      </p:sp>
      <p:sp>
        <p:nvSpPr>
          <p:cNvPr id="8" name="Title 1"/>
          <p:cNvSpPr>
            <a:spLocks noGrp="1"/>
          </p:cNvSpPr>
          <p:nvPr>
            <p:ph type="title"/>
          </p:nvPr>
        </p:nvSpPr>
        <p:spPr>
          <a:xfrm>
            <a:off x="220579" y="762000"/>
            <a:ext cx="6172200" cy="857250"/>
          </a:xfrm>
        </p:spPr>
        <p:txBody>
          <a:bodyPr/>
          <a:lstStyle/>
          <a:p>
            <a:pPr algn="l"/>
            <a:r>
              <a:rPr lang="en-GB" b="1" dirty="0">
                <a:effectLst>
                  <a:glow rad="63500">
                    <a:schemeClr val="accent5">
                      <a:satMod val="175000"/>
                      <a:alpha val="40000"/>
                    </a:schemeClr>
                  </a:glow>
                </a:effectLst>
              </a:rPr>
              <a:t>Vibration Packing</a:t>
            </a:r>
            <a:endParaRPr lang="fa-IR" b="1" dirty="0">
              <a:effectLst>
                <a:glow rad="63500">
                  <a:schemeClr val="accent5">
                    <a:satMod val="175000"/>
                    <a:alpha val="40000"/>
                  </a:schemeClr>
                </a:glow>
              </a:effectLst>
            </a:endParaRPr>
          </a:p>
        </p:txBody>
      </p:sp>
    </p:spTree>
    <p:extLst>
      <p:ext uri="{BB962C8B-B14F-4D97-AF65-F5344CB8AC3E}">
        <p14:creationId xmlns:p14="http://schemas.microsoft.com/office/powerpoint/2010/main" val="31906368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33"/>
          <a:stretch/>
        </p:blipFill>
        <p:spPr bwMode="auto">
          <a:xfrm>
            <a:off x="533400" y="-76200"/>
            <a:ext cx="8610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7923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EBAFA-C7DE-DE65-C2C2-EE633BE3F698}"/>
              </a:ext>
            </a:extLst>
          </p:cNvPr>
          <p:cNvPicPr>
            <a:picLocks noChangeAspect="1"/>
          </p:cNvPicPr>
          <p:nvPr/>
        </p:nvPicPr>
        <p:blipFill>
          <a:blip r:embed="rId2"/>
          <a:stretch>
            <a:fillRect/>
          </a:stretch>
        </p:blipFill>
        <p:spPr>
          <a:xfrm>
            <a:off x="152400" y="0"/>
            <a:ext cx="3352800" cy="1709928"/>
          </a:xfrm>
          <a:prstGeom prst="rect">
            <a:avLst/>
          </a:prstGeom>
        </p:spPr>
      </p:pic>
      <p:pic>
        <p:nvPicPr>
          <p:cNvPr id="7" name="Picture 6">
            <a:extLst>
              <a:ext uri="{FF2B5EF4-FFF2-40B4-BE49-F238E27FC236}">
                <a16:creationId xmlns:a16="http://schemas.microsoft.com/office/drawing/2014/main" id="{610683D5-1A30-2B80-8D37-9A316A9926B0}"/>
              </a:ext>
            </a:extLst>
          </p:cNvPr>
          <p:cNvPicPr>
            <a:picLocks noChangeAspect="1"/>
          </p:cNvPicPr>
          <p:nvPr/>
        </p:nvPicPr>
        <p:blipFill>
          <a:blip r:embed="rId3"/>
          <a:stretch>
            <a:fillRect/>
          </a:stretch>
        </p:blipFill>
        <p:spPr>
          <a:xfrm>
            <a:off x="5414029" y="0"/>
            <a:ext cx="3671740" cy="1805144"/>
          </a:xfrm>
          <a:prstGeom prst="rect">
            <a:avLst/>
          </a:prstGeom>
        </p:spPr>
      </p:pic>
      <p:pic>
        <p:nvPicPr>
          <p:cNvPr id="9" name="Picture 8">
            <a:extLst>
              <a:ext uri="{FF2B5EF4-FFF2-40B4-BE49-F238E27FC236}">
                <a16:creationId xmlns:a16="http://schemas.microsoft.com/office/drawing/2014/main" id="{537C6C3A-86E6-7E3B-F969-6CAF0B8AB15A}"/>
              </a:ext>
            </a:extLst>
          </p:cNvPr>
          <p:cNvPicPr>
            <a:picLocks noChangeAspect="1"/>
          </p:cNvPicPr>
          <p:nvPr/>
        </p:nvPicPr>
        <p:blipFill>
          <a:blip r:embed="rId4"/>
          <a:stretch>
            <a:fillRect/>
          </a:stretch>
        </p:blipFill>
        <p:spPr>
          <a:xfrm>
            <a:off x="1295400" y="2064340"/>
            <a:ext cx="6858000" cy="4772462"/>
          </a:xfrm>
          <a:prstGeom prst="rect">
            <a:avLst/>
          </a:prstGeom>
        </p:spPr>
      </p:pic>
    </p:spTree>
    <p:extLst>
      <p:ext uri="{BB962C8B-B14F-4D97-AF65-F5344CB8AC3E}">
        <p14:creationId xmlns:p14="http://schemas.microsoft.com/office/powerpoint/2010/main" val="424150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
                    </a14:imgEffect>
                    <a14:imgEffect>
                      <a14:brightnessContrast bright="12000" contrast="17000"/>
                    </a14:imgEffect>
                  </a14:imgLayer>
                </a14:imgProps>
              </a:ext>
            </a:extLst>
          </a:blip>
          <a:srcRect/>
          <a:stretch>
            <a:fillRect t="-16000" b="-16000"/>
          </a:stretch>
        </a:blipFill>
        <a:effectLst/>
      </p:bgPr>
    </p:bg>
    <p:spTree>
      <p:nvGrpSpPr>
        <p:cNvPr id="1" name=""/>
        <p:cNvGrpSpPr/>
        <p:nvPr/>
      </p:nvGrpSpPr>
      <p:grpSpPr>
        <a:xfrm>
          <a:off x="0" y="0"/>
          <a:ext cx="0" cy="0"/>
          <a:chOff x="0" y="0"/>
          <a:chExt cx="0" cy="0"/>
        </a:xfrm>
      </p:grpSpPr>
      <p:sp>
        <p:nvSpPr>
          <p:cNvPr id="3" name="TextBox 2"/>
          <p:cNvSpPr txBox="1"/>
          <p:nvPr/>
        </p:nvSpPr>
        <p:spPr>
          <a:xfrm>
            <a:off x="152400" y="2362200"/>
            <a:ext cx="3581400" cy="1754326"/>
          </a:xfrm>
          <a:prstGeom prst="rect">
            <a:avLst/>
          </a:prstGeom>
          <a:noFill/>
        </p:spPr>
        <p:txBody>
          <a:bodyPr wrap="square" rtlCol="0">
            <a:spAutoFit/>
          </a:bodyPr>
          <a:lstStyle/>
          <a:p>
            <a:r>
              <a:rPr lang="en-US" sz="5400" b="1" dirty="0">
                <a:solidFill>
                  <a:schemeClr val="bg1"/>
                </a:solidFill>
                <a:latin typeface="Edwardian Script ITC" pitchFamily="66" charset="0"/>
                <a:cs typeface="Arial" pitchFamily="34" charset="0"/>
              </a:rPr>
              <a:t>Thank You for  Your Attention</a:t>
            </a:r>
          </a:p>
        </p:txBody>
      </p:sp>
    </p:spTree>
    <p:extLst>
      <p:ext uri="{BB962C8B-B14F-4D97-AF65-F5344CB8AC3E}">
        <p14:creationId xmlns:p14="http://schemas.microsoft.com/office/powerpoint/2010/main" val="2782420047"/>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62D5C-EA3E-E4B4-E39F-7ED4EF133347}"/>
              </a:ext>
            </a:extLst>
          </p:cNvPr>
          <p:cNvPicPr>
            <a:picLocks noChangeAspect="1"/>
          </p:cNvPicPr>
          <p:nvPr/>
        </p:nvPicPr>
        <p:blipFill>
          <a:blip r:embed="rId2"/>
          <a:stretch>
            <a:fillRect/>
          </a:stretch>
        </p:blipFill>
        <p:spPr>
          <a:xfrm>
            <a:off x="-14323" y="0"/>
            <a:ext cx="9144000" cy="6858000"/>
          </a:xfrm>
          <a:prstGeom prst="rect">
            <a:avLst/>
          </a:prstGeom>
        </p:spPr>
      </p:pic>
    </p:spTree>
    <p:extLst>
      <p:ext uri="{BB962C8B-B14F-4D97-AF65-F5344CB8AC3E}">
        <p14:creationId xmlns:p14="http://schemas.microsoft.com/office/powerpoint/2010/main" val="3458338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4BD463-19E5-AA79-D021-7CF3B03C1A7A}"/>
              </a:ext>
            </a:extLst>
          </p:cNvPr>
          <p:cNvSpPr txBox="1"/>
          <p:nvPr/>
        </p:nvSpPr>
        <p:spPr>
          <a:xfrm>
            <a:off x="201100" y="-99711"/>
            <a:ext cx="7799900" cy="461665"/>
          </a:xfrm>
          <a:prstGeom prst="rect">
            <a:avLst/>
          </a:prstGeom>
          <a:noFill/>
        </p:spPr>
        <p:txBody>
          <a:bodyPr wrap="square">
            <a:spAutoFit/>
          </a:bodyPr>
          <a:lstStyle/>
          <a:p>
            <a:r>
              <a:rPr lang="en-US" sz="2400" b="1" dirty="0">
                <a:solidFill>
                  <a:srgbClr val="0070C0"/>
                </a:solidFill>
              </a:rPr>
              <a:t>1. Industrial Case Studies in Protein Chromatography</a:t>
            </a:r>
          </a:p>
        </p:txBody>
      </p:sp>
      <p:sp>
        <p:nvSpPr>
          <p:cNvPr id="7" name="TextBox 6">
            <a:extLst>
              <a:ext uri="{FF2B5EF4-FFF2-40B4-BE49-F238E27FC236}">
                <a16:creationId xmlns:a16="http://schemas.microsoft.com/office/drawing/2014/main" id="{54FCC161-6734-4D10-9E86-3180C2070B00}"/>
              </a:ext>
            </a:extLst>
          </p:cNvPr>
          <p:cNvSpPr txBox="1"/>
          <p:nvPr/>
        </p:nvSpPr>
        <p:spPr>
          <a:xfrm>
            <a:off x="163859" y="321685"/>
            <a:ext cx="6771487" cy="461665"/>
          </a:xfrm>
          <a:prstGeom prst="rect">
            <a:avLst/>
          </a:prstGeom>
          <a:noFill/>
        </p:spPr>
        <p:txBody>
          <a:bodyPr wrap="square">
            <a:spAutoFit/>
          </a:bodyPr>
          <a:lstStyle/>
          <a:p>
            <a:r>
              <a:rPr lang="en-US" sz="2400" b="1" dirty="0">
                <a:solidFill>
                  <a:srgbClr val="FF0000"/>
                </a:solidFill>
              </a:rPr>
              <a:t>2. Innovative Stationary Phases and Processes</a:t>
            </a:r>
          </a:p>
        </p:txBody>
      </p:sp>
      <p:sp>
        <p:nvSpPr>
          <p:cNvPr id="9" name="TextBox 8">
            <a:extLst>
              <a:ext uri="{FF2B5EF4-FFF2-40B4-BE49-F238E27FC236}">
                <a16:creationId xmlns:a16="http://schemas.microsoft.com/office/drawing/2014/main" id="{13C461FB-0B30-8C6E-3298-1636BB82F058}"/>
              </a:ext>
            </a:extLst>
          </p:cNvPr>
          <p:cNvSpPr txBox="1"/>
          <p:nvPr/>
        </p:nvSpPr>
        <p:spPr>
          <a:xfrm>
            <a:off x="152400" y="753904"/>
            <a:ext cx="4572000" cy="461665"/>
          </a:xfrm>
          <a:prstGeom prst="rect">
            <a:avLst/>
          </a:prstGeom>
          <a:noFill/>
        </p:spPr>
        <p:txBody>
          <a:bodyPr wrap="square">
            <a:spAutoFit/>
          </a:bodyPr>
          <a:lstStyle/>
          <a:p>
            <a:r>
              <a:rPr lang="en-US" sz="2400" b="1" dirty="0">
                <a:solidFill>
                  <a:srgbClr val="0070C0"/>
                </a:solidFill>
              </a:rPr>
              <a:t>3A. Fundamentals</a:t>
            </a:r>
          </a:p>
        </p:txBody>
      </p:sp>
      <p:sp>
        <p:nvSpPr>
          <p:cNvPr id="11" name="TextBox 10">
            <a:extLst>
              <a:ext uri="{FF2B5EF4-FFF2-40B4-BE49-F238E27FC236}">
                <a16:creationId xmlns:a16="http://schemas.microsoft.com/office/drawing/2014/main" id="{6290DA99-ED11-4F6C-BE37-9028D1B52A3A}"/>
              </a:ext>
            </a:extLst>
          </p:cNvPr>
          <p:cNvSpPr txBox="1"/>
          <p:nvPr/>
        </p:nvSpPr>
        <p:spPr>
          <a:xfrm>
            <a:off x="152400" y="1201046"/>
            <a:ext cx="4572000" cy="461665"/>
          </a:xfrm>
          <a:prstGeom prst="rect">
            <a:avLst/>
          </a:prstGeom>
          <a:noFill/>
        </p:spPr>
        <p:txBody>
          <a:bodyPr wrap="square">
            <a:spAutoFit/>
          </a:bodyPr>
          <a:lstStyle/>
          <a:p>
            <a:r>
              <a:rPr lang="en-US" sz="2400" b="1" dirty="0">
                <a:solidFill>
                  <a:srgbClr val="FF0000"/>
                </a:solidFill>
              </a:rPr>
              <a:t>3B. Stationary Phases - I</a:t>
            </a:r>
          </a:p>
        </p:txBody>
      </p:sp>
      <p:sp>
        <p:nvSpPr>
          <p:cNvPr id="13" name="TextBox 12">
            <a:extLst>
              <a:ext uri="{FF2B5EF4-FFF2-40B4-BE49-F238E27FC236}">
                <a16:creationId xmlns:a16="http://schemas.microsoft.com/office/drawing/2014/main" id="{F0894DF1-EE8A-B508-C0E3-3521D30917B3}"/>
              </a:ext>
            </a:extLst>
          </p:cNvPr>
          <p:cNvSpPr txBox="1"/>
          <p:nvPr/>
        </p:nvSpPr>
        <p:spPr>
          <a:xfrm>
            <a:off x="160708" y="1676400"/>
            <a:ext cx="4572000" cy="461665"/>
          </a:xfrm>
          <a:prstGeom prst="rect">
            <a:avLst/>
          </a:prstGeom>
          <a:noFill/>
        </p:spPr>
        <p:txBody>
          <a:bodyPr wrap="square">
            <a:spAutoFit/>
          </a:bodyPr>
          <a:lstStyle/>
          <a:p>
            <a:r>
              <a:rPr lang="en-US" sz="2400" b="1" dirty="0">
                <a:solidFill>
                  <a:srgbClr val="0070C0"/>
                </a:solidFill>
              </a:rPr>
              <a:t>4A. Bioprocesses - I</a:t>
            </a:r>
          </a:p>
        </p:txBody>
      </p:sp>
      <p:sp>
        <p:nvSpPr>
          <p:cNvPr id="15" name="TextBox 14">
            <a:extLst>
              <a:ext uri="{FF2B5EF4-FFF2-40B4-BE49-F238E27FC236}">
                <a16:creationId xmlns:a16="http://schemas.microsoft.com/office/drawing/2014/main" id="{AE721CF1-DB6F-F2CD-08BD-0976BD564847}"/>
              </a:ext>
            </a:extLst>
          </p:cNvPr>
          <p:cNvSpPr txBox="1"/>
          <p:nvPr/>
        </p:nvSpPr>
        <p:spPr>
          <a:xfrm>
            <a:off x="152400" y="2154576"/>
            <a:ext cx="4572000" cy="461665"/>
          </a:xfrm>
          <a:prstGeom prst="rect">
            <a:avLst/>
          </a:prstGeom>
          <a:noFill/>
        </p:spPr>
        <p:txBody>
          <a:bodyPr wrap="square">
            <a:spAutoFit/>
          </a:bodyPr>
          <a:lstStyle/>
          <a:p>
            <a:r>
              <a:rPr lang="en-US" sz="2400" b="1" dirty="0">
                <a:solidFill>
                  <a:srgbClr val="FF0000"/>
                </a:solidFill>
              </a:rPr>
              <a:t>4B. Natural Products</a:t>
            </a:r>
          </a:p>
        </p:txBody>
      </p:sp>
      <p:sp>
        <p:nvSpPr>
          <p:cNvPr id="17" name="TextBox 16">
            <a:extLst>
              <a:ext uri="{FF2B5EF4-FFF2-40B4-BE49-F238E27FC236}">
                <a16:creationId xmlns:a16="http://schemas.microsoft.com/office/drawing/2014/main" id="{08337A58-8BF8-8479-92BE-3CD366142253}"/>
              </a:ext>
            </a:extLst>
          </p:cNvPr>
          <p:cNvSpPr txBox="1"/>
          <p:nvPr/>
        </p:nvSpPr>
        <p:spPr>
          <a:xfrm>
            <a:off x="152400" y="2575282"/>
            <a:ext cx="7696200" cy="461665"/>
          </a:xfrm>
          <a:prstGeom prst="rect">
            <a:avLst/>
          </a:prstGeom>
          <a:noFill/>
        </p:spPr>
        <p:txBody>
          <a:bodyPr wrap="square">
            <a:spAutoFit/>
          </a:bodyPr>
          <a:lstStyle/>
          <a:p>
            <a:r>
              <a:rPr lang="en-US" sz="2400" b="1" dirty="0">
                <a:solidFill>
                  <a:srgbClr val="0070C0"/>
                </a:solidFill>
              </a:rPr>
              <a:t>5. Drug Discovery, Development, and Manufacture</a:t>
            </a:r>
          </a:p>
        </p:txBody>
      </p:sp>
      <p:sp>
        <p:nvSpPr>
          <p:cNvPr id="19" name="TextBox 18">
            <a:extLst>
              <a:ext uri="{FF2B5EF4-FFF2-40B4-BE49-F238E27FC236}">
                <a16:creationId xmlns:a16="http://schemas.microsoft.com/office/drawing/2014/main" id="{99AA683B-2C0B-F5E4-7145-848AC7DBB4FB}"/>
              </a:ext>
            </a:extLst>
          </p:cNvPr>
          <p:cNvSpPr txBox="1"/>
          <p:nvPr/>
        </p:nvSpPr>
        <p:spPr>
          <a:xfrm>
            <a:off x="152400" y="2981282"/>
            <a:ext cx="6349523" cy="461665"/>
          </a:xfrm>
          <a:prstGeom prst="rect">
            <a:avLst/>
          </a:prstGeom>
          <a:noFill/>
        </p:spPr>
        <p:txBody>
          <a:bodyPr wrap="square">
            <a:spAutoFit/>
          </a:bodyPr>
          <a:lstStyle/>
          <a:p>
            <a:r>
              <a:rPr lang="en-US" sz="2400" b="1" dirty="0">
                <a:solidFill>
                  <a:srgbClr val="FF0000"/>
                </a:solidFill>
              </a:rPr>
              <a:t>6. New and Refined Modeling Approaches</a:t>
            </a:r>
          </a:p>
        </p:txBody>
      </p:sp>
      <p:sp>
        <p:nvSpPr>
          <p:cNvPr id="21" name="TextBox 20">
            <a:extLst>
              <a:ext uri="{FF2B5EF4-FFF2-40B4-BE49-F238E27FC236}">
                <a16:creationId xmlns:a16="http://schemas.microsoft.com/office/drawing/2014/main" id="{CE73AF34-4E2B-605F-8ADA-F44DF051DFC1}"/>
              </a:ext>
            </a:extLst>
          </p:cNvPr>
          <p:cNvSpPr txBox="1"/>
          <p:nvPr/>
        </p:nvSpPr>
        <p:spPr>
          <a:xfrm>
            <a:off x="190071" y="3401988"/>
            <a:ext cx="6019800" cy="461665"/>
          </a:xfrm>
          <a:prstGeom prst="rect">
            <a:avLst/>
          </a:prstGeom>
          <a:noFill/>
        </p:spPr>
        <p:txBody>
          <a:bodyPr wrap="square">
            <a:spAutoFit/>
          </a:bodyPr>
          <a:lstStyle/>
          <a:p>
            <a:r>
              <a:rPr lang="en-US" sz="2400" b="1" dirty="0">
                <a:solidFill>
                  <a:srgbClr val="0070C0"/>
                </a:solidFill>
              </a:rPr>
              <a:t>7A. Peptides, Oligonucleotides, Lipids</a:t>
            </a:r>
          </a:p>
        </p:txBody>
      </p:sp>
      <p:sp>
        <p:nvSpPr>
          <p:cNvPr id="23" name="TextBox 22">
            <a:extLst>
              <a:ext uri="{FF2B5EF4-FFF2-40B4-BE49-F238E27FC236}">
                <a16:creationId xmlns:a16="http://schemas.microsoft.com/office/drawing/2014/main" id="{2145951D-8681-DF02-8968-61B093420D65}"/>
              </a:ext>
            </a:extLst>
          </p:cNvPr>
          <p:cNvSpPr txBox="1"/>
          <p:nvPr/>
        </p:nvSpPr>
        <p:spPr>
          <a:xfrm>
            <a:off x="220579" y="3885969"/>
            <a:ext cx="4572000" cy="461665"/>
          </a:xfrm>
          <a:prstGeom prst="rect">
            <a:avLst/>
          </a:prstGeom>
          <a:noFill/>
        </p:spPr>
        <p:txBody>
          <a:bodyPr wrap="square">
            <a:spAutoFit/>
          </a:bodyPr>
          <a:lstStyle/>
          <a:p>
            <a:r>
              <a:rPr lang="en-US" sz="2400" b="1" dirty="0">
                <a:solidFill>
                  <a:srgbClr val="FF0000"/>
                </a:solidFill>
              </a:rPr>
              <a:t>7B. Bioprocesses - II</a:t>
            </a:r>
          </a:p>
        </p:txBody>
      </p:sp>
      <p:sp>
        <p:nvSpPr>
          <p:cNvPr id="25" name="TextBox 24">
            <a:extLst>
              <a:ext uri="{FF2B5EF4-FFF2-40B4-BE49-F238E27FC236}">
                <a16:creationId xmlns:a16="http://schemas.microsoft.com/office/drawing/2014/main" id="{44CC6CCB-8B24-7A53-9EF2-1C867062580C}"/>
              </a:ext>
            </a:extLst>
          </p:cNvPr>
          <p:cNvSpPr txBox="1"/>
          <p:nvPr/>
        </p:nvSpPr>
        <p:spPr>
          <a:xfrm>
            <a:off x="244069" y="4369950"/>
            <a:ext cx="4572000" cy="461665"/>
          </a:xfrm>
          <a:prstGeom prst="rect">
            <a:avLst/>
          </a:prstGeom>
          <a:noFill/>
        </p:spPr>
        <p:txBody>
          <a:bodyPr wrap="square">
            <a:spAutoFit/>
          </a:bodyPr>
          <a:lstStyle/>
          <a:p>
            <a:r>
              <a:rPr lang="en-US" sz="2400" b="1" dirty="0">
                <a:solidFill>
                  <a:srgbClr val="0070C0"/>
                </a:solidFill>
              </a:rPr>
              <a:t>8A. Stationary Phases - II</a:t>
            </a:r>
          </a:p>
        </p:txBody>
      </p:sp>
      <p:sp>
        <p:nvSpPr>
          <p:cNvPr id="27" name="TextBox 26">
            <a:extLst>
              <a:ext uri="{FF2B5EF4-FFF2-40B4-BE49-F238E27FC236}">
                <a16:creationId xmlns:a16="http://schemas.microsoft.com/office/drawing/2014/main" id="{5847F94D-1350-D126-7B35-A4994ECC0732}"/>
              </a:ext>
            </a:extLst>
          </p:cNvPr>
          <p:cNvSpPr txBox="1"/>
          <p:nvPr/>
        </p:nvSpPr>
        <p:spPr>
          <a:xfrm>
            <a:off x="236621" y="4772013"/>
            <a:ext cx="4572000" cy="461665"/>
          </a:xfrm>
          <a:prstGeom prst="rect">
            <a:avLst/>
          </a:prstGeom>
          <a:noFill/>
        </p:spPr>
        <p:txBody>
          <a:bodyPr wrap="square">
            <a:spAutoFit/>
          </a:bodyPr>
          <a:lstStyle/>
          <a:p>
            <a:r>
              <a:rPr lang="en-US" sz="2400" b="1" dirty="0">
                <a:solidFill>
                  <a:srgbClr val="FF0000"/>
                </a:solidFill>
              </a:rPr>
              <a:t>8B. Bioprocesses - III</a:t>
            </a:r>
          </a:p>
        </p:txBody>
      </p:sp>
      <p:sp>
        <p:nvSpPr>
          <p:cNvPr id="29" name="TextBox 28">
            <a:extLst>
              <a:ext uri="{FF2B5EF4-FFF2-40B4-BE49-F238E27FC236}">
                <a16:creationId xmlns:a16="http://schemas.microsoft.com/office/drawing/2014/main" id="{11663DFC-7208-1839-4543-3E3CD9F973CD}"/>
              </a:ext>
            </a:extLst>
          </p:cNvPr>
          <p:cNvSpPr txBox="1"/>
          <p:nvPr/>
        </p:nvSpPr>
        <p:spPr>
          <a:xfrm>
            <a:off x="265841" y="5192229"/>
            <a:ext cx="5588382" cy="461665"/>
          </a:xfrm>
          <a:prstGeom prst="rect">
            <a:avLst/>
          </a:prstGeom>
          <a:noFill/>
        </p:spPr>
        <p:txBody>
          <a:bodyPr wrap="square">
            <a:spAutoFit/>
          </a:bodyPr>
          <a:lstStyle/>
          <a:p>
            <a:r>
              <a:rPr lang="en-US" sz="2400" b="1" dirty="0">
                <a:solidFill>
                  <a:srgbClr val="0070C0"/>
                </a:solidFill>
              </a:rPr>
              <a:t>9. Continuous and Integrated Processes</a:t>
            </a:r>
          </a:p>
        </p:txBody>
      </p:sp>
      <p:sp>
        <p:nvSpPr>
          <p:cNvPr id="31" name="TextBox 30">
            <a:extLst>
              <a:ext uri="{FF2B5EF4-FFF2-40B4-BE49-F238E27FC236}">
                <a16:creationId xmlns:a16="http://schemas.microsoft.com/office/drawing/2014/main" id="{71ABEA3C-A52D-3538-1B73-A84AD9D0C99B}"/>
              </a:ext>
            </a:extLst>
          </p:cNvPr>
          <p:cNvSpPr txBox="1"/>
          <p:nvPr/>
        </p:nvSpPr>
        <p:spPr>
          <a:xfrm>
            <a:off x="228600" y="5557633"/>
            <a:ext cx="4572000" cy="461665"/>
          </a:xfrm>
          <a:prstGeom prst="rect">
            <a:avLst/>
          </a:prstGeom>
          <a:noFill/>
        </p:spPr>
        <p:txBody>
          <a:bodyPr wrap="square">
            <a:spAutoFit/>
          </a:bodyPr>
          <a:lstStyle/>
          <a:p>
            <a:r>
              <a:rPr lang="en-US" sz="2400" b="1" dirty="0">
                <a:solidFill>
                  <a:srgbClr val="FF0000"/>
                </a:solidFill>
              </a:rPr>
              <a:t>10. Fundamentals and Modeling</a:t>
            </a:r>
          </a:p>
        </p:txBody>
      </p:sp>
      <p:sp>
        <p:nvSpPr>
          <p:cNvPr id="33" name="TextBox 32">
            <a:extLst>
              <a:ext uri="{FF2B5EF4-FFF2-40B4-BE49-F238E27FC236}">
                <a16:creationId xmlns:a16="http://schemas.microsoft.com/office/drawing/2014/main" id="{0F430909-E35E-6C2C-EF25-9BFF7CD85DE5}"/>
              </a:ext>
            </a:extLst>
          </p:cNvPr>
          <p:cNvSpPr txBox="1"/>
          <p:nvPr/>
        </p:nvSpPr>
        <p:spPr>
          <a:xfrm>
            <a:off x="236621" y="6017567"/>
            <a:ext cx="4572000" cy="461665"/>
          </a:xfrm>
          <a:prstGeom prst="rect">
            <a:avLst/>
          </a:prstGeom>
          <a:noFill/>
        </p:spPr>
        <p:txBody>
          <a:bodyPr wrap="square">
            <a:spAutoFit/>
          </a:bodyPr>
          <a:lstStyle/>
          <a:p>
            <a:r>
              <a:rPr lang="en-US" sz="2400" b="1" dirty="0">
                <a:solidFill>
                  <a:srgbClr val="0070C0"/>
                </a:solidFill>
              </a:rPr>
              <a:t>11. Monoliths and Membranes</a:t>
            </a:r>
          </a:p>
        </p:txBody>
      </p:sp>
      <p:sp>
        <p:nvSpPr>
          <p:cNvPr id="35" name="TextBox 34">
            <a:extLst>
              <a:ext uri="{FF2B5EF4-FFF2-40B4-BE49-F238E27FC236}">
                <a16:creationId xmlns:a16="http://schemas.microsoft.com/office/drawing/2014/main" id="{1AAAF11A-67CA-108C-138F-8ECBF8C9D828}"/>
              </a:ext>
            </a:extLst>
          </p:cNvPr>
          <p:cNvSpPr txBox="1"/>
          <p:nvPr/>
        </p:nvSpPr>
        <p:spPr>
          <a:xfrm>
            <a:off x="265841" y="6396335"/>
            <a:ext cx="4572000" cy="461665"/>
          </a:xfrm>
          <a:prstGeom prst="rect">
            <a:avLst/>
          </a:prstGeom>
          <a:noFill/>
        </p:spPr>
        <p:txBody>
          <a:bodyPr wrap="square">
            <a:spAutoFit/>
          </a:bodyPr>
          <a:lstStyle/>
          <a:p>
            <a:r>
              <a:rPr lang="en-US" sz="2400" b="1" dirty="0">
                <a:solidFill>
                  <a:srgbClr val="FF0000"/>
                </a:solidFill>
              </a:rPr>
              <a:t>12. Virus, VLPs, Bioparticles</a:t>
            </a:r>
          </a:p>
        </p:txBody>
      </p:sp>
    </p:spTree>
    <p:extLst>
      <p:ext uri="{BB962C8B-B14F-4D97-AF65-F5344CB8AC3E}">
        <p14:creationId xmlns:p14="http://schemas.microsoft.com/office/powerpoint/2010/main" val="119887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linds(horizont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linds(horizont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linds(horizont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linds(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linds(horizontal)">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P spid="29" grpId="0"/>
      <p:bldP spid="31" grpId="0"/>
      <p:bldP spid="33"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F8635-1D4E-D406-7223-18405097C9F7}"/>
              </a:ext>
            </a:extLst>
          </p:cNvPr>
          <p:cNvPicPr>
            <a:picLocks noChangeAspect="1"/>
          </p:cNvPicPr>
          <p:nvPr/>
        </p:nvPicPr>
        <p:blipFill>
          <a:blip r:embed="rId2"/>
          <a:stretch>
            <a:fillRect/>
          </a:stretch>
        </p:blipFill>
        <p:spPr>
          <a:xfrm>
            <a:off x="76200" y="0"/>
            <a:ext cx="7239000" cy="4518077"/>
          </a:xfrm>
          <a:prstGeom prst="rect">
            <a:avLst/>
          </a:prstGeom>
        </p:spPr>
      </p:pic>
      <p:pic>
        <p:nvPicPr>
          <p:cNvPr id="5" name="Picture 4">
            <a:extLst>
              <a:ext uri="{FF2B5EF4-FFF2-40B4-BE49-F238E27FC236}">
                <a16:creationId xmlns:a16="http://schemas.microsoft.com/office/drawing/2014/main" id="{192A2019-5A85-455E-6AD0-DFF9B1B891DC}"/>
              </a:ext>
            </a:extLst>
          </p:cNvPr>
          <p:cNvPicPr>
            <a:picLocks noChangeAspect="1"/>
          </p:cNvPicPr>
          <p:nvPr/>
        </p:nvPicPr>
        <p:blipFill>
          <a:blip r:embed="rId3"/>
          <a:stretch>
            <a:fillRect/>
          </a:stretch>
        </p:blipFill>
        <p:spPr>
          <a:xfrm>
            <a:off x="3212037" y="4419600"/>
            <a:ext cx="5968058" cy="2286000"/>
          </a:xfrm>
          <a:prstGeom prst="rect">
            <a:avLst/>
          </a:prstGeom>
        </p:spPr>
      </p:pic>
    </p:spTree>
    <p:extLst>
      <p:ext uri="{BB962C8B-B14F-4D97-AF65-F5344CB8AC3E}">
        <p14:creationId xmlns:p14="http://schemas.microsoft.com/office/powerpoint/2010/main" val="1407059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omega 3 fatty acid structures"/>
          <p:cNvPicPr/>
          <p:nvPr/>
        </p:nvPicPr>
        <p:blipFill>
          <a:blip r:embed="rId2">
            <a:extLst>
              <a:ext uri="{28A0092B-C50C-407E-A947-70E740481C1C}">
                <a14:useLocalDpi xmlns:a14="http://schemas.microsoft.com/office/drawing/2010/main" val="0"/>
              </a:ext>
            </a:extLst>
          </a:blip>
          <a:srcRect/>
          <a:stretch>
            <a:fillRect/>
          </a:stretch>
        </p:blipFill>
        <p:spPr bwMode="auto">
          <a:xfrm>
            <a:off x="2804686" y="1831559"/>
            <a:ext cx="5864773" cy="3291840"/>
          </a:xfrm>
          <a:prstGeom prst="rect">
            <a:avLst/>
          </a:prstGeom>
          <a:noFill/>
          <a:ln>
            <a:noFill/>
          </a:ln>
        </p:spPr>
      </p:pic>
      <p:sp>
        <p:nvSpPr>
          <p:cNvPr id="8" name="TextBox 7"/>
          <p:cNvSpPr txBox="1"/>
          <p:nvPr/>
        </p:nvSpPr>
        <p:spPr>
          <a:xfrm>
            <a:off x="122971" y="2271417"/>
            <a:ext cx="1781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α</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Linolenic</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acid</a:t>
            </a:r>
          </a:p>
        </p:txBody>
      </p:sp>
      <p:sp>
        <p:nvSpPr>
          <p:cNvPr id="9" name="TextBox 8"/>
          <p:cNvSpPr txBox="1"/>
          <p:nvPr/>
        </p:nvSpPr>
        <p:spPr>
          <a:xfrm>
            <a:off x="122971" y="3428212"/>
            <a:ext cx="23583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Eicosapentaenoic</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acid</a:t>
            </a:r>
          </a:p>
        </p:txBody>
      </p:sp>
      <p:sp>
        <p:nvSpPr>
          <p:cNvPr id="10" name="TextBox 9"/>
          <p:cNvSpPr txBox="1"/>
          <p:nvPr/>
        </p:nvSpPr>
        <p:spPr>
          <a:xfrm>
            <a:off x="122971" y="4585007"/>
            <a:ext cx="23326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Docosahexaenoic acid</a:t>
            </a:r>
          </a:p>
        </p:txBody>
      </p:sp>
    </p:spTree>
    <p:extLst>
      <p:ext uri="{BB962C8B-B14F-4D97-AF65-F5344CB8AC3E}">
        <p14:creationId xmlns:p14="http://schemas.microsoft.com/office/powerpoint/2010/main" val="4070243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16EA3D-FB82-42D6-B99D-F677056B3E79}"/>
              </a:ext>
            </a:extLst>
          </p:cNvPr>
          <p:cNvSpPr txBox="1"/>
          <p:nvPr/>
        </p:nvSpPr>
        <p:spPr>
          <a:xfrm>
            <a:off x="2667000" y="76200"/>
            <a:ext cx="28082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NOVASEP</a:t>
            </a:r>
          </a:p>
        </p:txBody>
      </p:sp>
      <p:pic>
        <p:nvPicPr>
          <p:cNvPr id="6" name="Picture 5">
            <a:extLst>
              <a:ext uri="{FF2B5EF4-FFF2-40B4-BE49-F238E27FC236}">
                <a16:creationId xmlns:a16="http://schemas.microsoft.com/office/drawing/2014/main" id="{E0B59866-F654-4705-B802-9AB20042CFAA}"/>
              </a:ext>
            </a:extLst>
          </p:cNvPr>
          <p:cNvPicPr>
            <a:picLocks noChangeAspect="1"/>
          </p:cNvPicPr>
          <p:nvPr/>
        </p:nvPicPr>
        <p:blipFill>
          <a:blip r:embed="rId2"/>
          <a:stretch>
            <a:fillRect/>
          </a:stretch>
        </p:blipFill>
        <p:spPr>
          <a:xfrm>
            <a:off x="-42317" y="1143000"/>
            <a:ext cx="9186317" cy="5476574"/>
          </a:xfrm>
          <a:prstGeom prst="rect">
            <a:avLst/>
          </a:prstGeom>
        </p:spPr>
      </p:pic>
    </p:spTree>
    <p:extLst>
      <p:ext uri="{BB962C8B-B14F-4D97-AF65-F5344CB8AC3E}">
        <p14:creationId xmlns:p14="http://schemas.microsoft.com/office/powerpoint/2010/main" val="2155930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98" y="2105878"/>
            <a:ext cx="9152202" cy="4523522"/>
          </a:xfrm>
          <a:prstGeom prst="rect">
            <a:avLst/>
          </a:prstGeom>
          <a:noFill/>
          <a:ln>
            <a:noFill/>
          </a:ln>
        </p:spPr>
      </p:pic>
      <p:pic>
        <p:nvPicPr>
          <p:cNvPr id="5" name="Picture 4"/>
          <p:cNvPicPr>
            <a:picLocks noChangeAspect="1"/>
          </p:cNvPicPr>
          <p:nvPr/>
        </p:nvPicPr>
        <p:blipFill>
          <a:blip r:embed="rId3"/>
          <a:stretch>
            <a:fillRect/>
          </a:stretch>
        </p:blipFill>
        <p:spPr>
          <a:xfrm>
            <a:off x="67998" y="762000"/>
            <a:ext cx="8893916" cy="1105443"/>
          </a:xfrm>
          <a:prstGeom prst="rect">
            <a:avLst/>
          </a:prstGeom>
        </p:spPr>
      </p:pic>
    </p:spTree>
    <p:extLst>
      <p:ext uri="{BB962C8B-B14F-4D97-AF65-F5344CB8AC3E}">
        <p14:creationId xmlns:p14="http://schemas.microsoft.com/office/powerpoint/2010/main" val="3377103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2321" y="1447800"/>
            <a:ext cx="7015479" cy="5261609"/>
          </a:xfrm>
          <a:prstGeom prst="rect">
            <a:avLst/>
          </a:prstGeom>
        </p:spPr>
      </p:pic>
      <p:sp>
        <p:nvSpPr>
          <p:cNvPr id="3" name="TextBox 2"/>
          <p:cNvSpPr txBox="1"/>
          <p:nvPr/>
        </p:nvSpPr>
        <p:spPr>
          <a:xfrm>
            <a:off x="2667000" y="381000"/>
            <a:ext cx="33169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CXTH China Company</a:t>
            </a:r>
          </a:p>
        </p:txBody>
      </p:sp>
      <p:sp>
        <p:nvSpPr>
          <p:cNvPr id="4" name="TextBox 3"/>
          <p:cNvSpPr txBox="1"/>
          <p:nvPr/>
        </p:nvSpPr>
        <p:spPr>
          <a:xfrm>
            <a:off x="217565" y="3047081"/>
            <a:ext cx="1535035" cy="2223942"/>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Omega 3 from fish oil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Investment: 5 Million $</a:t>
            </a:r>
          </a:p>
        </p:txBody>
      </p:sp>
    </p:spTree>
    <p:extLst>
      <p:ext uri="{BB962C8B-B14F-4D97-AF65-F5344CB8AC3E}">
        <p14:creationId xmlns:p14="http://schemas.microsoft.com/office/powerpoint/2010/main" val="1862180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367147-CE87-4463-B79E-915F9AD17AC7}"/>
              </a:ext>
            </a:extLst>
          </p:cNvPr>
          <p:cNvSpPr txBox="1"/>
          <p:nvPr/>
        </p:nvSpPr>
        <p:spPr>
          <a:xfrm>
            <a:off x="2286000" y="2551390"/>
            <a:ext cx="4750339" cy="923330"/>
          </a:xfrm>
          <a:prstGeom prst="rect">
            <a:avLst/>
          </a:prstGeom>
          <a:noFill/>
        </p:spPr>
        <p:txBody>
          <a:bodyPr wrap="none" rtlCol="0">
            <a:spAutoFit/>
          </a:bodyPr>
          <a:lstStyle/>
          <a:p>
            <a:r>
              <a:rPr lang="en-US" sz="54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Brief of Theory</a:t>
            </a:r>
          </a:p>
        </p:txBody>
      </p:sp>
    </p:spTree>
    <p:extLst>
      <p:ext uri="{BB962C8B-B14F-4D97-AF65-F5344CB8AC3E}">
        <p14:creationId xmlns:p14="http://schemas.microsoft.com/office/powerpoint/2010/main" val="198810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0"/>
            <a:ext cx="8229600" cy="1143000"/>
          </a:xfrm>
        </p:spPr>
        <p:txBody>
          <a:bodyPr/>
          <a:lstStyle/>
          <a:p>
            <a:pPr eaLnBrk="1" hangingPunct="1">
              <a:defRPr/>
            </a:pPr>
            <a:r>
              <a:rPr lang="en-US" b="1" dirty="0">
                <a:solidFill>
                  <a:srgbClr val="FF0000"/>
                </a:solidFill>
                <a:latin typeface="Times New Roman" panose="02020603050405020304" pitchFamily="18" charset="0"/>
                <a:cs typeface="Times New Roman" panose="02020603050405020304" pitchFamily="18" charset="0"/>
              </a:rPr>
              <a:t>Assumes of Anal. </a:t>
            </a:r>
            <a:r>
              <a:rPr lang="en-US" b="1" dirty="0" err="1">
                <a:solidFill>
                  <a:srgbClr val="FF0000"/>
                </a:solidFill>
                <a:latin typeface="Times New Roman" panose="02020603050405020304" pitchFamily="18" charset="0"/>
                <a:cs typeface="Times New Roman" panose="02020603050405020304" pitchFamily="18" charset="0"/>
              </a:rPr>
              <a:t>Chromatogr</a:t>
            </a:r>
            <a:r>
              <a:rPr lang="en-US" b="1" dirty="0">
                <a:solidFill>
                  <a:srgbClr val="FF0000"/>
                </a:solidFill>
                <a:latin typeface="Times New Roman" panose="02020603050405020304" pitchFamily="18" charset="0"/>
                <a:cs typeface="Times New Roman" panose="02020603050405020304" pitchFamily="18" charset="0"/>
              </a:rPr>
              <a:t>.</a:t>
            </a:r>
          </a:p>
        </p:txBody>
      </p:sp>
      <p:sp>
        <p:nvSpPr>
          <p:cNvPr id="145411" name="Rectangle 3"/>
          <p:cNvSpPr>
            <a:spLocks noGrp="1" noChangeArrowheads="1"/>
          </p:cNvSpPr>
          <p:nvPr>
            <p:ph idx="1"/>
          </p:nvPr>
        </p:nvSpPr>
        <p:spPr>
          <a:xfrm>
            <a:off x="13177" y="1524000"/>
            <a:ext cx="9372600" cy="5760720"/>
          </a:xfrm>
        </p:spPr>
        <p:txBody>
          <a:bodyPr>
            <a:noAutofit/>
          </a:bodyPr>
          <a:lstStyle/>
          <a:p>
            <a:pPr marL="609600" indent="-609600" eaLnBrk="1" hangingPunct="1">
              <a:lnSpc>
                <a:spcPct val="150000"/>
              </a:lnSpc>
              <a:buFontTx/>
              <a:buAutoNum type="arabicPeriod"/>
              <a:defRPr/>
            </a:pPr>
            <a:r>
              <a:rPr lang="en-US" sz="2000" b="1" dirty="0">
                <a:latin typeface="Times New Roman" panose="02020603050405020304" pitchFamily="18" charset="0"/>
                <a:cs typeface="Times New Roman" panose="02020603050405020304" pitchFamily="18" charset="0"/>
              </a:rPr>
              <a:t>The concentration of the solute in the mobile phase is </a:t>
            </a:r>
            <a:r>
              <a:rPr lang="en-US" sz="2000" b="1" dirty="0">
                <a:solidFill>
                  <a:srgbClr val="FF0000"/>
                </a:solidFill>
                <a:latin typeface="Times New Roman" panose="02020603050405020304" pitchFamily="18" charset="0"/>
                <a:cs typeface="Times New Roman" panose="02020603050405020304" pitchFamily="18" charset="0"/>
              </a:rPr>
              <a:t>negligibly</a:t>
            </a:r>
            <a:r>
              <a:rPr lang="en-US" sz="2000" b="1" dirty="0">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small</a:t>
            </a:r>
            <a:r>
              <a:rPr lang="en-US" sz="2000" b="1" dirty="0">
                <a:latin typeface="Times New Roman" panose="02020603050405020304" pitchFamily="18" charset="0"/>
                <a:cs typeface="Times New Roman" panose="02020603050405020304" pitchFamily="18" charset="0"/>
              </a:rPr>
              <a:t>.</a:t>
            </a:r>
          </a:p>
          <a:p>
            <a:pPr marL="609600" indent="-609600" eaLnBrk="1" hangingPunct="1">
              <a:lnSpc>
                <a:spcPct val="150000"/>
              </a:lnSpc>
              <a:buFontTx/>
              <a:buAutoNum type="arabicPeriod"/>
              <a:defRPr/>
            </a:pPr>
            <a:r>
              <a:rPr lang="en-US" sz="2000" b="1" dirty="0">
                <a:latin typeface="Times New Roman" panose="02020603050405020304" pitchFamily="18" charset="0"/>
                <a:cs typeface="Times New Roman" panose="02020603050405020304" pitchFamily="18" charset="0"/>
              </a:rPr>
              <a:t>The flow rate is not </a:t>
            </a:r>
            <a:r>
              <a:rPr lang="en-US" sz="2000" b="1" dirty="0">
                <a:solidFill>
                  <a:srgbClr val="FF0000"/>
                </a:solidFill>
                <a:latin typeface="Times New Roman" panose="02020603050405020304" pitchFamily="18" charset="0"/>
                <a:cs typeface="Times New Roman" panose="02020603050405020304" pitchFamily="18" charset="0"/>
              </a:rPr>
              <a:t>perturbed</a:t>
            </a:r>
            <a:r>
              <a:rPr lang="en-US" sz="2000" b="1" dirty="0">
                <a:latin typeface="Times New Roman" panose="02020603050405020304" pitchFamily="18" charset="0"/>
                <a:cs typeface="Times New Roman" panose="02020603050405020304" pitchFamily="18" charset="0"/>
              </a:rPr>
              <a:t> by the presence of the solute. </a:t>
            </a:r>
          </a:p>
          <a:p>
            <a:pPr marL="609600" indent="-609600" eaLnBrk="1" hangingPunct="1">
              <a:lnSpc>
                <a:spcPct val="150000"/>
              </a:lnSpc>
              <a:buFontTx/>
              <a:buAutoNum type="arabicPeriod"/>
              <a:defRPr/>
            </a:pPr>
            <a:r>
              <a:rPr lang="en-US" sz="2000" b="1" dirty="0">
                <a:latin typeface="Times New Roman" panose="02020603050405020304" pitchFamily="18" charset="0"/>
                <a:cs typeface="Times New Roman" panose="02020603050405020304" pitchFamily="18" charset="0"/>
              </a:rPr>
              <a:t> The elution is an </a:t>
            </a:r>
            <a:r>
              <a:rPr lang="en-US" sz="2000" b="1" dirty="0">
                <a:solidFill>
                  <a:srgbClr val="FF0000"/>
                </a:solidFill>
                <a:latin typeface="Times New Roman" panose="02020603050405020304" pitchFamily="18" charset="0"/>
                <a:cs typeface="Times New Roman" panose="02020603050405020304" pitchFamily="18" charset="0"/>
              </a:rPr>
              <a:t>isotherm</a:t>
            </a:r>
            <a:r>
              <a:rPr lang="en-US" sz="2000" b="1" dirty="0">
                <a:latin typeface="Times New Roman" panose="02020603050405020304" pitchFamily="18" charset="0"/>
                <a:cs typeface="Times New Roman" panose="02020603050405020304" pitchFamily="18" charset="0"/>
              </a:rPr>
              <a:t> process.</a:t>
            </a:r>
          </a:p>
          <a:p>
            <a:pPr marL="609600" indent="-609600" eaLnBrk="1" hangingPunct="1">
              <a:lnSpc>
                <a:spcPct val="150000"/>
              </a:lnSpc>
              <a:buFontTx/>
              <a:buAutoNum type="arabicPeriod"/>
              <a:defRPr/>
            </a:pPr>
            <a:r>
              <a:rPr lang="en-US" sz="2000" b="1" dirty="0">
                <a:latin typeface="Times New Roman" panose="02020603050405020304" pitchFamily="18" charset="0"/>
                <a:cs typeface="Times New Roman" panose="02020603050405020304" pitchFamily="18" charset="0"/>
              </a:rPr>
              <a:t>The physicochemical constant is </a:t>
            </a:r>
            <a:r>
              <a:rPr lang="en-US" sz="2000" b="1" dirty="0">
                <a:solidFill>
                  <a:srgbClr val="FF0000"/>
                </a:solidFill>
                <a:latin typeface="Times New Roman" panose="02020603050405020304" pitchFamily="18" charset="0"/>
                <a:cs typeface="Times New Roman" panose="02020603050405020304" pitchFamily="18" charset="0"/>
              </a:rPr>
              <a:t>independent</a:t>
            </a:r>
            <a:r>
              <a:rPr lang="en-US" sz="2000" b="1" dirty="0">
                <a:latin typeface="Times New Roman" panose="02020603050405020304" pitchFamily="18" charset="0"/>
                <a:cs typeface="Times New Roman" panose="02020603050405020304" pitchFamily="18" charset="0"/>
              </a:rPr>
              <a:t> of concentration of solute.  </a:t>
            </a:r>
          </a:p>
          <a:p>
            <a:pPr marL="609600" indent="-609600" eaLnBrk="1" hangingPunct="1">
              <a:lnSpc>
                <a:spcPct val="150000"/>
              </a:lnSpc>
              <a:buFontTx/>
              <a:buAutoNum type="arabicPeriod"/>
              <a:defRPr/>
            </a:pPr>
            <a:r>
              <a:rPr lang="en-US" sz="2000" b="1" dirty="0">
                <a:latin typeface="Times New Roman" panose="02020603050405020304" pitchFamily="18" charset="0"/>
                <a:cs typeface="Times New Roman" panose="02020603050405020304" pitchFamily="18" charset="0"/>
              </a:rPr>
              <a:t>The kinetic of </a:t>
            </a:r>
            <a:r>
              <a:rPr lang="en-US" sz="2000" b="1" dirty="0">
                <a:solidFill>
                  <a:srgbClr val="FF0000"/>
                </a:solidFill>
                <a:latin typeface="Times New Roman" panose="02020603050405020304" pitchFamily="18" charset="0"/>
                <a:cs typeface="Times New Roman" panose="02020603050405020304" pitchFamily="18" charset="0"/>
              </a:rPr>
              <a:t>mass transfer </a:t>
            </a:r>
            <a:r>
              <a:rPr lang="en-US" sz="2000" b="1" dirty="0">
                <a:latin typeface="Times New Roman" panose="02020603050405020304" pitchFamily="18" charset="0"/>
                <a:cs typeface="Times New Roman" panose="02020603050405020304" pitchFamily="18" charset="0"/>
              </a:rPr>
              <a:t>between the two phases is </a:t>
            </a:r>
            <a:r>
              <a:rPr lang="en-US" sz="2000" b="1" dirty="0">
                <a:solidFill>
                  <a:srgbClr val="FF0000"/>
                </a:solidFill>
                <a:latin typeface="Times New Roman" panose="02020603050405020304" pitchFamily="18" charset="0"/>
                <a:cs typeface="Times New Roman" panose="02020603050405020304" pitchFamily="18" charset="0"/>
              </a:rPr>
              <a:t>rapid</a:t>
            </a:r>
            <a:r>
              <a:rPr lang="en-US" sz="2000" b="1" dirty="0">
                <a:latin typeface="Times New Roman" panose="02020603050405020304" pitchFamily="18" charset="0"/>
                <a:cs typeface="Times New Roman" panose="02020603050405020304" pitchFamily="18" charset="0"/>
              </a:rPr>
              <a:t> compare to the migration of the zone </a:t>
            </a:r>
          </a:p>
          <a:p>
            <a:pPr marL="609600" indent="-609600" eaLnBrk="1" hangingPunct="1">
              <a:lnSpc>
                <a:spcPct val="150000"/>
              </a:lnSpc>
              <a:buFontTx/>
              <a:buAutoNum type="arabicPeriod"/>
              <a:defRPr/>
            </a:pPr>
            <a:r>
              <a:rPr lang="en-US" sz="2000" b="1" dirty="0">
                <a:latin typeface="Times New Roman" panose="02020603050405020304" pitchFamily="18" charset="0"/>
                <a:cs typeface="Times New Roman" panose="02020603050405020304" pitchFamily="18" charset="0"/>
              </a:rPr>
              <a:t>There is </a:t>
            </a:r>
            <a:r>
              <a:rPr lang="en-US" sz="2000" b="1" dirty="0">
                <a:solidFill>
                  <a:srgbClr val="FF0000"/>
                </a:solidFill>
                <a:latin typeface="Times New Roman" panose="02020603050405020304" pitchFamily="18" charset="0"/>
                <a:cs typeface="Times New Roman" panose="02020603050405020304" pitchFamily="18" charset="0"/>
              </a:rPr>
              <a:t>uniform pack </a:t>
            </a:r>
            <a:r>
              <a:rPr lang="en-US" sz="2000" b="1" dirty="0">
                <a:latin typeface="Times New Roman" panose="02020603050405020304" pitchFamily="18" charset="0"/>
                <a:cs typeface="Times New Roman" panose="02020603050405020304" pitchFamily="18" charset="0"/>
              </a:rPr>
              <a:t>as  stationary phase</a:t>
            </a:r>
          </a:p>
          <a:p>
            <a:pPr marL="609600" indent="-609600" eaLnBrk="1" hangingPunct="1">
              <a:lnSpc>
                <a:spcPct val="150000"/>
              </a:lnSpc>
              <a:buFontTx/>
              <a:buAutoNum type="arabicPeriod"/>
              <a:defRPr/>
            </a:pPr>
            <a:r>
              <a:rPr lang="en-US" sz="2000" b="1" dirty="0">
                <a:latin typeface="Times New Roman" panose="02020603050405020304" pitchFamily="18" charset="0"/>
                <a:cs typeface="Times New Roman" panose="02020603050405020304" pitchFamily="18" charset="0"/>
              </a:rPr>
              <a:t>The sample injection band is </a:t>
            </a:r>
            <a:r>
              <a:rPr lang="en-US" sz="2000" b="1" dirty="0">
                <a:solidFill>
                  <a:srgbClr val="FF0000"/>
                </a:solidFill>
                <a:latin typeface="Times New Roman" panose="02020603050405020304" pitchFamily="18" charset="0"/>
                <a:cs typeface="Times New Roman" panose="02020603050405020304" pitchFamily="18" charset="0"/>
              </a:rPr>
              <a:t>plug like </a:t>
            </a:r>
            <a:r>
              <a:rPr lang="en-US" sz="2000" b="1" dirty="0">
                <a:latin typeface="Times New Roman" panose="02020603050405020304" pitchFamily="18" charset="0"/>
                <a:cs typeface="Times New Roman" panose="02020603050405020304" pitchFamily="18" charset="0"/>
              </a:rPr>
              <a:t>or at least very narrow compared to the standard deviation of elution band.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C:\Users\shokoofe\Desktop\L.PNG"/>
          <p:cNvPicPr>
            <a:picLocks noChangeAspect="1" noChangeArrowheads="1"/>
          </p:cNvPicPr>
          <p:nvPr/>
        </p:nvPicPr>
        <p:blipFill>
          <a:blip r:embed="rId2"/>
          <a:srcRect/>
          <a:stretch>
            <a:fillRect/>
          </a:stretch>
        </p:blipFill>
        <p:spPr bwMode="auto">
          <a:xfrm>
            <a:off x="4" y="76200"/>
            <a:ext cx="9172825" cy="6858000"/>
          </a:xfrm>
          <a:prstGeom prst="rect">
            <a:avLst/>
          </a:prstGeom>
          <a:noFill/>
        </p:spPr>
      </p:pic>
      <p:sp>
        <p:nvSpPr>
          <p:cNvPr id="3" name="TextBox 2"/>
          <p:cNvSpPr txBox="1"/>
          <p:nvPr/>
        </p:nvSpPr>
        <p:spPr>
          <a:xfrm>
            <a:off x="1207931" y="2514600"/>
            <a:ext cx="6747361" cy="553998"/>
          </a:xfrm>
          <a:prstGeom prst="rect">
            <a:avLst/>
          </a:prstGeom>
          <a:noFill/>
        </p:spPr>
        <p:txBody>
          <a:bodyPr wrap="none" rtlCol="0">
            <a:spAutoFit/>
          </a:bodyPr>
          <a:lstStyle/>
          <a:p>
            <a:pPr algn="ctr"/>
            <a:r>
              <a:rPr lang="en-US" sz="3000" b="1" dirty="0">
                <a:solidFill>
                  <a:schemeClr val="bg1"/>
                </a:solidFill>
                <a:latin typeface="Arial" pitchFamily="34" charset="0"/>
                <a:cs typeface="Arial" pitchFamily="34" charset="0"/>
              </a:rPr>
              <a:t>Preparative Liquid Chromatography</a:t>
            </a:r>
          </a:p>
        </p:txBody>
      </p:sp>
      <p:sp>
        <p:nvSpPr>
          <p:cNvPr id="2" name="TextBox 1"/>
          <p:cNvSpPr txBox="1"/>
          <p:nvPr/>
        </p:nvSpPr>
        <p:spPr>
          <a:xfrm>
            <a:off x="2438400" y="4800600"/>
            <a:ext cx="4472506" cy="2585323"/>
          </a:xfrm>
          <a:prstGeom prst="rect">
            <a:avLst/>
          </a:prstGeom>
          <a:noFill/>
        </p:spPr>
        <p:txBody>
          <a:bodyPr wrap="none" rtlCol="0">
            <a:spAutoFit/>
          </a:bodyPr>
          <a:lstStyle/>
          <a:p>
            <a:pPr algn="ctr"/>
            <a:r>
              <a:rPr lang="en-US" b="1" dirty="0"/>
              <a:t>Alireza Ghassempour</a:t>
            </a:r>
          </a:p>
          <a:p>
            <a:pPr algn="ctr"/>
            <a:endParaRPr lang="en-US" b="1" dirty="0"/>
          </a:p>
          <a:p>
            <a:pPr algn="ctr"/>
            <a:r>
              <a:rPr lang="en-US" dirty="0"/>
              <a:t>Professor of Analytical Chemistry</a:t>
            </a:r>
          </a:p>
          <a:p>
            <a:pPr algn="ctr"/>
            <a:r>
              <a:rPr lang="en-US" dirty="0"/>
              <a:t>Medicinal Plants and Drugs Research Institute</a:t>
            </a:r>
            <a:endParaRPr lang="fa-IR" dirty="0"/>
          </a:p>
          <a:p>
            <a:pPr algn="ctr"/>
            <a:r>
              <a:rPr lang="en-US" dirty="0"/>
              <a:t>Shahid Beheshti University</a:t>
            </a:r>
          </a:p>
          <a:p>
            <a:pPr algn="ctr"/>
            <a:endParaRPr lang="en-US" dirty="0"/>
          </a:p>
          <a:p>
            <a:pPr algn="ctr"/>
            <a:r>
              <a:rPr lang="en-US" dirty="0"/>
              <a:t>Aug. 24, 2022</a:t>
            </a:r>
          </a:p>
          <a:p>
            <a:pPr algn="ctr"/>
            <a:endParaRPr lang="en-US" dirty="0"/>
          </a:p>
          <a:p>
            <a:pPr algn="ctr"/>
            <a:endParaRPr lang="en-US" dirty="0"/>
          </a:p>
        </p:txBody>
      </p:sp>
    </p:spTree>
    <p:extLst>
      <p:ext uri="{BB962C8B-B14F-4D97-AF65-F5344CB8AC3E}">
        <p14:creationId xmlns:p14="http://schemas.microsoft.com/office/powerpoint/2010/main" val="338812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245446" y="31414"/>
            <a:ext cx="2396810" cy="646331"/>
          </a:xfrm>
          <a:prstGeom prst="rect">
            <a:avLst/>
          </a:prstGeom>
          <a:noFill/>
          <a:ln w="9525">
            <a:noFill/>
            <a:miter lim="800000"/>
            <a:headEnd/>
            <a:tailEnd/>
          </a:ln>
        </p:spPr>
        <p:txBody>
          <a:bodyPr wrap="none">
            <a:spAutoFit/>
          </a:bodyPr>
          <a:lstStyle/>
          <a:p>
            <a:r>
              <a:rPr lang="en-US" sz="3600" b="1" dirty="0">
                <a:solidFill>
                  <a:srgbClr val="FF0000"/>
                </a:solidFill>
              </a:rPr>
              <a:t>Equilibrium</a:t>
            </a:r>
          </a:p>
        </p:txBody>
      </p:sp>
      <p:sp>
        <p:nvSpPr>
          <p:cNvPr id="47110" name="Text Box 6"/>
          <p:cNvSpPr txBox="1">
            <a:spLocks noChangeArrowheads="1"/>
          </p:cNvSpPr>
          <p:nvPr/>
        </p:nvSpPr>
        <p:spPr bwMode="auto">
          <a:xfrm>
            <a:off x="1295400" y="947281"/>
            <a:ext cx="1009650" cy="641350"/>
          </a:xfrm>
          <a:prstGeom prst="rect">
            <a:avLst/>
          </a:prstGeom>
          <a:noFill/>
          <a:ln w="9525">
            <a:noFill/>
            <a:miter lim="800000"/>
            <a:headEnd/>
            <a:tailEnd/>
          </a:ln>
        </p:spPr>
        <p:txBody>
          <a:bodyPr wrap="none">
            <a:spAutoFit/>
          </a:bodyPr>
          <a:lstStyle/>
          <a:p>
            <a:r>
              <a:rPr lang="en-US" sz="3600" dirty="0"/>
              <a:t>K = </a:t>
            </a:r>
          </a:p>
        </p:txBody>
      </p:sp>
      <p:sp>
        <p:nvSpPr>
          <p:cNvPr id="47111" name="Text Box 7"/>
          <p:cNvSpPr txBox="1">
            <a:spLocks noChangeArrowheads="1"/>
          </p:cNvSpPr>
          <p:nvPr/>
        </p:nvSpPr>
        <p:spPr bwMode="auto">
          <a:xfrm>
            <a:off x="2312347" y="560891"/>
            <a:ext cx="713657" cy="646331"/>
          </a:xfrm>
          <a:prstGeom prst="rect">
            <a:avLst/>
          </a:prstGeom>
          <a:noFill/>
          <a:ln w="9525">
            <a:noFill/>
            <a:miter lim="800000"/>
            <a:headEnd/>
            <a:tailEnd/>
          </a:ln>
        </p:spPr>
        <p:txBody>
          <a:bodyPr wrap="none">
            <a:spAutoFit/>
          </a:bodyPr>
          <a:lstStyle/>
          <a:p>
            <a:r>
              <a:rPr lang="en-US" sz="3600" dirty="0" err="1"/>
              <a:t>C</a:t>
            </a:r>
            <a:r>
              <a:rPr lang="en-US" sz="3600" baseline="-25000" dirty="0" err="1"/>
              <a:t>sp</a:t>
            </a:r>
            <a:endParaRPr lang="en-US" sz="3600" dirty="0"/>
          </a:p>
        </p:txBody>
      </p:sp>
      <p:sp>
        <p:nvSpPr>
          <p:cNvPr id="47112" name="Text Box 8"/>
          <p:cNvSpPr txBox="1">
            <a:spLocks noChangeArrowheads="1"/>
          </p:cNvSpPr>
          <p:nvPr/>
        </p:nvSpPr>
        <p:spPr bwMode="auto">
          <a:xfrm>
            <a:off x="2336965" y="1267956"/>
            <a:ext cx="838691" cy="646331"/>
          </a:xfrm>
          <a:prstGeom prst="rect">
            <a:avLst/>
          </a:prstGeom>
          <a:noFill/>
          <a:ln w="9525">
            <a:noFill/>
            <a:miter lim="800000"/>
            <a:headEnd/>
            <a:tailEnd/>
          </a:ln>
        </p:spPr>
        <p:txBody>
          <a:bodyPr wrap="none">
            <a:spAutoFit/>
          </a:bodyPr>
          <a:lstStyle/>
          <a:p>
            <a:r>
              <a:rPr lang="en-US" sz="3600" dirty="0" err="1"/>
              <a:t>C</a:t>
            </a:r>
            <a:r>
              <a:rPr lang="en-US" sz="3600" baseline="-25000" dirty="0" err="1"/>
              <a:t>mp</a:t>
            </a:r>
            <a:endParaRPr lang="en-US" sz="3600" dirty="0"/>
          </a:p>
        </p:txBody>
      </p:sp>
      <p:sp>
        <p:nvSpPr>
          <p:cNvPr id="47114" name="Line 10"/>
          <p:cNvSpPr>
            <a:spLocks noChangeShapeType="1"/>
          </p:cNvSpPr>
          <p:nvPr/>
        </p:nvSpPr>
        <p:spPr bwMode="auto">
          <a:xfrm>
            <a:off x="2233841" y="1295400"/>
            <a:ext cx="792163" cy="0"/>
          </a:xfrm>
          <a:prstGeom prst="line">
            <a:avLst/>
          </a:prstGeom>
          <a:noFill/>
          <a:ln w="22225">
            <a:solidFill>
              <a:schemeClr val="tx1"/>
            </a:solidFill>
            <a:round/>
            <a:headEnd/>
            <a:tailEnd/>
          </a:ln>
        </p:spPr>
        <p:txBody>
          <a:bodyPr/>
          <a:lstStyle/>
          <a:p>
            <a:endParaRPr lang="en-US"/>
          </a:p>
        </p:txBody>
      </p:sp>
      <p:grpSp>
        <p:nvGrpSpPr>
          <p:cNvPr id="8" name="Group 4"/>
          <p:cNvGrpSpPr>
            <a:grpSpLocks/>
          </p:cNvGrpSpPr>
          <p:nvPr/>
        </p:nvGrpSpPr>
        <p:grpSpPr bwMode="auto">
          <a:xfrm>
            <a:off x="1334588" y="2762769"/>
            <a:ext cx="6474823" cy="3568337"/>
            <a:chOff x="385" y="754"/>
            <a:chExt cx="4944" cy="2747"/>
          </a:xfrm>
        </p:grpSpPr>
        <p:pic>
          <p:nvPicPr>
            <p:cNvPr id="9" name="Picture 2"/>
            <p:cNvPicPr>
              <a:picLocks noChangeAspect="1" noChangeArrowheads="1"/>
            </p:cNvPicPr>
            <p:nvPr/>
          </p:nvPicPr>
          <p:blipFill>
            <a:blip r:embed="rId2">
              <a:clrChange>
                <a:clrFrom>
                  <a:srgbClr val="7E7E7E"/>
                </a:clrFrom>
                <a:clrTo>
                  <a:srgbClr val="7E7E7E">
                    <a:alpha val="0"/>
                  </a:srgbClr>
                </a:clrTo>
              </a:clrChange>
              <a:lum bright="-22000" contrast="48000"/>
            </a:blip>
            <a:srcRect/>
            <a:stretch>
              <a:fillRect/>
            </a:stretch>
          </p:blipFill>
          <p:spPr bwMode="auto">
            <a:xfrm>
              <a:off x="385" y="754"/>
              <a:ext cx="4944" cy="2747"/>
            </a:xfrm>
            <a:prstGeom prst="rect">
              <a:avLst/>
            </a:prstGeom>
            <a:solidFill>
              <a:srgbClr val="FFFF00"/>
            </a:solidFill>
            <a:ln w="25400">
              <a:solidFill>
                <a:srgbClr val="FF0000"/>
              </a:solidFill>
              <a:miter lim="800000"/>
              <a:headEnd/>
              <a:tailEnd/>
            </a:ln>
          </p:spPr>
        </p:pic>
        <p:sp>
          <p:nvSpPr>
            <p:cNvPr id="10" name="Rectangle 3"/>
            <p:cNvSpPr>
              <a:spLocks noChangeArrowheads="1"/>
            </p:cNvSpPr>
            <p:nvPr/>
          </p:nvSpPr>
          <p:spPr bwMode="auto">
            <a:xfrm>
              <a:off x="385" y="2976"/>
              <a:ext cx="771" cy="182"/>
            </a:xfrm>
            <a:prstGeom prst="rect">
              <a:avLst/>
            </a:prstGeom>
            <a:solidFill>
              <a:schemeClr val="tx1"/>
            </a:solidFill>
            <a:ln w="9525">
              <a:noFill/>
              <a:miter lim="800000"/>
              <a:headEnd/>
              <a:tailEnd/>
            </a:ln>
          </p:spPr>
          <p:txBody>
            <a:bodyPr wrap="none" anchor="ctr"/>
            <a:lstStyle/>
            <a:p>
              <a:endParaRPr lang="en-US"/>
            </a:p>
          </p:txBody>
        </p:sp>
      </p:grpSp>
      <p:sp>
        <p:nvSpPr>
          <p:cNvPr id="4" name="TextBox 3">
            <a:extLst>
              <a:ext uri="{FF2B5EF4-FFF2-40B4-BE49-F238E27FC236}">
                <a16:creationId xmlns:a16="http://schemas.microsoft.com/office/drawing/2014/main" id="{F4A67E9E-3533-430E-BC09-507FA29E9B86}"/>
              </a:ext>
            </a:extLst>
          </p:cNvPr>
          <p:cNvSpPr txBox="1"/>
          <p:nvPr/>
        </p:nvSpPr>
        <p:spPr>
          <a:xfrm>
            <a:off x="3563046" y="990600"/>
            <a:ext cx="558166" cy="523220"/>
          </a:xfrm>
          <a:prstGeom prst="rect">
            <a:avLst/>
          </a:prstGeom>
          <a:noFill/>
        </p:spPr>
        <p:txBody>
          <a:bodyPr wrap="none" rtlCol="0">
            <a:spAutoFit/>
          </a:bodyPr>
          <a:lstStyle/>
          <a:p>
            <a:r>
              <a:rPr lang="en-US" sz="2800" b="1" dirty="0">
                <a:solidFill>
                  <a:srgbClr val="FF0000"/>
                </a:solidFill>
              </a:rPr>
              <a:t>or</a:t>
            </a:r>
            <a:r>
              <a:rPr lang="en-US" b="1" dirty="0">
                <a:solidFill>
                  <a:srgbClr val="FF0000"/>
                </a:solidFill>
              </a:rPr>
              <a:t> </a:t>
            </a:r>
          </a:p>
        </p:txBody>
      </p:sp>
      <p:sp>
        <p:nvSpPr>
          <p:cNvPr id="5" name="Text Box 7">
            <a:extLst>
              <a:ext uri="{FF2B5EF4-FFF2-40B4-BE49-F238E27FC236}">
                <a16:creationId xmlns:a16="http://schemas.microsoft.com/office/drawing/2014/main" id="{2BBCFECB-C709-4813-A487-F44A268EDFCD}"/>
              </a:ext>
            </a:extLst>
          </p:cNvPr>
          <p:cNvSpPr txBox="1">
            <a:spLocks noChangeArrowheads="1"/>
          </p:cNvSpPr>
          <p:nvPr/>
        </p:nvSpPr>
        <p:spPr bwMode="auto">
          <a:xfrm>
            <a:off x="4648383" y="884056"/>
            <a:ext cx="990977" cy="646331"/>
          </a:xfrm>
          <a:prstGeom prst="rect">
            <a:avLst/>
          </a:prstGeom>
          <a:noFill/>
          <a:ln w="9525">
            <a:noFill/>
            <a:miter lim="800000"/>
            <a:headEnd/>
            <a:tailEnd/>
          </a:ln>
        </p:spPr>
        <p:txBody>
          <a:bodyPr wrap="none">
            <a:spAutoFit/>
          </a:bodyPr>
          <a:lstStyle/>
          <a:p>
            <a:r>
              <a:rPr lang="en-US" sz="3600" dirty="0" err="1"/>
              <a:t>C</a:t>
            </a:r>
            <a:r>
              <a:rPr lang="en-US" sz="3600" baseline="-25000" dirty="0" err="1"/>
              <a:t>sp</a:t>
            </a:r>
            <a:r>
              <a:rPr lang="en-US" sz="3600" dirty="0">
                <a:latin typeface="Walbaum Heading" panose="02070303090703020303" pitchFamily="18" charset="0"/>
              </a:rPr>
              <a:t>=</a:t>
            </a:r>
            <a:endParaRPr lang="en-US" sz="3600" dirty="0"/>
          </a:p>
        </p:txBody>
      </p:sp>
      <p:sp>
        <p:nvSpPr>
          <p:cNvPr id="6" name="TextBox 5">
            <a:extLst>
              <a:ext uri="{FF2B5EF4-FFF2-40B4-BE49-F238E27FC236}">
                <a16:creationId xmlns:a16="http://schemas.microsoft.com/office/drawing/2014/main" id="{3B1A43EF-2F8B-477C-8BD1-3F8638CD1738}"/>
              </a:ext>
            </a:extLst>
          </p:cNvPr>
          <p:cNvSpPr txBox="1"/>
          <p:nvPr/>
        </p:nvSpPr>
        <p:spPr>
          <a:xfrm>
            <a:off x="5673162" y="853278"/>
            <a:ext cx="450764" cy="707886"/>
          </a:xfrm>
          <a:prstGeom prst="rect">
            <a:avLst/>
          </a:prstGeom>
          <a:noFill/>
        </p:spPr>
        <p:txBody>
          <a:bodyPr wrap="none" rtlCol="0">
            <a:spAutoFit/>
          </a:bodyPr>
          <a:lstStyle/>
          <a:p>
            <a:r>
              <a:rPr lang="en-US" sz="4000" dirty="0"/>
              <a:t>K</a:t>
            </a:r>
          </a:p>
        </p:txBody>
      </p:sp>
      <p:sp>
        <p:nvSpPr>
          <p:cNvPr id="7" name="Text Box 8">
            <a:extLst>
              <a:ext uri="{FF2B5EF4-FFF2-40B4-BE49-F238E27FC236}">
                <a16:creationId xmlns:a16="http://schemas.microsoft.com/office/drawing/2014/main" id="{6E81CE8C-BE3A-4CA6-9944-AFAF0150D1E8}"/>
              </a:ext>
            </a:extLst>
          </p:cNvPr>
          <p:cNvSpPr txBox="1">
            <a:spLocks noChangeArrowheads="1"/>
          </p:cNvSpPr>
          <p:nvPr/>
        </p:nvSpPr>
        <p:spPr bwMode="auto">
          <a:xfrm>
            <a:off x="6174335" y="854359"/>
            <a:ext cx="838691" cy="646331"/>
          </a:xfrm>
          <a:prstGeom prst="rect">
            <a:avLst/>
          </a:prstGeom>
          <a:noFill/>
          <a:ln w="9525">
            <a:noFill/>
            <a:miter lim="800000"/>
            <a:headEnd/>
            <a:tailEnd/>
          </a:ln>
        </p:spPr>
        <p:txBody>
          <a:bodyPr wrap="none">
            <a:spAutoFit/>
          </a:bodyPr>
          <a:lstStyle/>
          <a:p>
            <a:r>
              <a:rPr lang="en-US" sz="3600" dirty="0" err="1"/>
              <a:t>C</a:t>
            </a:r>
            <a:r>
              <a:rPr lang="en-US" sz="3600" baseline="-25000" dirty="0" err="1"/>
              <a:t>mp</a:t>
            </a:r>
            <a:endParaRPr lang="en-US" sz="3600" dirty="0"/>
          </a:p>
        </p:txBody>
      </p:sp>
      <p:sp>
        <p:nvSpPr>
          <p:cNvPr id="11" name="TextBox 10">
            <a:extLst>
              <a:ext uri="{FF2B5EF4-FFF2-40B4-BE49-F238E27FC236}">
                <a16:creationId xmlns:a16="http://schemas.microsoft.com/office/drawing/2014/main" id="{2F4C10D7-796F-480F-843A-BC32F175EF91}"/>
              </a:ext>
            </a:extLst>
          </p:cNvPr>
          <p:cNvSpPr txBox="1"/>
          <p:nvPr/>
        </p:nvSpPr>
        <p:spPr>
          <a:xfrm>
            <a:off x="4794430" y="1698674"/>
            <a:ext cx="840295" cy="707886"/>
          </a:xfrm>
          <a:prstGeom prst="rect">
            <a:avLst/>
          </a:prstGeom>
          <a:noFill/>
        </p:spPr>
        <p:txBody>
          <a:bodyPr wrap="none" rtlCol="0">
            <a:spAutoFit/>
          </a:bodyPr>
          <a:lstStyle/>
          <a:p>
            <a:r>
              <a:rPr lang="en-US" sz="4000" dirty="0"/>
              <a:t>y </a:t>
            </a:r>
            <a:r>
              <a:rPr lang="en-US" sz="4000" dirty="0">
                <a:latin typeface="Walbaum Heading" panose="02070303090703020303" pitchFamily="18" charset="0"/>
              </a:rPr>
              <a:t>=</a:t>
            </a:r>
            <a:endParaRPr lang="en-US" sz="4000" dirty="0"/>
          </a:p>
        </p:txBody>
      </p:sp>
      <p:sp>
        <p:nvSpPr>
          <p:cNvPr id="12" name="TextBox 11">
            <a:extLst>
              <a:ext uri="{FF2B5EF4-FFF2-40B4-BE49-F238E27FC236}">
                <a16:creationId xmlns:a16="http://schemas.microsoft.com/office/drawing/2014/main" id="{2525464A-127F-4228-94FF-846F17A227C4}"/>
              </a:ext>
            </a:extLst>
          </p:cNvPr>
          <p:cNvSpPr txBox="1"/>
          <p:nvPr/>
        </p:nvSpPr>
        <p:spPr>
          <a:xfrm>
            <a:off x="5673162" y="1676400"/>
            <a:ext cx="904415" cy="707886"/>
          </a:xfrm>
          <a:prstGeom prst="rect">
            <a:avLst/>
          </a:prstGeom>
          <a:noFill/>
        </p:spPr>
        <p:txBody>
          <a:bodyPr wrap="none" rtlCol="0">
            <a:spAutoFit/>
          </a:bodyPr>
          <a:lstStyle/>
          <a:p>
            <a:r>
              <a:rPr lang="en-US" sz="4000" dirty="0"/>
              <a:t>K  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2ED7F-4584-4292-922A-657D5592DBB5}"/>
              </a:ext>
            </a:extLst>
          </p:cNvPr>
          <p:cNvPicPr>
            <a:picLocks noChangeAspect="1"/>
          </p:cNvPicPr>
          <p:nvPr/>
        </p:nvPicPr>
        <p:blipFill rotWithShape="1">
          <a:blip r:embed="rId2"/>
          <a:srcRect t="14972" b="16547"/>
          <a:stretch/>
        </p:blipFill>
        <p:spPr>
          <a:xfrm>
            <a:off x="990600" y="762000"/>
            <a:ext cx="7277153" cy="1813336"/>
          </a:xfrm>
          <a:prstGeom prst="rect">
            <a:avLst/>
          </a:prstGeom>
        </p:spPr>
      </p:pic>
      <p:pic>
        <p:nvPicPr>
          <p:cNvPr id="6" name="Picture 5">
            <a:extLst>
              <a:ext uri="{FF2B5EF4-FFF2-40B4-BE49-F238E27FC236}">
                <a16:creationId xmlns:a16="http://schemas.microsoft.com/office/drawing/2014/main" id="{0B2B49DC-FE16-48DA-9022-F80E0D1A7999}"/>
              </a:ext>
            </a:extLst>
          </p:cNvPr>
          <p:cNvPicPr>
            <a:picLocks noChangeAspect="1"/>
          </p:cNvPicPr>
          <p:nvPr/>
        </p:nvPicPr>
        <p:blipFill rotWithShape="1">
          <a:blip r:embed="rId3"/>
          <a:srcRect l="1474" r="6025"/>
          <a:stretch/>
        </p:blipFill>
        <p:spPr>
          <a:xfrm>
            <a:off x="342900" y="2895600"/>
            <a:ext cx="8458200" cy="3642136"/>
          </a:xfrm>
          <a:prstGeom prst="rect">
            <a:avLst/>
          </a:prstGeom>
        </p:spPr>
      </p:pic>
    </p:spTree>
    <p:extLst>
      <p:ext uri="{BB962C8B-B14F-4D97-AF65-F5344CB8AC3E}">
        <p14:creationId xmlns:p14="http://schemas.microsoft.com/office/powerpoint/2010/main" val="4631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9D91E-9099-4372-9001-0122B131F4CA}"/>
              </a:ext>
            </a:extLst>
          </p:cNvPr>
          <p:cNvPicPr>
            <a:picLocks noChangeAspect="1"/>
          </p:cNvPicPr>
          <p:nvPr/>
        </p:nvPicPr>
        <p:blipFill rotWithShape="1">
          <a:blip r:embed="rId2"/>
          <a:srcRect t="13475"/>
          <a:stretch/>
        </p:blipFill>
        <p:spPr>
          <a:xfrm>
            <a:off x="2971800" y="1066800"/>
            <a:ext cx="6016799" cy="2746814"/>
          </a:xfrm>
          <a:prstGeom prst="rect">
            <a:avLst/>
          </a:prstGeom>
        </p:spPr>
      </p:pic>
      <p:pic>
        <p:nvPicPr>
          <p:cNvPr id="7" name="Picture 6">
            <a:extLst>
              <a:ext uri="{FF2B5EF4-FFF2-40B4-BE49-F238E27FC236}">
                <a16:creationId xmlns:a16="http://schemas.microsoft.com/office/drawing/2014/main" id="{D1E719F7-D1C1-4FF1-AF75-62D3FC7A667C}"/>
              </a:ext>
            </a:extLst>
          </p:cNvPr>
          <p:cNvPicPr>
            <a:picLocks noChangeAspect="1"/>
          </p:cNvPicPr>
          <p:nvPr/>
        </p:nvPicPr>
        <p:blipFill rotWithShape="1">
          <a:blip r:embed="rId3"/>
          <a:srcRect t="14568"/>
          <a:stretch/>
        </p:blipFill>
        <p:spPr>
          <a:xfrm>
            <a:off x="2971799" y="3821820"/>
            <a:ext cx="6016799" cy="2681900"/>
          </a:xfrm>
          <a:prstGeom prst="rect">
            <a:avLst/>
          </a:prstGeom>
        </p:spPr>
      </p:pic>
      <p:pic>
        <p:nvPicPr>
          <p:cNvPr id="9" name="Picture 8">
            <a:extLst>
              <a:ext uri="{FF2B5EF4-FFF2-40B4-BE49-F238E27FC236}">
                <a16:creationId xmlns:a16="http://schemas.microsoft.com/office/drawing/2014/main" id="{247EDFBB-4BD6-4B08-9A00-55FFC4453E83}"/>
              </a:ext>
            </a:extLst>
          </p:cNvPr>
          <p:cNvPicPr>
            <a:picLocks noChangeAspect="1"/>
          </p:cNvPicPr>
          <p:nvPr/>
        </p:nvPicPr>
        <p:blipFill rotWithShape="1">
          <a:blip r:embed="rId4"/>
          <a:srcRect t="17931" b="14827"/>
          <a:stretch/>
        </p:blipFill>
        <p:spPr>
          <a:xfrm>
            <a:off x="-1" y="76200"/>
            <a:ext cx="4714241" cy="1219200"/>
          </a:xfrm>
          <a:prstGeom prst="rect">
            <a:avLst/>
          </a:prstGeom>
        </p:spPr>
      </p:pic>
    </p:spTree>
    <p:extLst>
      <p:ext uri="{BB962C8B-B14F-4D97-AF65-F5344CB8AC3E}">
        <p14:creationId xmlns:p14="http://schemas.microsoft.com/office/powerpoint/2010/main" val="291014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E58C4-8DF9-4A55-8F9C-D872D10FE472}"/>
              </a:ext>
            </a:extLst>
          </p:cNvPr>
          <p:cNvPicPr>
            <a:picLocks noChangeAspect="1"/>
          </p:cNvPicPr>
          <p:nvPr/>
        </p:nvPicPr>
        <p:blipFill>
          <a:blip r:embed="rId2"/>
          <a:stretch>
            <a:fillRect/>
          </a:stretch>
        </p:blipFill>
        <p:spPr>
          <a:xfrm>
            <a:off x="1828800" y="685800"/>
            <a:ext cx="5163342" cy="1576403"/>
          </a:xfrm>
          <a:prstGeom prst="rect">
            <a:avLst/>
          </a:prstGeom>
        </p:spPr>
      </p:pic>
      <p:sp>
        <p:nvSpPr>
          <p:cNvPr id="4" name="TextBox 3">
            <a:extLst>
              <a:ext uri="{FF2B5EF4-FFF2-40B4-BE49-F238E27FC236}">
                <a16:creationId xmlns:a16="http://schemas.microsoft.com/office/drawing/2014/main" id="{681D0510-A765-4D8F-960F-F5BEA0CE4FC2}"/>
              </a:ext>
            </a:extLst>
          </p:cNvPr>
          <p:cNvSpPr txBox="1"/>
          <p:nvPr/>
        </p:nvSpPr>
        <p:spPr>
          <a:xfrm>
            <a:off x="-152400" y="2975884"/>
            <a:ext cx="9448800" cy="66120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depends to retention time (capacity factor) that depends to</a:t>
            </a:r>
          </a:p>
        </p:txBody>
      </p:sp>
      <p:sp>
        <p:nvSpPr>
          <p:cNvPr id="5" name="TextBox 4">
            <a:extLst>
              <a:ext uri="{FF2B5EF4-FFF2-40B4-BE49-F238E27FC236}">
                <a16:creationId xmlns:a16="http://schemas.microsoft.com/office/drawing/2014/main" id="{B4F04182-F235-FF73-FCB8-9EA10E425683}"/>
              </a:ext>
            </a:extLst>
          </p:cNvPr>
          <p:cNvSpPr txBox="1"/>
          <p:nvPr/>
        </p:nvSpPr>
        <p:spPr>
          <a:xfrm>
            <a:off x="609600" y="4596593"/>
            <a:ext cx="4761066" cy="66120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2. Mobile Phase</a:t>
            </a:r>
          </a:p>
        </p:txBody>
      </p:sp>
      <p:sp>
        <p:nvSpPr>
          <p:cNvPr id="7" name="TextBox 6">
            <a:extLst>
              <a:ext uri="{FF2B5EF4-FFF2-40B4-BE49-F238E27FC236}">
                <a16:creationId xmlns:a16="http://schemas.microsoft.com/office/drawing/2014/main" id="{5695662A-F445-9D0A-3C5F-07A76EEE709D}"/>
              </a:ext>
            </a:extLst>
          </p:cNvPr>
          <p:cNvSpPr txBox="1"/>
          <p:nvPr/>
        </p:nvSpPr>
        <p:spPr>
          <a:xfrm>
            <a:off x="609600" y="5326787"/>
            <a:ext cx="4761066" cy="66120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3. Gradient Elution</a:t>
            </a:r>
          </a:p>
        </p:txBody>
      </p:sp>
      <p:sp>
        <p:nvSpPr>
          <p:cNvPr id="9" name="TextBox 8">
            <a:extLst>
              <a:ext uri="{FF2B5EF4-FFF2-40B4-BE49-F238E27FC236}">
                <a16:creationId xmlns:a16="http://schemas.microsoft.com/office/drawing/2014/main" id="{691BC467-25FC-EE29-C548-B8F308186ACC}"/>
              </a:ext>
            </a:extLst>
          </p:cNvPr>
          <p:cNvSpPr txBox="1"/>
          <p:nvPr/>
        </p:nvSpPr>
        <p:spPr>
          <a:xfrm>
            <a:off x="649134" y="3956925"/>
            <a:ext cx="4761066" cy="66120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Stationary Phase</a:t>
            </a:r>
          </a:p>
        </p:txBody>
      </p:sp>
    </p:spTree>
    <p:extLst>
      <p:ext uri="{BB962C8B-B14F-4D97-AF65-F5344CB8AC3E}">
        <p14:creationId xmlns:p14="http://schemas.microsoft.com/office/powerpoint/2010/main" val="26573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70435998"/>
              </p:ext>
            </p:extLst>
          </p:nvPr>
        </p:nvGraphicFramePr>
        <p:xfrm>
          <a:off x="76200" y="426719"/>
          <a:ext cx="9067800" cy="6532783"/>
        </p:xfrm>
        <a:graphic>
          <a:graphicData uri="http://schemas.openxmlformats.org/drawingml/2006/table">
            <a:tbl>
              <a:tblPr firstRow="1" bandRow="1">
                <a:tableStyleId>{5C22544A-7EE6-4342-B048-85BDC9FD1C3A}</a:tableStyleId>
              </a:tblPr>
              <a:tblGrid>
                <a:gridCol w="3400425">
                  <a:extLst>
                    <a:ext uri="{9D8B030D-6E8A-4147-A177-3AD203B41FA5}">
                      <a16:colId xmlns:a16="http://schemas.microsoft.com/office/drawing/2014/main" val="20000"/>
                    </a:ext>
                  </a:extLst>
                </a:gridCol>
                <a:gridCol w="5667375">
                  <a:extLst>
                    <a:ext uri="{9D8B030D-6E8A-4147-A177-3AD203B41FA5}">
                      <a16:colId xmlns:a16="http://schemas.microsoft.com/office/drawing/2014/main" val="20001"/>
                    </a:ext>
                  </a:extLst>
                </a:gridCol>
              </a:tblGrid>
              <a:tr h="229726">
                <a:tc>
                  <a:txBody>
                    <a:bodyPr/>
                    <a:lstStyle/>
                    <a:p>
                      <a:pPr algn="ctr"/>
                      <a:r>
                        <a:rPr lang="en-US" sz="1000" dirty="0"/>
                        <a:t>Chromatographic Mode</a:t>
                      </a:r>
                    </a:p>
                  </a:txBody>
                  <a:tcPr/>
                </a:tc>
                <a:tc>
                  <a:txBody>
                    <a:bodyPr/>
                    <a:lstStyle/>
                    <a:p>
                      <a:pPr algn="ctr"/>
                      <a:r>
                        <a:rPr lang="en-US" sz="1000" dirty="0"/>
                        <a:t>Comment</a:t>
                      </a:r>
                    </a:p>
                  </a:txBody>
                  <a:tcPr/>
                </a:tc>
                <a:extLst>
                  <a:ext uri="{0D108BD9-81ED-4DB2-BD59-A6C34878D82A}">
                    <a16:rowId xmlns:a16="http://schemas.microsoft.com/office/drawing/2014/main" val="10000"/>
                  </a:ext>
                </a:extLst>
              </a:tr>
              <a:tr h="689178">
                <a:tc>
                  <a:txBody>
                    <a:bodyPr/>
                    <a:lstStyle/>
                    <a:p>
                      <a:pPr algn="ctr"/>
                      <a:r>
                        <a:rPr lang="en-US" sz="1400" dirty="0"/>
                        <a:t>Reversed-phase</a:t>
                      </a:r>
                    </a:p>
                    <a:p>
                      <a:pPr algn="ctr"/>
                      <a:r>
                        <a:rPr lang="en-US" sz="1400" dirty="0"/>
                        <a:t>chromatography (RPC)</a:t>
                      </a:r>
                    </a:p>
                  </a:txBody>
                  <a:tcPr/>
                </a:tc>
                <a:tc>
                  <a:txBody>
                    <a:bodyPr/>
                    <a:lstStyle/>
                    <a:p>
                      <a:pPr algn="l"/>
                      <a:r>
                        <a:rPr lang="en-US" sz="1400" dirty="0"/>
                        <a:t>The column is nonpolar (e.g., C18), and the</a:t>
                      </a:r>
                      <a:r>
                        <a:rPr lang="en-US" sz="1400" baseline="0" dirty="0"/>
                        <a:t> </a:t>
                      </a:r>
                      <a:r>
                        <a:rPr lang="en-US" sz="1400" dirty="0"/>
                        <a:t>mobile phase is a polar mixture of water</a:t>
                      </a:r>
                      <a:r>
                        <a:rPr lang="en-US" sz="1400" baseline="0" dirty="0"/>
                        <a:t> </a:t>
                      </a:r>
                      <a:r>
                        <a:rPr lang="en-US" sz="1400" dirty="0"/>
                        <a:t>plus organic solvent (e.g., acetonitrile);</a:t>
                      </a:r>
                      <a:r>
                        <a:rPr lang="en-US" sz="1400" baseline="0" dirty="0"/>
                        <a:t> </a:t>
                      </a:r>
                      <a:r>
                        <a:rPr lang="en-US" sz="1400" dirty="0"/>
                        <a:t>RPC is the most widely used mode,</a:t>
                      </a:r>
                      <a:r>
                        <a:rPr lang="en-US" sz="1400" baseline="0" dirty="0"/>
                        <a:t> </a:t>
                      </a:r>
                      <a:r>
                        <a:rPr lang="en-US" sz="1400" dirty="0"/>
                        <a:t>especially for water-soluble samples.</a:t>
                      </a:r>
                    </a:p>
                  </a:txBody>
                  <a:tcPr/>
                </a:tc>
                <a:extLst>
                  <a:ext uri="{0D108BD9-81ED-4DB2-BD59-A6C34878D82A}">
                    <a16:rowId xmlns:a16="http://schemas.microsoft.com/office/drawing/2014/main" val="10001"/>
                  </a:ext>
                </a:extLst>
              </a:tr>
              <a:tr h="890188">
                <a:tc>
                  <a:txBody>
                    <a:bodyPr/>
                    <a:lstStyle/>
                    <a:p>
                      <a:pPr algn="ctr"/>
                      <a:r>
                        <a:rPr lang="en-US" sz="1400" dirty="0"/>
                        <a:t>Normal-phase</a:t>
                      </a:r>
                    </a:p>
                    <a:p>
                      <a:pPr algn="ctr"/>
                      <a:r>
                        <a:rPr lang="en-US" sz="1400" dirty="0"/>
                        <a:t>chromatography (NPC)</a:t>
                      </a:r>
                    </a:p>
                  </a:txBody>
                  <a:tcPr/>
                </a:tc>
                <a:tc>
                  <a:txBody>
                    <a:bodyPr/>
                    <a:lstStyle/>
                    <a:p>
                      <a:pPr algn="l"/>
                      <a:r>
                        <a:rPr lang="en-US" sz="1400" dirty="0"/>
                        <a:t>The column is polar (e.g., </a:t>
                      </a:r>
                      <a:r>
                        <a:rPr lang="en-US" sz="1400" dirty="0" err="1"/>
                        <a:t>unbonded</a:t>
                      </a:r>
                      <a:r>
                        <a:rPr lang="en-US" sz="1400" dirty="0"/>
                        <a:t> silica),</a:t>
                      </a:r>
                      <a:r>
                        <a:rPr lang="en-US" sz="1400" baseline="0" dirty="0"/>
                        <a:t> </a:t>
                      </a:r>
                      <a:r>
                        <a:rPr lang="en-US" sz="1400" dirty="0"/>
                        <a:t>and the mobile phase is a mixture of</a:t>
                      </a:r>
                      <a:r>
                        <a:rPr lang="en-US" sz="1400" baseline="0" dirty="0"/>
                        <a:t> </a:t>
                      </a:r>
                      <a:r>
                        <a:rPr lang="en-US" sz="1400" dirty="0"/>
                        <a:t>less-polar organic solvents (e.g., hexane</a:t>
                      </a:r>
                      <a:r>
                        <a:rPr lang="en-US" sz="1400" baseline="0" dirty="0"/>
                        <a:t> </a:t>
                      </a:r>
                      <a:r>
                        <a:rPr lang="en-US" sz="1400" dirty="0"/>
                        <a:t>plus methylene chloride); NPC is used</a:t>
                      </a:r>
                      <a:r>
                        <a:rPr lang="en-US" sz="1400" baseline="0" dirty="0"/>
                        <a:t> </a:t>
                      </a:r>
                      <a:r>
                        <a:rPr lang="en-US" sz="1400" dirty="0"/>
                        <a:t>mainly for water-insoluble samples,</a:t>
                      </a:r>
                      <a:r>
                        <a:rPr lang="en-US" sz="1400" baseline="0" dirty="0"/>
                        <a:t> </a:t>
                      </a:r>
                      <a:r>
                        <a:rPr lang="en-US" sz="1400" dirty="0"/>
                        <a:t>preparative HPLC, and the separation of</a:t>
                      </a:r>
                      <a:r>
                        <a:rPr lang="en-US" sz="1400" baseline="0" dirty="0"/>
                        <a:t> </a:t>
                      </a:r>
                      <a:r>
                        <a:rPr lang="en-US" sz="1400" dirty="0"/>
                        <a:t>isomers.</a:t>
                      </a:r>
                    </a:p>
                  </a:txBody>
                  <a:tcPr/>
                </a:tc>
                <a:extLst>
                  <a:ext uri="{0D108BD9-81ED-4DB2-BD59-A6C34878D82A}">
                    <a16:rowId xmlns:a16="http://schemas.microsoft.com/office/drawing/2014/main" val="10002"/>
                  </a:ext>
                </a:extLst>
              </a:tr>
              <a:tr h="890188">
                <a:tc>
                  <a:txBody>
                    <a:bodyPr/>
                    <a:lstStyle/>
                    <a:p>
                      <a:pPr algn="ctr"/>
                      <a:r>
                        <a:rPr lang="en-US" sz="1400" dirty="0"/>
                        <a:t>Non-aqueous</a:t>
                      </a:r>
                    </a:p>
                    <a:p>
                      <a:pPr algn="ctr"/>
                      <a:r>
                        <a:rPr lang="en-US" sz="1400" dirty="0"/>
                        <a:t>reversed-phase</a:t>
                      </a:r>
                    </a:p>
                    <a:p>
                      <a:pPr algn="ctr"/>
                      <a:r>
                        <a:rPr lang="en-US" sz="1400" dirty="0"/>
                        <a:t>chromatography</a:t>
                      </a:r>
                    </a:p>
                    <a:p>
                      <a:pPr algn="ctr"/>
                      <a:r>
                        <a:rPr lang="en-US" sz="1400" dirty="0"/>
                        <a:t>(NARP)</a:t>
                      </a:r>
                    </a:p>
                  </a:txBody>
                  <a:tcPr/>
                </a:tc>
                <a:tc>
                  <a:txBody>
                    <a:bodyPr/>
                    <a:lstStyle/>
                    <a:p>
                      <a:pPr algn="l"/>
                      <a:r>
                        <a:rPr lang="en-US" sz="1400" dirty="0"/>
                        <a:t>The column is nonpolar (e.g., C18), and the</a:t>
                      </a:r>
                      <a:r>
                        <a:rPr lang="en-US" sz="1400" baseline="0" dirty="0"/>
                        <a:t> </a:t>
                      </a:r>
                      <a:r>
                        <a:rPr lang="en-US" sz="1400" dirty="0"/>
                        <a:t>mobile phase is a mixture of organic</a:t>
                      </a:r>
                      <a:r>
                        <a:rPr lang="en-US" sz="1400" baseline="0" dirty="0"/>
                        <a:t> </a:t>
                      </a:r>
                      <a:r>
                        <a:rPr lang="en-US" sz="1400" dirty="0"/>
                        <a:t>solvents (e.g., acetonitrile plus methylene</a:t>
                      </a:r>
                      <a:r>
                        <a:rPr lang="en-US" sz="1400" baseline="0" dirty="0"/>
                        <a:t> </a:t>
                      </a:r>
                      <a:r>
                        <a:rPr lang="en-US" sz="1400" dirty="0"/>
                        <a:t>chloride); NARP is used for very</a:t>
                      </a:r>
                      <a:r>
                        <a:rPr lang="en-US" sz="1400" baseline="0" dirty="0"/>
                        <a:t> </a:t>
                      </a:r>
                      <a:r>
                        <a:rPr lang="en-US" sz="1400" dirty="0"/>
                        <a:t>hydrophobic, water-insoluble samples.</a:t>
                      </a:r>
                    </a:p>
                  </a:txBody>
                  <a:tcPr/>
                </a:tc>
                <a:extLst>
                  <a:ext uri="{0D108BD9-81ED-4DB2-BD59-A6C34878D82A}">
                    <a16:rowId xmlns:a16="http://schemas.microsoft.com/office/drawing/2014/main" val="10003"/>
                  </a:ext>
                </a:extLst>
              </a:tr>
              <a:tr h="798425">
                <a:tc>
                  <a:txBody>
                    <a:bodyPr/>
                    <a:lstStyle/>
                    <a:p>
                      <a:pPr algn="ctr"/>
                      <a:r>
                        <a:rPr lang="en-US" sz="1400" dirty="0"/>
                        <a:t>Hydrophilic interaction</a:t>
                      </a:r>
                    </a:p>
                    <a:p>
                      <a:pPr algn="ctr"/>
                      <a:r>
                        <a:rPr lang="en-US" sz="1400" dirty="0"/>
                        <a:t>chromatography</a:t>
                      </a:r>
                    </a:p>
                    <a:p>
                      <a:pPr algn="ctr"/>
                      <a:r>
                        <a:rPr lang="en-US" sz="1400" dirty="0"/>
                        <a:t>(HILIC)</a:t>
                      </a:r>
                    </a:p>
                  </a:txBody>
                  <a:tcPr/>
                </a:tc>
                <a:tc>
                  <a:txBody>
                    <a:bodyPr/>
                    <a:lstStyle/>
                    <a:p>
                      <a:pPr algn="l"/>
                      <a:r>
                        <a:rPr lang="en-US" sz="1400" dirty="0"/>
                        <a:t>The column is polar (e.g., silica or</a:t>
                      </a:r>
                      <a:r>
                        <a:rPr lang="en-US" sz="1400" baseline="0" dirty="0"/>
                        <a:t> </a:t>
                      </a:r>
                      <a:r>
                        <a:rPr lang="en-US" sz="1400" dirty="0"/>
                        <a:t>amide-bonded phase), and the mobile</a:t>
                      </a:r>
                      <a:r>
                        <a:rPr lang="en-US" sz="1400" baseline="0" dirty="0"/>
                        <a:t> </a:t>
                      </a:r>
                      <a:r>
                        <a:rPr lang="en-US" sz="1400" dirty="0"/>
                        <a:t>phase is a mixture of water plus organic</a:t>
                      </a:r>
                      <a:r>
                        <a:rPr lang="en-US" sz="1400" baseline="0" dirty="0"/>
                        <a:t> </a:t>
                      </a:r>
                      <a:r>
                        <a:rPr lang="en-US" sz="1400" dirty="0"/>
                        <a:t>(e.g., </a:t>
                      </a:r>
                      <a:r>
                        <a:rPr lang="en-US" sz="1400" dirty="0" err="1"/>
                        <a:t>acetonitrile</a:t>
                      </a:r>
                      <a:r>
                        <a:rPr lang="en-US" sz="1400" dirty="0"/>
                        <a:t>); HILIC is useful for</a:t>
                      </a:r>
                      <a:r>
                        <a:rPr lang="en-US" sz="1400" baseline="0" dirty="0"/>
                        <a:t> </a:t>
                      </a:r>
                      <a:r>
                        <a:rPr lang="en-US" sz="1400" dirty="0"/>
                        <a:t>samples that are highly polar and therefore</a:t>
                      </a:r>
                      <a:r>
                        <a:rPr lang="en-US" sz="1400" baseline="0" dirty="0"/>
                        <a:t> </a:t>
                      </a:r>
                      <a:r>
                        <a:rPr lang="en-US" sz="1400" dirty="0"/>
                        <a:t>poorly retained in RPC.</a:t>
                      </a:r>
                    </a:p>
                  </a:txBody>
                  <a:tcPr/>
                </a:tc>
                <a:extLst>
                  <a:ext uri="{0D108BD9-81ED-4DB2-BD59-A6C34878D82A}">
                    <a16:rowId xmlns:a16="http://schemas.microsoft.com/office/drawing/2014/main" val="10004"/>
                  </a:ext>
                </a:extLst>
              </a:tr>
              <a:tr h="1159004">
                <a:tc>
                  <a:txBody>
                    <a:bodyPr/>
                    <a:lstStyle/>
                    <a:p>
                      <a:pPr algn="ctr"/>
                      <a:r>
                        <a:rPr lang="en-US" sz="1400" dirty="0"/>
                        <a:t>Ion-exchange</a:t>
                      </a:r>
                    </a:p>
                    <a:p>
                      <a:pPr algn="ctr"/>
                      <a:r>
                        <a:rPr lang="en-US" sz="1400" dirty="0"/>
                        <a:t>chromatography (IEC)</a:t>
                      </a:r>
                    </a:p>
                  </a:txBody>
                  <a:tcPr/>
                </a:tc>
                <a:tc>
                  <a:txBody>
                    <a:bodyPr/>
                    <a:lstStyle/>
                    <a:p>
                      <a:pPr algn="l"/>
                      <a:r>
                        <a:rPr lang="en-US" sz="1400" dirty="0"/>
                        <a:t>The column contains charged groups that can</a:t>
                      </a:r>
                      <a:r>
                        <a:rPr lang="en-US" sz="1400" baseline="0" dirty="0"/>
                        <a:t> </a:t>
                      </a:r>
                      <a:r>
                        <a:rPr lang="en-US" sz="1400" dirty="0"/>
                        <a:t>bind sample ions of opposite charge, and</a:t>
                      </a:r>
                      <a:r>
                        <a:rPr lang="en-US" sz="1400" baseline="0" dirty="0"/>
                        <a:t> </a:t>
                      </a:r>
                      <a:r>
                        <a:rPr lang="en-US" sz="1400" dirty="0"/>
                        <a:t>the mobile phase is usually an aqueous</a:t>
                      </a:r>
                      <a:r>
                        <a:rPr lang="en-US" sz="1400" baseline="0" dirty="0"/>
                        <a:t> </a:t>
                      </a:r>
                      <a:r>
                        <a:rPr lang="en-US" sz="1400" dirty="0"/>
                        <a:t>solution of a salt plus buffer; IEC is useful</a:t>
                      </a:r>
                      <a:r>
                        <a:rPr lang="en-US" sz="1400" baseline="0" dirty="0"/>
                        <a:t> </a:t>
                      </a:r>
                      <a:r>
                        <a:rPr lang="en-US" sz="1400" dirty="0"/>
                        <a:t>for separating </a:t>
                      </a:r>
                      <a:r>
                        <a:rPr lang="en-US" sz="1400" dirty="0" err="1"/>
                        <a:t>ionizable</a:t>
                      </a:r>
                      <a:r>
                        <a:rPr lang="en-US" sz="1400" dirty="0"/>
                        <a:t> samples such as</a:t>
                      </a:r>
                    </a:p>
                    <a:p>
                      <a:pPr algn="l"/>
                      <a:r>
                        <a:rPr lang="en-US" sz="1400" dirty="0"/>
                        <a:t>acids or bases, and especially for the</a:t>
                      </a:r>
                      <a:r>
                        <a:rPr lang="en-US" sz="1400" baseline="0" dirty="0"/>
                        <a:t> </a:t>
                      </a:r>
                      <a:r>
                        <a:rPr lang="en-US" sz="1400" dirty="0"/>
                        <a:t>separation of large </a:t>
                      </a:r>
                      <a:r>
                        <a:rPr lang="en-US" sz="1400" dirty="0" err="1"/>
                        <a:t>biomolecules</a:t>
                      </a:r>
                      <a:r>
                        <a:rPr lang="en-US" sz="1400" dirty="0"/>
                        <a:t> (e.g.,</a:t>
                      </a:r>
                      <a:r>
                        <a:rPr lang="en-US" sz="1400" baseline="0" dirty="0"/>
                        <a:t> </a:t>
                      </a:r>
                      <a:r>
                        <a:rPr lang="en-US" sz="1400" dirty="0"/>
                        <a:t>proteins and nucleic acids).</a:t>
                      </a:r>
                    </a:p>
                  </a:txBody>
                  <a:tcPr/>
                </a:tc>
                <a:extLst>
                  <a:ext uri="{0D108BD9-81ED-4DB2-BD59-A6C34878D82A}">
                    <a16:rowId xmlns:a16="http://schemas.microsoft.com/office/drawing/2014/main" val="10005"/>
                  </a:ext>
                </a:extLst>
              </a:tr>
              <a:tr h="978714">
                <a:tc>
                  <a:txBody>
                    <a:bodyPr/>
                    <a:lstStyle/>
                    <a:p>
                      <a:pPr algn="ctr"/>
                      <a:r>
                        <a:rPr lang="en-US" sz="1400" dirty="0"/>
                        <a:t>Ion-pair chromatography</a:t>
                      </a:r>
                    </a:p>
                    <a:p>
                      <a:pPr algn="ctr"/>
                      <a:r>
                        <a:rPr lang="en-US" sz="1400" dirty="0"/>
                        <a:t>(IPC)</a:t>
                      </a:r>
                    </a:p>
                  </a:txBody>
                  <a:tcPr/>
                </a:tc>
                <a:tc>
                  <a:txBody>
                    <a:bodyPr/>
                    <a:lstStyle/>
                    <a:p>
                      <a:pPr algn="l"/>
                      <a:r>
                        <a:rPr lang="en-US" sz="1400" dirty="0"/>
                        <a:t>RPC conditions are used, except that an</a:t>
                      </a:r>
                      <a:r>
                        <a:rPr lang="en-US" sz="1400" baseline="0" dirty="0"/>
                        <a:t> </a:t>
                      </a:r>
                      <a:r>
                        <a:rPr lang="en-US" sz="1400" dirty="0"/>
                        <a:t>ion-pair reagent is added to the mobile</a:t>
                      </a:r>
                      <a:r>
                        <a:rPr lang="en-US" sz="1400" baseline="0" dirty="0"/>
                        <a:t> </a:t>
                      </a:r>
                      <a:r>
                        <a:rPr lang="en-US" sz="1400" dirty="0"/>
                        <a:t>phase for interaction with sample ions of</a:t>
                      </a:r>
                      <a:r>
                        <a:rPr lang="en-US" sz="1400" baseline="0" dirty="0"/>
                        <a:t> </a:t>
                      </a:r>
                      <a:r>
                        <a:rPr lang="en-US" sz="1400" dirty="0"/>
                        <a:t>opposite charge; IPC is useful for the</a:t>
                      </a:r>
                      <a:r>
                        <a:rPr lang="en-US" sz="1400" baseline="0" dirty="0"/>
                        <a:t> </a:t>
                      </a:r>
                      <a:r>
                        <a:rPr lang="en-US" sz="1400" dirty="0"/>
                        <a:t>separation of acids or bases that are weakly</a:t>
                      </a:r>
                    </a:p>
                    <a:p>
                      <a:pPr algn="l"/>
                      <a:r>
                        <a:rPr lang="en-US" sz="1400" dirty="0"/>
                        <a:t>retained in RPC.</a:t>
                      </a:r>
                    </a:p>
                  </a:txBody>
                  <a:tcPr/>
                </a:tc>
                <a:extLst>
                  <a:ext uri="{0D108BD9-81ED-4DB2-BD59-A6C34878D82A}">
                    <a16:rowId xmlns:a16="http://schemas.microsoft.com/office/drawing/2014/main" val="10006"/>
                  </a:ext>
                </a:extLst>
              </a:tr>
              <a:tr h="689178">
                <a:tc>
                  <a:txBody>
                    <a:bodyPr/>
                    <a:lstStyle/>
                    <a:p>
                      <a:pPr algn="ctr"/>
                      <a:r>
                        <a:rPr lang="en-US" sz="1400" dirty="0"/>
                        <a:t>Size-exclusion</a:t>
                      </a:r>
                    </a:p>
                    <a:p>
                      <a:pPr algn="ctr"/>
                      <a:r>
                        <a:rPr lang="en-US" sz="1400" dirty="0"/>
                        <a:t>chromatography (SEC)</a:t>
                      </a:r>
                    </a:p>
                  </a:txBody>
                  <a:tcPr/>
                </a:tc>
                <a:tc>
                  <a:txBody>
                    <a:bodyPr/>
                    <a:lstStyle/>
                    <a:p>
                      <a:pPr algn="l"/>
                      <a:r>
                        <a:rPr lang="en-US" sz="1400" dirty="0"/>
                        <a:t>An inert column is used with either an</a:t>
                      </a:r>
                      <a:r>
                        <a:rPr lang="en-US" sz="1400" baseline="0" dirty="0"/>
                        <a:t> </a:t>
                      </a:r>
                      <a:r>
                        <a:rPr lang="en-US" sz="1400" dirty="0"/>
                        <a:t>aqueous or organic mobile phase; SEC</a:t>
                      </a:r>
                      <a:r>
                        <a:rPr lang="en-US" sz="1400" baseline="0" dirty="0"/>
                        <a:t> </a:t>
                      </a:r>
                      <a:r>
                        <a:rPr lang="en-US" sz="1400" dirty="0"/>
                        <a:t>provides separation on the basis of</a:t>
                      </a:r>
                      <a:r>
                        <a:rPr lang="en-US" sz="1400" baseline="0" dirty="0"/>
                        <a:t> </a:t>
                      </a:r>
                      <a:r>
                        <a:rPr lang="en-US" sz="1400" dirty="0"/>
                        <a:t>molecular weight and is used mainly for</a:t>
                      </a:r>
                      <a:r>
                        <a:rPr lang="en-US" sz="1400" baseline="0" dirty="0"/>
                        <a:t> </a:t>
                      </a:r>
                      <a:r>
                        <a:rPr lang="en-US" sz="1400" dirty="0"/>
                        <a:t>large biomolecules or synthetic polymers.</a:t>
                      </a:r>
                    </a:p>
                  </a:txBody>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81F41660-3EA1-385D-078E-BC893FABC541}"/>
              </a:ext>
            </a:extLst>
          </p:cNvPr>
          <p:cNvSpPr txBox="1"/>
          <p:nvPr/>
        </p:nvSpPr>
        <p:spPr>
          <a:xfrm>
            <a:off x="381000" y="20146"/>
            <a:ext cx="4585750" cy="369332"/>
          </a:xfrm>
          <a:prstGeom prst="rect">
            <a:avLst/>
          </a:prstGeom>
          <a:noFill/>
        </p:spPr>
        <p:txBody>
          <a:bodyPr wrap="square">
            <a:spAutoFit/>
          </a:bodyPr>
          <a:lstStyle/>
          <a:p>
            <a:r>
              <a:rPr lang="en-US" dirty="0"/>
              <a:t>1. Stationary Phase</a:t>
            </a:r>
          </a:p>
        </p:txBody>
      </p:sp>
    </p:spTree>
    <p:extLst>
      <p:ext uri="{BB962C8B-B14F-4D97-AF65-F5344CB8AC3E}">
        <p14:creationId xmlns:p14="http://schemas.microsoft.com/office/powerpoint/2010/main" val="4028547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9B0A-E1BD-4BD9-97A3-519911D34D38}"/>
              </a:ext>
            </a:extLst>
          </p:cNvPr>
          <p:cNvSpPr>
            <a:spLocks noGrp="1"/>
          </p:cNvSpPr>
          <p:nvPr>
            <p:ph type="title"/>
          </p:nvPr>
        </p:nvSpPr>
        <p:spPr>
          <a:xfrm>
            <a:off x="5729" y="685800"/>
            <a:ext cx="9220200" cy="1143000"/>
          </a:xfrm>
        </p:spPr>
        <p:txBody>
          <a:bodyPr rtlCol="0">
            <a:noAutofit/>
          </a:bodyPr>
          <a:lstStyle/>
          <a:p>
            <a:pPr algn="just" eaLnBrk="1" fontAlgn="auto" hangingPunct="1">
              <a:spcAft>
                <a:spcPts val="0"/>
              </a:spcAft>
              <a:defRPr/>
            </a:pPr>
            <a:r>
              <a:rPr lang="en-US" sz="2400" dirty="0"/>
              <a:t>Solvent-strength nomograph for reversed-phase HPLC (adapted from. Two mobile phases of equal strength (46%ACN and 57%MeOH) marked </a:t>
            </a:r>
            <a:r>
              <a:rPr lang="en-US" sz="2400" dirty="0" err="1"/>
              <a:t>by,as</a:t>
            </a:r>
            <a:r>
              <a:rPr lang="en-US" sz="2400" dirty="0"/>
              <a:t> an example.</a:t>
            </a:r>
          </a:p>
        </p:txBody>
      </p:sp>
      <p:pic>
        <p:nvPicPr>
          <p:cNvPr id="140291" name="Picture 2">
            <a:extLst>
              <a:ext uri="{FF2B5EF4-FFF2-40B4-BE49-F238E27FC236}">
                <a16:creationId xmlns:a16="http://schemas.microsoft.com/office/drawing/2014/main" id="{082CC4D4-DEAD-4965-A20B-6AC7B134E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61229"/>
            <a:ext cx="7984142" cy="296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D8DA010-A658-50E6-C80B-67E5A4AB6C79}"/>
              </a:ext>
            </a:extLst>
          </p:cNvPr>
          <p:cNvSpPr txBox="1"/>
          <p:nvPr/>
        </p:nvSpPr>
        <p:spPr>
          <a:xfrm>
            <a:off x="304800" y="152400"/>
            <a:ext cx="4702628" cy="461665"/>
          </a:xfrm>
          <a:prstGeom prst="rect">
            <a:avLst/>
          </a:prstGeom>
          <a:noFill/>
        </p:spPr>
        <p:txBody>
          <a:bodyPr wrap="square">
            <a:spAutoFit/>
          </a:bodyPr>
          <a:lstStyle/>
          <a:p>
            <a:r>
              <a:rPr lang="en-US" sz="2400" b="1" dirty="0"/>
              <a:t>2. Mobile Phase</a:t>
            </a:r>
          </a:p>
        </p:txBody>
      </p:sp>
    </p:spTree>
    <p:extLst>
      <p:ext uri="{BB962C8B-B14F-4D97-AF65-F5344CB8AC3E}">
        <p14:creationId xmlns:p14="http://schemas.microsoft.com/office/powerpoint/2010/main" val="130620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4DFFDF59-5453-48FF-A77C-C67EB5475CC9}"/>
              </a:ext>
            </a:extLst>
          </p:cNvPr>
          <p:cNvSpPr>
            <a:spLocks noGrp="1"/>
          </p:cNvSpPr>
          <p:nvPr>
            <p:ph type="title"/>
          </p:nvPr>
        </p:nvSpPr>
        <p:spPr>
          <a:xfrm>
            <a:off x="381000" y="107144"/>
            <a:ext cx="8229600" cy="1143000"/>
          </a:xfrm>
        </p:spPr>
        <p:txBody>
          <a:bodyPr>
            <a:normAutofit/>
          </a:bodyPr>
          <a:lstStyle/>
          <a:p>
            <a:pPr eaLnBrk="1" hangingPunct="1"/>
            <a:r>
              <a:rPr lang="en-US" altLang="en-US" sz="2400" dirty="0"/>
              <a:t>Solvent nomograph for normal-phase chromatography and silica columns.</a:t>
            </a:r>
          </a:p>
        </p:txBody>
      </p:sp>
      <p:pic>
        <p:nvPicPr>
          <p:cNvPr id="174083" name="Picture 2">
            <a:extLst>
              <a:ext uri="{FF2B5EF4-FFF2-40B4-BE49-F238E27FC236}">
                <a16:creationId xmlns:a16="http://schemas.microsoft.com/office/drawing/2014/main" id="{58D6CCA8-DAC6-4F2B-AC01-AA897AAED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4" y="1274762"/>
            <a:ext cx="6415905"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67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820F17-C0A3-E504-C8E0-5A1F5AC2EBC0}"/>
              </a:ext>
            </a:extLst>
          </p:cNvPr>
          <p:cNvSpPr txBox="1"/>
          <p:nvPr/>
        </p:nvSpPr>
        <p:spPr>
          <a:xfrm>
            <a:off x="0" y="228600"/>
            <a:ext cx="8991600" cy="5011949"/>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As a rule of thumb, the retention factor k′ of strongly bound and thus later-eluting solutes should not be larger than </a:t>
            </a:r>
            <a:r>
              <a:rPr lang="en-US" sz="2400" dirty="0">
                <a:solidFill>
                  <a:srgbClr val="FF0000"/>
                </a:solidFill>
                <a:latin typeface="Times New Roman" panose="02020603050405020304" pitchFamily="18" charset="0"/>
                <a:cs typeface="Times New Roman" panose="02020603050405020304" pitchFamily="18" charset="0"/>
              </a:rPr>
              <a:t>10</a:t>
            </a:r>
            <a:r>
              <a:rPr lang="en-US" sz="2400" dirty="0">
                <a:latin typeface="Times New Roman" panose="02020603050405020304" pitchFamily="18" charset="0"/>
                <a:cs typeface="Times New Roman" panose="02020603050405020304" pitchFamily="18" charset="0"/>
              </a:rPr>
              <a:t>. This corresponds to an elution volume of less than 10 column volumes. </a:t>
            </a:r>
          </a:p>
          <a:p>
            <a:pPr algn="just">
              <a:lnSpc>
                <a:spcPct val="150000"/>
              </a:lnSpc>
            </a:pPr>
            <a:r>
              <a:rPr lang="en-US" sz="2400" dirty="0">
                <a:latin typeface="Times New Roman" panose="02020603050405020304" pitchFamily="18" charset="0"/>
                <a:cs typeface="Times New Roman" panose="02020603050405020304" pitchFamily="18" charset="0"/>
              </a:rPr>
              <a:t>As a result of gradients, retention times and in particular the differences between first and last eluting peaks, i.e. cycle times, can be decreased. Connected with gradients the peaks become sharper and narrower. </a:t>
            </a:r>
            <a:r>
              <a:rPr lang="en-US" sz="2400" dirty="0">
                <a:solidFill>
                  <a:srgbClr val="FF0000"/>
                </a:solidFill>
                <a:latin typeface="Times New Roman" panose="02020603050405020304" pitchFamily="18" charset="0"/>
                <a:cs typeface="Times New Roman" panose="02020603050405020304" pitchFamily="18" charset="0"/>
              </a:rPr>
              <a:t>Gradient elution </a:t>
            </a:r>
            <a:r>
              <a:rPr lang="en-US" sz="2400" dirty="0">
                <a:latin typeface="Times New Roman" panose="02020603050405020304" pitchFamily="18" charset="0"/>
                <a:cs typeface="Times New Roman" panose="02020603050405020304" pitchFamily="18" charset="0"/>
              </a:rPr>
              <a:t>is frequently applied for screening of complex mixtures to obtain information on the </a:t>
            </a:r>
            <a:r>
              <a:rPr lang="en-US" sz="2400" dirty="0">
                <a:solidFill>
                  <a:srgbClr val="FF0000"/>
                </a:solidFill>
                <a:latin typeface="Times New Roman" panose="02020603050405020304" pitchFamily="18" charset="0"/>
                <a:cs typeface="Times New Roman" panose="02020603050405020304" pitchFamily="18" charset="0"/>
              </a:rPr>
              <a:t>number</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polarity</a:t>
            </a:r>
            <a:r>
              <a:rPr lang="en-US" sz="2400" dirty="0">
                <a:latin typeface="Times New Roman" panose="02020603050405020304" pitchFamily="18" charset="0"/>
                <a:cs typeface="Times New Roman" panose="02020603050405020304" pitchFamily="18" charset="0"/>
              </a:rPr>
              <a:t> of the components.</a:t>
            </a:r>
          </a:p>
        </p:txBody>
      </p:sp>
    </p:spTree>
    <p:extLst>
      <p:ext uri="{BB962C8B-B14F-4D97-AF65-F5344CB8AC3E}">
        <p14:creationId xmlns:p14="http://schemas.microsoft.com/office/powerpoint/2010/main" val="2784391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B47674-5C1F-450C-9789-7BD9B96487E8}"/>
              </a:ext>
            </a:extLst>
          </p:cNvPr>
          <p:cNvPicPr>
            <a:picLocks noChangeAspect="1"/>
          </p:cNvPicPr>
          <p:nvPr/>
        </p:nvPicPr>
        <p:blipFill rotWithShape="1">
          <a:blip r:embed="rId3"/>
          <a:srcRect t="8205"/>
          <a:stretch/>
        </p:blipFill>
        <p:spPr>
          <a:xfrm>
            <a:off x="838200" y="777949"/>
            <a:ext cx="6597819" cy="2444547"/>
          </a:xfrm>
          <a:prstGeom prst="rect">
            <a:avLst/>
          </a:prstGeom>
        </p:spPr>
      </p:pic>
      <p:pic>
        <p:nvPicPr>
          <p:cNvPr id="7" name="Picture 6">
            <a:extLst>
              <a:ext uri="{FF2B5EF4-FFF2-40B4-BE49-F238E27FC236}">
                <a16:creationId xmlns:a16="http://schemas.microsoft.com/office/drawing/2014/main" id="{452941C3-2259-4668-B762-BC6E6FF02B9E}"/>
              </a:ext>
            </a:extLst>
          </p:cNvPr>
          <p:cNvPicPr>
            <a:picLocks noChangeAspect="1"/>
          </p:cNvPicPr>
          <p:nvPr/>
        </p:nvPicPr>
        <p:blipFill>
          <a:blip r:embed="rId4"/>
          <a:stretch>
            <a:fillRect/>
          </a:stretch>
        </p:blipFill>
        <p:spPr>
          <a:xfrm>
            <a:off x="914400" y="3626910"/>
            <a:ext cx="6157875" cy="3231090"/>
          </a:xfrm>
          <a:prstGeom prst="rect">
            <a:avLst/>
          </a:prstGeom>
        </p:spPr>
      </p:pic>
      <p:sp>
        <p:nvSpPr>
          <p:cNvPr id="3" name="TextBox 2">
            <a:extLst>
              <a:ext uri="{FF2B5EF4-FFF2-40B4-BE49-F238E27FC236}">
                <a16:creationId xmlns:a16="http://schemas.microsoft.com/office/drawing/2014/main" id="{1DD2CDAE-22C4-65F4-A39F-8FC573F7ECC6}"/>
              </a:ext>
            </a:extLst>
          </p:cNvPr>
          <p:cNvSpPr txBox="1"/>
          <p:nvPr/>
        </p:nvSpPr>
        <p:spPr>
          <a:xfrm>
            <a:off x="152400" y="18907"/>
            <a:ext cx="4572000" cy="461665"/>
          </a:xfrm>
          <a:prstGeom prst="rect">
            <a:avLst/>
          </a:prstGeom>
          <a:noFill/>
        </p:spPr>
        <p:txBody>
          <a:bodyPr wrap="square">
            <a:spAutoFit/>
          </a:bodyPr>
          <a:lstStyle/>
          <a:p>
            <a:r>
              <a:rPr lang="en-US" sz="2400" b="1" dirty="0"/>
              <a:t>3. Gradient Elution</a:t>
            </a:r>
          </a:p>
        </p:txBody>
      </p:sp>
    </p:spTree>
    <p:extLst>
      <p:ext uri="{BB962C8B-B14F-4D97-AF65-F5344CB8AC3E}">
        <p14:creationId xmlns:p14="http://schemas.microsoft.com/office/powerpoint/2010/main" val="4012831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E9A40-75EB-4C34-B060-E5DB37294595}"/>
              </a:ext>
            </a:extLst>
          </p:cNvPr>
          <p:cNvPicPr>
            <a:picLocks noChangeAspect="1"/>
          </p:cNvPicPr>
          <p:nvPr/>
        </p:nvPicPr>
        <p:blipFill>
          <a:blip r:embed="rId2"/>
          <a:stretch>
            <a:fillRect/>
          </a:stretch>
        </p:blipFill>
        <p:spPr>
          <a:xfrm>
            <a:off x="0" y="3086723"/>
            <a:ext cx="9144000" cy="2219888"/>
          </a:xfrm>
          <a:prstGeom prst="rect">
            <a:avLst/>
          </a:prstGeom>
        </p:spPr>
      </p:pic>
      <p:pic>
        <p:nvPicPr>
          <p:cNvPr id="2" name="Picture 1">
            <a:extLst>
              <a:ext uri="{FF2B5EF4-FFF2-40B4-BE49-F238E27FC236}">
                <a16:creationId xmlns:a16="http://schemas.microsoft.com/office/drawing/2014/main" id="{C6EAA0FF-2AD6-4676-A945-FFA734B462B5}"/>
              </a:ext>
            </a:extLst>
          </p:cNvPr>
          <p:cNvPicPr>
            <a:picLocks noChangeAspect="1"/>
          </p:cNvPicPr>
          <p:nvPr/>
        </p:nvPicPr>
        <p:blipFill>
          <a:blip r:embed="rId3"/>
          <a:stretch>
            <a:fillRect/>
          </a:stretch>
        </p:blipFill>
        <p:spPr>
          <a:xfrm>
            <a:off x="2057399" y="762000"/>
            <a:ext cx="5219753" cy="1899334"/>
          </a:xfrm>
          <a:prstGeom prst="rect">
            <a:avLst/>
          </a:prstGeom>
        </p:spPr>
      </p:pic>
    </p:spTree>
    <p:extLst>
      <p:ext uri="{BB962C8B-B14F-4D97-AF65-F5344CB8AC3E}">
        <p14:creationId xmlns:p14="http://schemas.microsoft.com/office/powerpoint/2010/main" val="2808550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66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768D1-A9AC-4E8D-A885-645C851F99B1}"/>
              </a:ext>
            </a:extLst>
          </p:cNvPr>
          <p:cNvPicPr>
            <a:picLocks noChangeAspect="1"/>
          </p:cNvPicPr>
          <p:nvPr/>
        </p:nvPicPr>
        <p:blipFill>
          <a:blip r:embed="rId2"/>
          <a:stretch>
            <a:fillRect/>
          </a:stretch>
        </p:blipFill>
        <p:spPr>
          <a:xfrm>
            <a:off x="0" y="1132357"/>
            <a:ext cx="9144000" cy="4593285"/>
          </a:xfrm>
          <a:prstGeom prst="rect">
            <a:avLst/>
          </a:prstGeom>
        </p:spPr>
      </p:pic>
    </p:spTree>
    <p:extLst>
      <p:ext uri="{BB962C8B-B14F-4D97-AF65-F5344CB8AC3E}">
        <p14:creationId xmlns:p14="http://schemas.microsoft.com/office/powerpoint/2010/main" val="3783648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271344-DE0A-02EE-7505-8CF444BA042C}"/>
              </a:ext>
            </a:extLst>
          </p:cNvPr>
          <p:cNvSpPr txBox="1"/>
          <p:nvPr/>
        </p:nvSpPr>
        <p:spPr>
          <a:xfrm>
            <a:off x="4114800" y="2973519"/>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E27EDEFF-815E-2E3D-06A7-170360BC81E0}"/>
              </a:ext>
            </a:extLst>
          </p:cNvPr>
          <p:cNvSpPr txBox="1"/>
          <p:nvPr/>
        </p:nvSpPr>
        <p:spPr>
          <a:xfrm flipH="1">
            <a:off x="1143000" y="2339793"/>
            <a:ext cx="716280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Other Parameters and Conditions </a:t>
            </a:r>
          </a:p>
        </p:txBody>
      </p:sp>
    </p:spTree>
    <p:extLst>
      <p:ext uri="{BB962C8B-B14F-4D97-AF65-F5344CB8AC3E}">
        <p14:creationId xmlns:p14="http://schemas.microsoft.com/office/powerpoint/2010/main" val="3420475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4D6B2B-F2DE-E905-E135-FF738F77B6AA}"/>
              </a:ext>
            </a:extLst>
          </p:cNvPr>
          <p:cNvSpPr txBox="1"/>
          <p:nvPr/>
        </p:nvSpPr>
        <p:spPr>
          <a:xfrm>
            <a:off x="76200" y="617362"/>
            <a:ext cx="4572000" cy="830997"/>
          </a:xfrm>
          <a:prstGeom prst="rect">
            <a:avLst/>
          </a:prstGeom>
          <a:noFill/>
        </p:spPr>
        <p:txBody>
          <a:bodyPr wrap="square">
            <a:spAutoFit/>
          </a:bodyPr>
          <a:lstStyle/>
          <a:p>
            <a:pPr algn="l"/>
            <a:r>
              <a:rPr lang="en-US" sz="2400" b="0" i="0" u="none" strike="noStrike" baseline="0" dirty="0">
                <a:latin typeface="MyriadPro-Regular"/>
              </a:rPr>
              <a:t>Band broadening in a column</a:t>
            </a:r>
          </a:p>
          <a:p>
            <a:pPr algn="l"/>
            <a:r>
              <a:rPr lang="en-US" sz="2400" b="0" i="0" u="none" strike="noStrike" baseline="0" dirty="0">
                <a:latin typeface="MyriadPro-Regular"/>
              </a:rPr>
              <a:t>due to axial dispersion.</a:t>
            </a:r>
            <a:endParaRPr lang="en-US" sz="2400" dirty="0"/>
          </a:p>
        </p:txBody>
      </p:sp>
      <p:pic>
        <p:nvPicPr>
          <p:cNvPr id="11" name="Picture 10">
            <a:extLst>
              <a:ext uri="{FF2B5EF4-FFF2-40B4-BE49-F238E27FC236}">
                <a16:creationId xmlns:a16="http://schemas.microsoft.com/office/drawing/2014/main" id="{91EBF740-2DEF-DDF2-F2BD-E037BF8D2E18}"/>
              </a:ext>
            </a:extLst>
          </p:cNvPr>
          <p:cNvPicPr>
            <a:picLocks noChangeAspect="1"/>
          </p:cNvPicPr>
          <p:nvPr/>
        </p:nvPicPr>
        <p:blipFill>
          <a:blip r:embed="rId2"/>
          <a:stretch>
            <a:fillRect/>
          </a:stretch>
        </p:blipFill>
        <p:spPr>
          <a:xfrm>
            <a:off x="2003544" y="3124200"/>
            <a:ext cx="7086600" cy="3328472"/>
          </a:xfrm>
          <a:prstGeom prst="rect">
            <a:avLst/>
          </a:prstGeom>
        </p:spPr>
      </p:pic>
      <p:sp>
        <p:nvSpPr>
          <p:cNvPr id="13" name="TextBox 12">
            <a:extLst>
              <a:ext uri="{FF2B5EF4-FFF2-40B4-BE49-F238E27FC236}">
                <a16:creationId xmlns:a16="http://schemas.microsoft.com/office/drawing/2014/main" id="{6FB7786F-0099-F4B8-3677-5C7DF4A82403}"/>
              </a:ext>
            </a:extLst>
          </p:cNvPr>
          <p:cNvSpPr txBox="1"/>
          <p:nvPr/>
        </p:nvSpPr>
        <p:spPr>
          <a:xfrm>
            <a:off x="76200" y="3200400"/>
            <a:ext cx="1600200" cy="2352952"/>
          </a:xfrm>
          <a:prstGeom prst="rect">
            <a:avLst/>
          </a:prstGeom>
          <a:noFill/>
        </p:spPr>
        <p:txBody>
          <a:bodyPr wrap="square">
            <a:spAutoFit/>
          </a:bodyPr>
          <a:lstStyle/>
          <a:p>
            <a:pPr algn="just">
              <a:lnSpc>
                <a:spcPct val="150000"/>
              </a:lnSpc>
            </a:pPr>
            <a:r>
              <a:rPr lang="en-US" sz="2000" dirty="0"/>
              <a:t>Mass transfer phenomena during the adsorption of a molecule.</a:t>
            </a:r>
          </a:p>
        </p:txBody>
      </p:sp>
      <p:sp>
        <p:nvSpPr>
          <p:cNvPr id="2" name="TextBox 1">
            <a:extLst>
              <a:ext uri="{FF2B5EF4-FFF2-40B4-BE49-F238E27FC236}">
                <a16:creationId xmlns:a16="http://schemas.microsoft.com/office/drawing/2014/main" id="{83CDC7B0-DEED-23D4-02AC-DF73D39EE6B8}"/>
              </a:ext>
            </a:extLst>
          </p:cNvPr>
          <p:cNvSpPr txBox="1"/>
          <p:nvPr/>
        </p:nvSpPr>
        <p:spPr>
          <a:xfrm>
            <a:off x="2743200" y="6579142"/>
            <a:ext cx="7748588" cy="276999"/>
          </a:xfrm>
          <a:prstGeom prst="rect">
            <a:avLst/>
          </a:prstGeom>
          <a:noFill/>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rPr>
              <a:t>H. Schmidt-Traub, M. Schulte, A, Seidel-Morgenstern, Preparative Chromatography, 2020, Wiley-VCH. </a:t>
            </a:r>
          </a:p>
        </p:txBody>
      </p:sp>
      <p:pic>
        <p:nvPicPr>
          <p:cNvPr id="4" name="Picture 3">
            <a:extLst>
              <a:ext uri="{FF2B5EF4-FFF2-40B4-BE49-F238E27FC236}">
                <a16:creationId xmlns:a16="http://schemas.microsoft.com/office/drawing/2014/main" id="{67C5B9D8-1178-044B-1685-24622E009798}"/>
              </a:ext>
            </a:extLst>
          </p:cNvPr>
          <p:cNvPicPr>
            <a:picLocks noChangeAspect="1"/>
          </p:cNvPicPr>
          <p:nvPr/>
        </p:nvPicPr>
        <p:blipFill>
          <a:blip r:embed="rId3"/>
          <a:stretch>
            <a:fillRect/>
          </a:stretch>
        </p:blipFill>
        <p:spPr>
          <a:xfrm>
            <a:off x="4419600" y="2382"/>
            <a:ext cx="4320098" cy="2740817"/>
          </a:xfrm>
          <a:prstGeom prst="rect">
            <a:avLst/>
          </a:prstGeom>
        </p:spPr>
      </p:pic>
    </p:spTree>
    <p:extLst>
      <p:ext uri="{BB962C8B-B14F-4D97-AF65-F5344CB8AC3E}">
        <p14:creationId xmlns:p14="http://schemas.microsoft.com/office/powerpoint/2010/main" val="282807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780" y="381000"/>
            <a:ext cx="9168780" cy="1143000"/>
          </a:xfrm>
        </p:spPr>
        <p:txBody>
          <a:bodyPr>
            <a:normAutofit/>
          </a:bodyPr>
          <a:lstStyle/>
          <a:p>
            <a:pPr algn="just" eaLnBrk="1" hangingPunct="1">
              <a:defRPr/>
            </a:pPr>
            <a:r>
              <a:rPr lang="en-US" sz="2800" dirty="0">
                <a:solidFill>
                  <a:srgbClr val="FF0000"/>
                </a:solidFill>
              </a:rPr>
              <a:t>The process of chromatographic separation can be defined by </a:t>
            </a:r>
            <a:r>
              <a:rPr lang="en-US" sz="2800" b="1" dirty="0">
                <a:solidFill>
                  <a:srgbClr val="FF0000"/>
                </a:solidFill>
              </a:rPr>
              <a:t>Thermodynamic</a:t>
            </a:r>
            <a:r>
              <a:rPr lang="en-US" sz="2800" dirty="0">
                <a:solidFill>
                  <a:srgbClr val="FF0000"/>
                </a:solidFill>
              </a:rPr>
              <a:t> and </a:t>
            </a:r>
            <a:r>
              <a:rPr lang="en-US" sz="2800" b="1" dirty="0">
                <a:solidFill>
                  <a:srgbClr val="FF0000"/>
                </a:solidFill>
              </a:rPr>
              <a:t>Kinetic</a:t>
            </a:r>
            <a:r>
              <a:rPr lang="en-US" sz="2800" dirty="0">
                <a:solidFill>
                  <a:srgbClr val="FF0000"/>
                </a:solidFill>
              </a:rPr>
              <a:t> parameters (four conditions):</a:t>
            </a:r>
          </a:p>
        </p:txBody>
      </p:sp>
      <p:sp>
        <p:nvSpPr>
          <p:cNvPr id="52227" name="Rectangle 3"/>
          <p:cNvSpPr>
            <a:spLocks noGrp="1" noChangeArrowheads="1"/>
          </p:cNvSpPr>
          <p:nvPr>
            <p:ph idx="1"/>
          </p:nvPr>
        </p:nvSpPr>
        <p:spPr>
          <a:xfrm>
            <a:off x="909638" y="2092325"/>
            <a:ext cx="7929562" cy="650875"/>
          </a:xfrm>
        </p:spPr>
        <p:txBody>
          <a:bodyPr/>
          <a:lstStyle/>
          <a:p>
            <a:pPr marL="609600" indent="-609600" eaLnBrk="1" hangingPunct="1">
              <a:buFontTx/>
              <a:buNone/>
              <a:defRPr/>
            </a:pPr>
            <a:r>
              <a:rPr lang="en-US" b="1" dirty="0"/>
              <a:t>Linear Ideal Chromatography</a:t>
            </a:r>
          </a:p>
        </p:txBody>
      </p:sp>
      <p:sp>
        <p:nvSpPr>
          <p:cNvPr id="52228" name="AutoShape 4"/>
          <p:cNvSpPr>
            <a:spLocks noChangeArrowheads="1"/>
          </p:cNvSpPr>
          <p:nvPr/>
        </p:nvSpPr>
        <p:spPr bwMode="auto">
          <a:xfrm>
            <a:off x="388938" y="2308225"/>
            <a:ext cx="457200" cy="177800"/>
          </a:xfrm>
          <a:custGeom>
            <a:avLst/>
            <a:gdLst>
              <a:gd name="T0" fmla="*/ 342900 w 21600"/>
              <a:gd name="T1" fmla="*/ 0 h 21600"/>
              <a:gd name="T2" fmla="*/ 0 w 21600"/>
              <a:gd name="T3" fmla="*/ 88900 h 21600"/>
              <a:gd name="T4" fmla="*/ 342900 w 21600"/>
              <a:gd name="T5" fmla="*/ 177800 h 21600"/>
              <a:gd name="T6" fmla="*/ 457200 w 21600"/>
              <a:gd name="T7" fmla="*/ 88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5400">
            <a:solidFill>
              <a:schemeClr val="tx1"/>
            </a:solidFill>
            <a:miter lim="800000"/>
            <a:headEnd/>
            <a:tailEnd/>
          </a:ln>
          <a:effectLst>
            <a:outerShdw algn="ctr" rotWithShape="0">
              <a:srgbClr val="FF3300">
                <a:alpha val="50000"/>
              </a:srgbClr>
            </a:outerShdw>
          </a:effectLst>
        </p:spPr>
        <p:txBody>
          <a:bodyPr wrap="none" anchor="ctr"/>
          <a:lstStyle/>
          <a:p>
            <a:endParaRPr lang="en-US"/>
          </a:p>
        </p:txBody>
      </p:sp>
      <p:sp>
        <p:nvSpPr>
          <p:cNvPr id="52229" name="AutoShape 5"/>
          <p:cNvSpPr>
            <a:spLocks noChangeArrowheads="1"/>
          </p:cNvSpPr>
          <p:nvPr/>
        </p:nvSpPr>
        <p:spPr bwMode="auto">
          <a:xfrm>
            <a:off x="414338" y="2895600"/>
            <a:ext cx="457200" cy="177800"/>
          </a:xfrm>
          <a:custGeom>
            <a:avLst/>
            <a:gdLst>
              <a:gd name="T0" fmla="*/ 342900 w 21600"/>
              <a:gd name="T1" fmla="*/ 0 h 21600"/>
              <a:gd name="T2" fmla="*/ 0 w 21600"/>
              <a:gd name="T3" fmla="*/ 88900 h 21600"/>
              <a:gd name="T4" fmla="*/ 342900 w 21600"/>
              <a:gd name="T5" fmla="*/ 177800 h 21600"/>
              <a:gd name="T6" fmla="*/ 457200 w 21600"/>
              <a:gd name="T7" fmla="*/ 88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5400">
            <a:solidFill>
              <a:schemeClr val="tx1"/>
            </a:solidFill>
            <a:miter lim="800000"/>
            <a:headEnd/>
            <a:tailEnd/>
          </a:ln>
          <a:effectLst>
            <a:outerShdw algn="ctr" rotWithShape="0">
              <a:srgbClr val="FF3300">
                <a:alpha val="50000"/>
              </a:srgbClr>
            </a:outerShdw>
          </a:effectLst>
        </p:spPr>
        <p:txBody>
          <a:bodyPr wrap="none" anchor="ctr"/>
          <a:lstStyle/>
          <a:p>
            <a:endParaRPr lang="en-US"/>
          </a:p>
        </p:txBody>
      </p:sp>
      <p:sp>
        <p:nvSpPr>
          <p:cNvPr id="52230" name="AutoShape 6"/>
          <p:cNvSpPr>
            <a:spLocks noChangeArrowheads="1"/>
          </p:cNvSpPr>
          <p:nvPr/>
        </p:nvSpPr>
        <p:spPr bwMode="auto">
          <a:xfrm>
            <a:off x="414338" y="3479800"/>
            <a:ext cx="457200" cy="177800"/>
          </a:xfrm>
          <a:custGeom>
            <a:avLst/>
            <a:gdLst>
              <a:gd name="T0" fmla="*/ 342900 w 21600"/>
              <a:gd name="T1" fmla="*/ 0 h 21600"/>
              <a:gd name="T2" fmla="*/ 0 w 21600"/>
              <a:gd name="T3" fmla="*/ 88900 h 21600"/>
              <a:gd name="T4" fmla="*/ 342900 w 21600"/>
              <a:gd name="T5" fmla="*/ 177800 h 21600"/>
              <a:gd name="T6" fmla="*/ 457200 w 21600"/>
              <a:gd name="T7" fmla="*/ 88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5400">
            <a:solidFill>
              <a:schemeClr val="tx1"/>
            </a:solidFill>
            <a:miter lim="800000"/>
            <a:headEnd/>
            <a:tailEnd/>
          </a:ln>
          <a:effectLst>
            <a:outerShdw algn="ctr" rotWithShape="0">
              <a:srgbClr val="FF3300">
                <a:alpha val="50000"/>
              </a:srgbClr>
            </a:outerShdw>
          </a:effectLst>
        </p:spPr>
        <p:txBody>
          <a:bodyPr wrap="none" anchor="ctr"/>
          <a:lstStyle/>
          <a:p>
            <a:endParaRPr lang="en-US"/>
          </a:p>
        </p:txBody>
      </p:sp>
      <p:sp>
        <p:nvSpPr>
          <p:cNvPr id="52231" name="AutoShape 7"/>
          <p:cNvSpPr>
            <a:spLocks noChangeArrowheads="1"/>
          </p:cNvSpPr>
          <p:nvPr/>
        </p:nvSpPr>
        <p:spPr bwMode="auto">
          <a:xfrm>
            <a:off x="388938" y="4035425"/>
            <a:ext cx="457200" cy="177800"/>
          </a:xfrm>
          <a:custGeom>
            <a:avLst/>
            <a:gdLst>
              <a:gd name="T0" fmla="*/ 342900 w 21600"/>
              <a:gd name="T1" fmla="*/ 0 h 21600"/>
              <a:gd name="T2" fmla="*/ 0 w 21600"/>
              <a:gd name="T3" fmla="*/ 88900 h 21600"/>
              <a:gd name="T4" fmla="*/ 342900 w 21600"/>
              <a:gd name="T5" fmla="*/ 177800 h 21600"/>
              <a:gd name="T6" fmla="*/ 457200 w 21600"/>
              <a:gd name="T7" fmla="*/ 88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5400">
            <a:solidFill>
              <a:schemeClr val="tx1"/>
            </a:solidFill>
            <a:miter lim="800000"/>
            <a:headEnd/>
            <a:tailEnd/>
          </a:ln>
          <a:effectLst>
            <a:outerShdw algn="ctr" rotWithShape="0">
              <a:srgbClr val="FF3300">
                <a:alpha val="50000"/>
              </a:srgbClr>
            </a:outerShdw>
          </a:effectLst>
        </p:spPr>
        <p:txBody>
          <a:bodyPr wrap="none" anchor="ctr"/>
          <a:lstStyle/>
          <a:p>
            <a:endParaRPr lang="en-US"/>
          </a:p>
        </p:txBody>
      </p:sp>
      <p:sp>
        <p:nvSpPr>
          <p:cNvPr id="3" name="TextBox 2">
            <a:extLst>
              <a:ext uri="{FF2B5EF4-FFF2-40B4-BE49-F238E27FC236}">
                <a16:creationId xmlns:a16="http://schemas.microsoft.com/office/drawing/2014/main" id="{20D35E4C-271B-8221-970E-A645088FC1FE}"/>
              </a:ext>
            </a:extLst>
          </p:cNvPr>
          <p:cNvSpPr txBox="1"/>
          <p:nvPr/>
        </p:nvSpPr>
        <p:spPr>
          <a:xfrm>
            <a:off x="939430" y="2644716"/>
            <a:ext cx="7086600" cy="584775"/>
          </a:xfrm>
          <a:prstGeom prst="rect">
            <a:avLst/>
          </a:prstGeom>
          <a:noFill/>
        </p:spPr>
        <p:txBody>
          <a:bodyPr wrap="square">
            <a:spAutoFit/>
          </a:bodyPr>
          <a:lstStyle/>
          <a:p>
            <a:pPr marL="609600" indent="-609600" eaLnBrk="1" hangingPunct="1">
              <a:buFontTx/>
              <a:buNone/>
              <a:defRPr/>
            </a:pPr>
            <a:r>
              <a:rPr lang="en-US" sz="3200" b="1" dirty="0"/>
              <a:t>Linear Non-ideal Chromatography</a:t>
            </a:r>
          </a:p>
        </p:txBody>
      </p:sp>
      <p:sp>
        <p:nvSpPr>
          <p:cNvPr id="5" name="TextBox 4">
            <a:extLst>
              <a:ext uri="{FF2B5EF4-FFF2-40B4-BE49-F238E27FC236}">
                <a16:creationId xmlns:a16="http://schemas.microsoft.com/office/drawing/2014/main" id="{4ABB0D60-96CF-26C2-4B6D-D7600A240985}"/>
              </a:ext>
            </a:extLst>
          </p:cNvPr>
          <p:cNvSpPr txBox="1"/>
          <p:nvPr/>
        </p:nvSpPr>
        <p:spPr>
          <a:xfrm>
            <a:off x="939430" y="3225225"/>
            <a:ext cx="7631924" cy="584775"/>
          </a:xfrm>
          <a:prstGeom prst="rect">
            <a:avLst/>
          </a:prstGeom>
          <a:noFill/>
        </p:spPr>
        <p:txBody>
          <a:bodyPr wrap="square">
            <a:spAutoFit/>
          </a:bodyPr>
          <a:lstStyle/>
          <a:p>
            <a:pPr marL="609600" marR="0" lvl="0" indent="-60960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Non-linear Ideal Chromatography</a:t>
            </a:r>
          </a:p>
        </p:txBody>
      </p:sp>
      <p:sp>
        <p:nvSpPr>
          <p:cNvPr id="7" name="TextBox 6">
            <a:extLst>
              <a:ext uri="{FF2B5EF4-FFF2-40B4-BE49-F238E27FC236}">
                <a16:creationId xmlns:a16="http://schemas.microsoft.com/office/drawing/2014/main" id="{B353297E-4BF3-B966-584A-73B463091997}"/>
              </a:ext>
            </a:extLst>
          </p:cNvPr>
          <p:cNvSpPr txBox="1"/>
          <p:nvPr/>
        </p:nvSpPr>
        <p:spPr>
          <a:xfrm>
            <a:off x="936744" y="3834825"/>
            <a:ext cx="7292856" cy="584775"/>
          </a:xfrm>
          <a:prstGeom prst="rect">
            <a:avLst/>
          </a:prstGeom>
          <a:noFill/>
        </p:spPr>
        <p:txBody>
          <a:bodyPr wrap="square">
            <a:spAutoFit/>
          </a:bodyPr>
          <a:lstStyle/>
          <a:p>
            <a:pPr marL="609600" marR="0" lvl="0" indent="-60960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Non-linear Non-ideal Chromatography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checkerboard(across)">
                                      <p:cBhvr>
                                        <p:cTn id="7" dur="500"/>
                                        <p:tgtEl>
                                          <p:spTgt spid="522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227">
                                            <p:txEl>
                                              <p:pRg st="0" end="0"/>
                                            </p:txEl>
                                          </p:spTgt>
                                        </p:tgtEl>
                                        <p:attrNameLst>
                                          <p:attrName>style.visibility</p:attrName>
                                        </p:attrNameLst>
                                      </p:cBhvr>
                                      <p:to>
                                        <p:strVal val="visible"/>
                                      </p:to>
                                    </p:set>
                                    <p:animEffect transition="in" filter="checkerboard(across)">
                                      <p:cBhvr>
                                        <p:cTn id="10" dur="500"/>
                                        <p:tgtEl>
                                          <p:spTgt spid="522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2229"/>
                                        </p:tgtEl>
                                        <p:attrNameLst>
                                          <p:attrName>style.visibility</p:attrName>
                                        </p:attrNameLst>
                                      </p:cBhvr>
                                      <p:to>
                                        <p:strVal val="visible"/>
                                      </p:to>
                                    </p:set>
                                    <p:animEffect transition="in" filter="checkerboard(across)">
                                      <p:cBhvr>
                                        <p:cTn id="15" dur="500"/>
                                        <p:tgtEl>
                                          <p:spTgt spid="5222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52230"/>
                                        </p:tgtEl>
                                        <p:attrNameLst>
                                          <p:attrName>style.visibility</p:attrName>
                                        </p:attrNameLst>
                                      </p:cBhvr>
                                      <p:to>
                                        <p:strVal val="visible"/>
                                      </p:to>
                                    </p:set>
                                    <p:animEffect transition="in" filter="checkerboard(across)">
                                      <p:cBhvr>
                                        <p:cTn id="23" dur="500"/>
                                        <p:tgtEl>
                                          <p:spTgt spid="5223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Effect transition="in" filter="checkerboard(across)">
                                      <p:cBhvr>
                                        <p:cTn id="31" dur="500"/>
                                        <p:tgtEl>
                                          <p:spTgt spid="5223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28" grpId="0" animBg="1"/>
      <p:bldP spid="52229" grpId="0" animBg="1"/>
      <p:bldP spid="52230" grpId="0" animBg="1"/>
      <p:bldP spid="52231" grpId="0" animBg="1"/>
      <p:bldP spid="3" grpId="0"/>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966153" y="359316"/>
            <a:ext cx="184150" cy="36671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61444" name="Text Box 4"/>
          <p:cNvSpPr txBox="1">
            <a:spLocks noChangeArrowheads="1"/>
          </p:cNvSpPr>
          <p:nvPr/>
        </p:nvSpPr>
        <p:spPr bwMode="auto">
          <a:xfrm>
            <a:off x="377824" y="-56394"/>
            <a:ext cx="8388351"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ahoma" pitchFamily="34" charset="0"/>
                <a:ea typeface="+mn-ea"/>
                <a:cs typeface="+mn-cs"/>
              </a:rPr>
              <a:t>Non-linear Non-ideal Chromatography</a:t>
            </a:r>
          </a:p>
        </p:txBody>
      </p:sp>
      <p:grpSp>
        <p:nvGrpSpPr>
          <p:cNvPr id="15364" name="Group 6"/>
          <p:cNvGrpSpPr>
            <a:grpSpLocks/>
          </p:cNvGrpSpPr>
          <p:nvPr/>
        </p:nvGrpSpPr>
        <p:grpSpPr bwMode="auto">
          <a:xfrm>
            <a:off x="1035146" y="726029"/>
            <a:ext cx="6564711" cy="2733923"/>
            <a:chOff x="340" y="1026"/>
            <a:chExt cx="5043" cy="2512"/>
          </a:xfrm>
        </p:grpSpPr>
        <p:pic>
          <p:nvPicPr>
            <p:cNvPr id="15365" name="Picture 2"/>
            <p:cNvPicPr>
              <a:picLocks noChangeAspect="1" noChangeArrowheads="1"/>
            </p:cNvPicPr>
            <p:nvPr/>
          </p:nvPicPr>
          <p:blipFill>
            <a:blip r:embed="rId2">
              <a:lum bright="-20000" contrast="48000"/>
            </a:blip>
            <a:srcRect/>
            <a:stretch>
              <a:fillRect/>
            </a:stretch>
          </p:blipFill>
          <p:spPr bwMode="auto">
            <a:xfrm>
              <a:off x="340" y="1026"/>
              <a:ext cx="5043" cy="2512"/>
            </a:xfrm>
            <a:prstGeom prst="rect">
              <a:avLst/>
            </a:prstGeom>
            <a:noFill/>
            <a:ln w="25400">
              <a:solidFill>
                <a:srgbClr val="FF0000"/>
              </a:solidFill>
              <a:miter lim="800000"/>
              <a:headEnd/>
              <a:tailEnd/>
            </a:ln>
          </p:spPr>
        </p:pic>
        <p:sp>
          <p:nvSpPr>
            <p:cNvPr id="15366" name="Rectangle 5"/>
            <p:cNvSpPr>
              <a:spLocks noChangeArrowheads="1"/>
            </p:cNvSpPr>
            <p:nvPr/>
          </p:nvSpPr>
          <p:spPr bwMode="auto">
            <a:xfrm>
              <a:off x="393" y="3174"/>
              <a:ext cx="817" cy="136"/>
            </a:xfrm>
            <a:prstGeom prst="rect">
              <a:avLst/>
            </a:prstGeom>
            <a:solidFill>
              <a:schemeClr val="tx1"/>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
          <p:cNvGrpSpPr>
            <a:grpSpLocks/>
          </p:cNvGrpSpPr>
          <p:nvPr/>
        </p:nvGrpSpPr>
        <p:grpSpPr bwMode="auto">
          <a:xfrm>
            <a:off x="1035147" y="3657600"/>
            <a:ext cx="6564710" cy="3114923"/>
            <a:chOff x="476" y="754"/>
            <a:chExt cx="4865" cy="2364"/>
          </a:xfrm>
        </p:grpSpPr>
        <p:pic>
          <p:nvPicPr>
            <p:cNvPr id="8" name="Picture 2"/>
            <p:cNvPicPr>
              <a:picLocks noChangeAspect="1" noChangeArrowheads="1"/>
            </p:cNvPicPr>
            <p:nvPr/>
          </p:nvPicPr>
          <p:blipFill>
            <a:blip r:embed="rId3">
              <a:lum bright="-20000" contrast="46000"/>
            </a:blip>
            <a:srcRect/>
            <a:stretch>
              <a:fillRect/>
            </a:stretch>
          </p:blipFill>
          <p:spPr bwMode="auto">
            <a:xfrm>
              <a:off x="476" y="754"/>
              <a:ext cx="4865" cy="2364"/>
            </a:xfrm>
            <a:prstGeom prst="rect">
              <a:avLst/>
            </a:prstGeom>
            <a:noFill/>
            <a:ln w="25400">
              <a:solidFill>
                <a:srgbClr val="FF0000"/>
              </a:solidFill>
              <a:miter lim="800000"/>
              <a:headEnd/>
              <a:tailEnd/>
            </a:ln>
          </p:spPr>
        </p:pic>
        <p:sp>
          <p:nvSpPr>
            <p:cNvPr id="9" name="Rectangle 3"/>
            <p:cNvSpPr>
              <a:spLocks noChangeArrowheads="1"/>
            </p:cNvSpPr>
            <p:nvPr/>
          </p:nvSpPr>
          <p:spPr bwMode="auto">
            <a:xfrm>
              <a:off x="505" y="2576"/>
              <a:ext cx="817" cy="136"/>
            </a:xfrm>
            <a:prstGeom prst="rect">
              <a:avLst/>
            </a:prstGeom>
            <a:solidFill>
              <a:schemeClr val="tx1"/>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146016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71EFE1-13EC-3648-A879-FD42AE79B0AB}"/>
              </a:ext>
            </a:extLst>
          </p:cNvPr>
          <p:cNvSpPr txBox="1"/>
          <p:nvPr/>
        </p:nvSpPr>
        <p:spPr>
          <a:xfrm>
            <a:off x="2667000" y="762000"/>
            <a:ext cx="457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yriadPro-Semibold"/>
                <a:ea typeface="+mn-ea"/>
                <a:cs typeface="+mn-cs"/>
              </a:rPr>
              <a:t>Definition of Isotherms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687264-27BB-9234-7B56-9A9BB0D2B8F9}"/>
              </a:ext>
            </a:extLst>
          </p:cNvPr>
          <p:cNvSpPr txBox="1"/>
          <p:nvPr/>
        </p:nvSpPr>
        <p:spPr>
          <a:xfrm>
            <a:off x="76200" y="2133600"/>
            <a:ext cx="8610600" cy="11339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behavior of single components as well as their mixtures has to be known over a wide concentration range.</a:t>
            </a:r>
          </a:p>
        </p:txBody>
      </p:sp>
      <p:sp>
        <p:nvSpPr>
          <p:cNvPr id="9" name="TextBox 8">
            <a:extLst>
              <a:ext uri="{FF2B5EF4-FFF2-40B4-BE49-F238E27FC236}">
                <a16:creationId xmlns:a16="http://schemas.microsoft.com/office/drawing/2014/main" id="{5AA4249C-BD5B-27F3-6EE6-6F52C73FB9A9}"/>
              </a:ext>
            </a:extLst>
          </p:cNvPr>
          <p:cNvSpPr txBox="1"/>
          <p:nvPr/>
        </p:nvSpPr>
        <p:spPr>
          <a:xfrm>
            <a:off x="114300" y="3886200"/>
            <a:ext cx="8915400" cy="16879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dependencies of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equilibrium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loadings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concentrations of the</a:t>
            </a:r>
            <a:r>
              <a:rPr kumimoji="0" lang="fa-I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solute in the fluid phase surrounding the adsorbent particles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constant temperature</a:t>
            </a:r>
            <a:r>
              <a:rPr kumimoji="0" lang="fa-I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are called the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adsorption isotherms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567F5C44-C291-3AF2-94ED-AD14850C36B3}"/>
              </a:ext>
            </a:extLst>
          </p:cNvPr>
          <p:cNvSpPr txBox="1"/>
          <p:nvPr/>
        </p:nvSpPr>
        <p:spPr>
          <a:xfrm>
            <a:off x="2743200" y="6579142"/>
            <a:ext cx="7748588" cy="27699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alibri" panose="020F0502020204030204"/>
                <a:ea typeface="+mn-ea"/>
                <a:cs typeface="+mn-cs"/>
              </a:rPr>
              <a:t>H. Schmidt-Traub, M. Schulte, A, Seidel-Morgenstern, Preparative Chromatography, 2020, Wiley-VCH. </a:t>
            </a:r>
          </a:p>
        </p:txBody>
      </p:sp>
    </p:spTree>
    <p:extLst>
      <p:ext uri="{BB962C8B-B14F-4D97-AF65-F5344CB8AC3E}">
        <p14:creationId xmlns:p14="http://schemas.microsoft.com/office/powerpoint/2010/main" val="18640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ED471-1AFD-7EEB-D88A-B5ECEDF71F4B}"/>
              </a:ext>
            </a:extLst>
          </p:cNvPr>
          <p:cNvPicPr>
            <a:picLocks noChangeAspect="1"/>
          </p:cNvPicPr>
          <p:nvPr/>
        </p:nvPicPr>
        <p:blipFill>
          <a:blip r:embed="rId2"/>
          <a:stretch>
            <a:fillRect/>
          </a:stretch>
        </p:blipFill>
        <p:spPr>
          <a:xfrm>
            <a:off x="3505200" y="-67270"/>
            <a:ext cx="4465525" cy="6849070"/>
          </a:xfrm>
          <a:prstGeom prst="rect">
            <a:avLst/>
          </a:prstGeom>
        </p:spPr>
      </p:pic>
      <p:sp>
        <p:nvSpPr>
          <p:cNvPr id="5" name="TextBox 4">
            <a:extLst>
              <a:ext uri="{FF2B5EF4-FFF2-40B4-BE49-F238E27FC236}">
                <a16:creationId xmlns:a16="http://schemas.microsoft.com/office/drawing/2014/main" id="{816FD3E6-AF41-C1E4-1C25-B6133E2143F0}"/>
              </a:ext>
            </a:extLst>
          </p:cNvPr>
          <p:cNvSpPr txBox="1"/>
          <p:nvPr/>
        </p:nvSpPr>
        <p:spPr>
          <a:xfrm>
            <a:off x="76200" y="2438400"/>
            <a:ext cx="25146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Different types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courses of adsorption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isotherms.</a:t>
            </a:r>
          </a:p>
        </p:txBody>
      </p:sp>
    </p:spTree>
    <p:extLst>
      <p:ext uri="{BB962C8B-B14F-4D97-AF65-F5344CB8AC3E}">
        <p14:creationId xmlns:p14="http://schemas.microsoft.com/office/powerpoint/2010/main" val="263367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FACC6E-2F85-6A73-83B4-B2A68C132A7D}"/>
              </a:ext>
            </a:extLst>
          </p:cNvPr>
          <p:cNvSpPr txBox="1"/>
          <p:nvPr/>
        </p:nvSpPr>
        <p:spPr>
          <a:xfrm>
            <a:off x="-23490" y="0"/>
            <a:ext cx="914400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Single-component adsorption isotherm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is the most common type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Langmuir, 1918)</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describes many situations encountered in preparative chromatography.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Increasing the concentration of the solute in the mobile phase above certain limits does not anymore cause an increase of the amount adsorbed onto the stationary phase.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 in the very first low mobile phase concentration region there is a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linear</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relationship. This region is used for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quantitative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analysis in analytical chromatography, because only in this region.</a:t>
            </a:r>
          </a:p>
        </p:txBody>
      </p:sp>
      <p:pic>
        <p:nvPicPr>
          <p:cNvPr id="5" name="Picture 4">
            <a:extLst>
              <a:ext uri="{FF2B5EF4-FFF2-40B4-BE49-F238E27FC236}">
                <a16:creationId xmlns:a16="http://schemas.microsoft.com/office/drawing/2014/main" id="{3CB671C0-8D3D-1B3C-2D9B-A50EA536D72A}"/>
              </a:ext>
            </a:extLst>
          </p:cNvPr>
          <p:cNvPicPr>
            <a:picLocks noChangeAspect="1"/>
          </p:cNvPicPr>
          <p:nvPr/>
        </p:nvPicPr>
        <p:blipFill>
          <a:blip r:embed="rId2"/>
          <a:stretch>
            <a:fillRect/>
          </a:stretch>
        </p:blipFill>
        <p:spPr>
          <a:xfrm>
            <a:off x="3505200" y="3558702"/>
            <a:ext cx="5410200" cy="3268360"/>
          </a:xfrm>
          <a:prstGeom prst="rect">
            <a:avLst/>
          </a:prstGeom>
        </p:spPr>
      </p:pic>
      <p:sp>
        <p:nvSpPr>
          <p:cNvPr id="9" name="TextBox 8">
            <a:extLst>
              <a:ext uri="{FF2B5EF4-FFF2-40B4-BE49-F238E27FC236}">
                <a16:creationId xmlns:a16="http://schemas.microsoft.com/office/drawing/2014/main" id="{B20C5808-18AB-BE5A-F1C1-85A826F2A0A3}"/>
              </a:ext>
            </a:extLst>
          </p:cNvPr>
          <p:cNvSpPr txBox="1"/>
          <p:nvPr/>
        </p:nvSpPr>
        <p:spPr>
          <a:xfrm>
            <a:off x="152400" y="5257800"/>
            <a:ext cx="24326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Langmuir isotherm.</a:t>
            </a:r>
          </a:p>
        </p:txBody>
      </p:sp>
      <p:pic>
        <p:nvPicPr>
          <p:cNvPr id="11" name="Picture 10">
            <a:extLst>
              <a:ext uri="{FF2B5EF4-FFF2-40B4-BE49-F238E27FC236}">
                <a16:creationId xmlns:a16="http://schemas.microsoft.com/office/drawing/2014/main" id="{08579954-13EE-0530-5928-0A81AEFBB792}"/>
              </a:ext>
            </a:extLst>
          </p:cNvPr>
          <p:cNvPicPr>
            <a:picLocks noChangeAspect="1"/>
          </p:cNvPicPr>
          <p:nvPr/>
        </p:nvPicPr>
        <p:blipFill>
          <a:blip r:embed="rId3"/>
          <a:stretch>
            <a:fillRect/>
          </a:stretch>
        </p:blipFill>
        <p:spPr>
          <a:xfrm>
            <a:off x="282733" y="3437187"/>
            <a:ext cx="2172003" cy="838317"/>
          </a:xfrm>
          <a:prstGeom prst="rect">
            <a:avLst/>
          </a:prstGeom>
        </p:spPr>
      </p:pic>
    </p:spTree>
    <p:extLst>
      <p:ext uri="{BB962C8B-B14F-4D97-AF65-F5344CB8AC3E}">
        <p14:creationId xmlns:p14="http://schemas.microsoft.com/office/powerpoint/2010/main" val="2083968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7B28BE-4560-CF96-07DD-55EF71AC68D7}"/>
              </a:ext>
            </a:extLst>
          </p:cNvPr>
          <p:cNvSpPr txBox="1"/>
          <p:nvPr/>
        </p:nvSpPr>
        <p:spPr>
          <a:xfrm>
            <a:off x="0" y="76200"/>
            <a:ext cx="8991600" cy="142199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Henry coefficient H, the total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porosity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corresponding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capacity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factor</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can be determined from the measured retention time of a substance and the column dead time.</a:t>
            </a:r>
          </a:p>
        </p:txBody>
      </p:sp>
      <p:pic>
        <p:nvPicPr>
          <p:cNvPr id="5" name="Picture 4">
            <a:extLst>
              <a:ext uri="{FF2B5EF4-FFF2-40B4-BE49-F238E27FC236}">
                <a16:creationId xmlns:a16="http://schemas.microsoft.com/office/drawing/2014/main" id="{7575E6F4-D960-B404-CDA2-B031F3D06EDB}"/>
              </a:ext>
            </a:extLst>
          </p:cNvPr>
          <p:cNvPicPr>
            <a:picLocks noChangeAspect="1"/>
          </p:cNvPicPr>
          <p:nvPr/>
        </p:nvPicPr>
        <p:blipFill>
          <a:blip r:embed="rId2"/>
          <a:stretch>
            <a:fillRect/>
          </a:stretch>
        </p:blipFill>
        <p:spPr>
          <a:xfrm>
            <a:off x="457200" y="1630729"/>
            <a:ext cx="4743899" cy="1087728"/>
          </a:xfrm>
          <a:prstGeom prst="rect">
            <a:avLst/>
          </a:prstGeom>
        </p:spPr>
      </p:pic>
      <p:pic>
        <p:nvPicPr>
          <p:cNvPr id="7" name="Picture 6">
            <a:extLst>
              <a:ext uri="{FF2B5EF4-FFF2-40B4-BE49-F238E27FC236}">
                <a16:creationId xmlns:a16="http://schemas.microsoft.com/office/drawing/2014/main" id="{AECFF20D-104F-1473-0363-6D3AE6BE6AAD}"/>
              </a:ext>
            </a:extLst>
          </p:cNvPr>
          <p:cNvPicPr>
            <a:picLocks noChangeAspect="1"/>
          </p:cNvPicPr>
          <p:nvPr/>
        </p:nvPicPr>
        <p:blipFill>
          <a:blip r:embed="rId3"/>
          <a:stretch>
            <a:fillRect/>
          </a:stretch>
        </p:blipFill>
        <p:spPr>
          <a:xfrm>
            <a:off x="6477000" y="1420375"/>
            <a:ext cx="1705820" cy="1326748"/>
          </a:xfrm>
          <a:prstGeom prst="rect">
            <a:avLst/>
          </a:prstGeom>
        </p:spPr>
      </p:pic>
      <p:sp>
        <p:nvSpPr>
          <p:cNvPr id="9" name="TextBox 8">
            <a:extLst>
              <a:ext uri="{FF2B5EF4-FFF2-40B4-BE49-F238E27FC236}">
                <a16:creationId xmlns:a16="http://schemas.microsoft.com/office/drawing/2014/main" id="{DCED3498-63A5-738F-5ED5-A7F2D6156990}"/>
              </a:ext>
            </a:extLst>
          </p:cNvPr>
          <p:cNvSpPr txBox="1"/>
          <p:nvPr/>
        </p:nvSpPr>
        <p:spPr>
          <a:xfrm>
            <a:off x="0" y="3115988"/>
            <a:ext cx="8915400" cy="23453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Langmuir-type isotherms: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All adsorption sites are considered energetically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equal</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(homogeneous surface).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Each adsorption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site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 only adsorb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solute molecule.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Only a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single layer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adsorbed solute molecules can be formed.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 are no lateral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interferences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between the adsorbed molecules:</a:t>
            </a:r>
          </a:p>
        </p:txBody>
      </p:sp>
      <p:pic>
        <p:nvPicPr>
          <p:cNvPr id="11" name="Picture 10">
            <a:extLst>
              <a:ext uri="{FF2B5EF4-FFF2-40B4-BE49-F238E27FC236}">
                <a16:creationId xmlns:a16="http://schemas.microsoft.com/office/drawing/2014/main" id="{E202069D-7899-6D1F-B349-1DE4692024F4}"/>
              </a:ext>
            </a:extLst>
          </p:cNvPr>
          <p:cNvPicPr>
            <a:picLocks noChangeAspect="1"/>
          </p:cNvPicPr>
          <p:nvPr/>
        </p:nvPicPr>
        <p:blipFill>
          <a:blip r:embed="rId4"/>
          <a:stretch>
            <a:fillRect/>
          </a:stretch>
        </p:blipFill>
        <p:spPr>
          <a:xfrm>
            <a:off x="685800" y="5562600"/>
            <a:ext cx="4410935" cy="899912"/>
          </a:xfrm>
          <a:prstGeom prst="rect">
            <a:avLst/>
          </a:prstGeom>
        </p:spPr>
      </p:pic>
      <p:pic>
        <p:nvPicPr>
          <p:cNvPr id="13" name="Picture 12">
            <a:extLst>
              <a:ext uri="{FF2B5EF4-FFF2-40B4-BE49-F238E27FC236}">
                <a16:creationId xmlns:a16="http://schemas.microsoft.com/office/drawing/2014/main" id="{1E7C239D-A8D0-CB13-D0EA-DF1A45795FBD}"/>
              </a:ext>
            </a:extLst>
          </p:cNvPr>
          <p:cNvPicPr>
            <a:picLocks noChangeAspect="1"/>
          </p:cNvPicPr>
          <p:nvPr/>
        </p:nvPicPr>
        <p:blipFill>
          <a:blip r:embed="rId5"/>
          <a:stretch>
            <a:fillRect/>
          </a:stretch>
        </p:blipFill>
        <p:spPr>
          <a:xfrm>
            <a:off x="6619618" y="5497405"/>
            <a:ext cx="1181518" cy="899912"/>
          </a:xfrm>
          <a:prstGeom prst="rect">
            <a:avLst/>
          </a:prstGeom>
        </p:spPr>
      </p:pic>
    </p:spTree>
    <p:extLst>
      <p:ext uri="{BB962C8B-B14F-4D97-AF65-F5344CB8AC3E}">
        <p14:creationId xmlns:p14="http://schemas.microsoft.com/office/powerpoint/2010/main" val="114611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0A709-C87D-78E7-0DBD-D41FCFF848A5}"/>
              </a:ext>
            </a:extLst>
          </p:cNvPr>
          <p:cNvPicPr>
            <a:picLocks noChangeAspect="1"/>
          </p:cNvPicPr>
          <p:nvPr/>
        </p:nvPicPr>
        <p:blipFill>
          <a:blip r:embed="rId2"/>
          <a:stretch>
            <a:fillRect/>
          </a:stretch>
        </p:blipFill>
        <p:spPr>
          <a:xfrm>
            <a:off x="3200400" y="1371600"/>
            <a:ext cx="5183646" cy="4267200"/>
          </a:xfrm>
          <a:prstGeom prst="rect">
            <a:avLst/>
          </a:prstGeom>
        </p:spPr>
      </p:pic>
      <p:sp>
        <p:nvSpPr>
          <p:cNvPr id="5" name="TextBox 4">
            <a:extLst>
              <a:ext uri="{FF2B5EF4-FFF2-40B4-BE49-F238E27FC236}">
                <a16:creationId xmlns:a16="http://schemas.microsoft.com/office/drawing/2014/main" id="{40CBA21D-DA9E-75F2-4CD1-70322557F080}"/>
              </a:ext>
            </a:extLst>
          </p:cNvPr>
          <p:cNvSpPr txBox="1"/>
          <p:nvPr/>
        </p:nvSpPr>
        <p:spPr>
          <a:xfrm>
            <a:off x="152400" y="2209800"/>
            <a:ext cx="2743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Initial slopes of the isotherms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two different components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18580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A8903-64A2-73C8-34C8-6E5AA917B236}"/>
              </a:ext>
            </a:extLst>
          </p:cNvPr>
          <p:cNvPicPr>
            <a:picLocks noChangeAspect="1"/>
          </p:cNvPicPr>
          <p:nvPr/>
        </p:nvPicPr>
        <p:blipFill>
          <a:blip r:embed="rId2"/>
          <a:stretch>
            <a:fillRect/>
          </a:stretch>
        </p:blipFill>
        <p:spPr>
          <a:xfrm>
            <a:off x="457200" y="-70563"/>
            <a:ext cx="8229600" cy="6649705"/>
          </a:xfrm>
          <a:prstGeom prst="rect">
            <a:avLst/>
          </a:prstGeom>
        </p:spPr>
      </p:pic>
      <p:sp>
        <p:nvSpPr>
          <p:cNvPr id="7" name="TextBox 6">
            <a:extLst>
              <a:ext uri="{FF2B5EF4-FFF2-40B4-BE49-F238E27FC236}">
                <a16:creationId xmlns:a16="http://schemas.microsoft.com/office/drawing/2014/main" id="{1B5756CD-5093-0AB3-3556-0F33A5541B54}"/>
              </a:ext>
            </a:extLst>
          </p:cNvPr>
          <p:cNvSpPr txBox="1"/>
          <p:nvPr/>
        </p:nvSpPr>
        <p:spPr>
          <a:xfrm>
            <a:off x="2743200" y="6579142"/>
            <a:ext cx="7748588" cy="276999"/>
          </a:xfrm>
          <a:prstGeom prst="rect">
            <a:avLst/>
          </a:prstGeom>
          <a:noFill/>
        </p:spPr>
        <p:txBody>
          <a:bodyPr wrap="square">
            <a:spAutoFit/>
          </a:bodyPr>
          <a:lstStyle/>
          <a:p>
            <a:pPr defTabSz="685800"/>
            <a:r>
              <a:rPr lang="de-DE" sz="1200" dirty="0">
                <a:solidFill>
                  <a:prstClr val="black"/>
                </a:solidFill>
                <a:latin typeface="Calibri" panose="020F0502020204030204"/>
              </a:rPr>
              <a:t>H. Schmidt-Traub, M. Schulte, A, Seidel-Morgenstern, Preparative Chromatography, 2020, Wiley-VCH. </a:t>
            </a:r>
          </a:p>
        </p:txBody>
      </p:sp>
    </p:spTree>
    <p:extLst>
      <p:ext uri="{BB962C8B-B14F-4D97-AF65-F5344CB8AC3E}">
        <p14:creationId xmlns:p14="http://schemas.microsoft.com/office/powerpoint/2010/main" val="3668263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5C7DDF-57B6-B122-4A71-24BE6DAEDCF3}"/>
              </a:ext>
            </a:extLst>
          </p:cNvPr>
          <p:cNvSpPr txBox="1"/>
          <p:nvPr/>
        </p:nvSpPr>
        <p:spPr>
          <a:xfrm>
            <a:off x="76200" y="152400"/>
            <a:ext cx="90297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Multicomponent Isotherms Based on the Langmuir Model</a:t>
            </a:r>
          </a:p>
        </p:txBody>
      </p:sp>
      <p:sp>
        <p:nvSpPr>
          <p:cNvPr id="5" name="TextBox 4">
            <a:extLst>
              <a:ext uri="{FF2B5EF4-FFF2-40B4-BE49-F238E27FC236}">
                <a16:creationId xmlns:a16="http://schemas.microsoft.com/office/drawing/2014/main" id="{9C223451-7597-73A2-786F-7033DEAAC88D}"/>
              </a:ext>
            </a:extLst>
          </p:cNvPr>
          <p:cNvSpPr txBox="1"/>
          <p:nvPr/>
        </p:nvSpPr>
        <p:spPr>
          <a:xfrm>
            <a:off x="38100" y="762000"/>
            <a:ext cx="9067800" cy="23453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mixtures of solutes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are injected into a chromatographic system, not only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interferences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between the amount of each component and the adsorbent but also interferences between the molecules of different solutes occur.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competition can be included in the denominator of the multicomponent Langmuir isotherm equation:</a:t>
            </a:r>
          </a:p>
        </p:txBody>
      </p:sp>
      <p:pic>
        <p:nvPicPr>
          <p:cNvPr id="7" name="Picture 6">
            <a:extLst>
              <a:ext uri="{FF2B5EF4-FFF2-40B4-BE49-F238E27FC236}">
                <a16:creationId xmlns:a16="http://schemas.microsoft.com/office/drawing/2014/main" id="{613E5986-4608-DC9D-DD95-B67660DDF36F}"/>
              </a:ext>
            </a:extLst>
          </p:cNvPr>
          <p:cNvPicPr>
            <a:picLocks noChangeAspect="1"/>
          </p:cNvPicPr>
          <p:nvPr/>
        </p:nvPicPr>
        <p:blipFill>
          <a:blip r:embed="rId2"/>
          <a:stretch>
            <a:fillRect/>
          </a:stretch>
        </p:blipFill>
        <p:spPr>
          <a:xfrm>
            <a:off x="2209800" y="3352800"/>
            <a:ext cx="4048583" cy="1378865"/>
          </a:xfrm>
          <a:prstGeom prst="rect">
            <a:avLst/>
          </a:prstGeom>
        </p:spPr>
      </p:pic>
      <p:sp>
        <p:nvSpPr>
          <p:cNvPr id="9" name="TextBox 8">
            <a:extLst>
              <a:ext uri="{FF2B5EF4-FFF2-40B4-BE49-F238E27FC236}">
                <a16:creationId xmlns:a16="http://schemas.microsoft.com/office/drawing/2014/main" id="{CCFCD4D2-E51C-4D67-54A1-B1C83CF6FE8A}"/>
              </a:ext>
            </a:extLst>
          </p:cNvPr>
          <p:cNvSpPr txBox="1"/>
          <p:nvPr/>
        </p:nvSpPr>
        <p:spPr>
          <a:xfrm>
            <a:off x="76201" y="5014141"/>
            <a:ext cx="9067800" cy="9603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prerequisite for Eq. is the equality of the maximum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loadability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qsat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all n solutes. In the case of different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loadabilities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different solutes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a:t>
            </a:r>
            <a:r>
              <a:rPr kumimoji="0" lang="en-US" sz="2000" b="0" i="0" u="none" strike="noStrike" kern="1200" cap="none" spc="0" normalizeH="0" baseline="-250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sat</a:t>
            </a:r>
            <a:r>
              <a:rPr kumimoji="0" 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a:t>
            </a:r>
            <a:r>
              <a:rPr kumimoji="0" lang="en-US" sz="2000" b="0" i="0" u="none" strike="noStrike" kern="1200" cap="none" spc="0" normalizeH="0" baseline="-250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sat</a:t>
            </a:r>
            <a:r>
              <a:rPr kumimoji="0" 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Eq. up.</a:t>
            </a:r>
          </a:p>
        </p:txBody>
      </p:sp>
    </p:spTree>
    <p:extLst>
      <p:ext uri="{BB962C8B-B14F-4D97-AF65-F5344CB8AC3E}">
        <p14:creationId xmlns:p14="http://schemas.microsoft.com/office/powerpoint/2010/main" val="1164637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F495CA-C6C6-C78C-0972-4433D407D84B}"/>
              </a:ext>
            </a:extLst>
          </p:cNvPr>
          <p:cNvPicPr>
            <a:picLocks noChangeAspect="1"/>
          </p:cNvPicPr>
          <p:nvPr/>
        </p:nvPicPr>
        <p:blipFill>
          <a:blip r:embed="rId2"/>
          <a:stretch>
            <a:fillRect/>
          </a:stretch>
        </p:blipFill>
        <p:spPr>
          <a:xfrm>
            <a:off x="2794434" y="0"/>
            <a:ext cx="5739966" cy="6858000"/>
          </a:xfrm>
          <a:prstGeom prst="rect">
            <a:avLst/>
          </a:prstGeom>
        </p:spPr>
      </p:pic>
      <p:sp>
        <p:nvSpPr>
          <p:cNvPr id="5" name="TextBox 4">
            <a:extLst>
              <a:ext uri="{FF2B5EF4-FFF2-40B4-BE49-F238E27FC236}">
                <a16:creationId xmlns:a16="http://schemas.microsoft.com/office/drawing/2014/main" id="{1DFFBBA7-F4EF-5DE5-124D-9CE5B8883559}"/>
              </a:ext>
            </a:extLst>
          </p:cNvPr>
          <p:cNvSpPr txBox="1"/>
          <p:nvPr/>
        </p:nvSpPr>
        <p:spPr>
          <a:xfrm>
            <a:off x="0" y="1582340"/>
            <a:ext cx="1981200" cy="2862322"/>
          </a:xfrm>
          <a:prstGeom prst="rect">
            <a:avLst/>
          </a:prstGeom>
          <a:noFill/>
        </p:spPr>
        <p:txBody>
          <a:bodyPr wrap="square">
            <a:spAutoFit/>
          </a:bodyPr>
          <a:lstStyle/>
          <a:p>
            <a:r>
              <a:rPr lang="en-US" dirty="0">
                <a:solidFill>
                  <a:srgbClr val="FF0000"/>
                </a:solidFill>
              </a:rPr>
              <a:t>Single</a:t>
            </a:r>
            <a:r>
              <a:rPr lang="en-US" dirty="0"/>
              <a:t>-component Langmuir isotherms and </a:t>
            </a:r>
            <a:r>
              <a:rPr lang="en-US" dirty="0">
                <a:solidFill>
                  <a:srgbClr val="FF0000"/>
                </a:solidFill>
              </a:rPr>
              <a:t>multicomponent</a:t>
            </a:r>
            <a:r>
              <a:rPr lang="en-US" dirty="0"/>
              <a:t> Langmuir isotherm</a:t>
            </a:r>
          </a:p>
          <a:p>
            <a:r>
              <a:rPr lang="en-US" dirty="0"/>
              <a:t>for different mixture compositions. </a:t>
            </a:r>
            <a:endParaRPr lang="fa-IR" dirty="0"/>
          </a:p>
          <a:p>
            <a:r>
              <a:rPr lang="en-US" dirty="0"/>
              <a:t>a) 1 : 9, b) 1 : 1, c) 9 : 1.</a:t>
            </a:r>
          </a:p>
        </p:txBody>
      </p:sp>
    </p:spTree>
    <p:extLst>
      <p:ext uri="{BB962C8B-B14F-4D97-AF65-F5344CB8AC3E}">
        <p14:creationId xmlns:p14="http://schemas.microsoft.com/office/powerpoint/2010/main" val="817287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56FB1A-4842-762C-886C-57BBCF119ED5}"/>
              </a:ext>
            </a:extLst>
          </p:cNvPr>
          <p:cNvSpPr txBox="1"/>
          <p:nvPr/>
        </p:nvSpPr>
        <p:spPr>
          <a:xfrm>
            <a:off x="0" y="-76200"/>
            <a:ext cx="8229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Relation Between Isotherms and Band Shapes</a:t>
            </a:r>
          </a:p>
        </p:txBody>
      </p:sp>
      <p:pic>
        <p:nvPicPr>
          <p:cNvPr id="5" name="Picture 4">
            <a:extLst>
              <a:ext uri="{FF2B5EF4-FFF2-40B4-BE49-F238E27FC236}">
                <a16:creationId xmlns:a16="http://schemas.microsoft.com/office/drawing/2014/main" id="{5221179E-D0B1-AFBD-CA57-DB34A90BF8EC}"/>
              </a:ext>
            </a:extLst>
          </p:cNvPr>
          <p:cNvPicPr>
            <a:picLocks noChangeAspect="1"/>
          </p:cNvPicPr>
          <p:nvPr/>
        </p:nvPicPr>
        <p:blipFill>
          <a:blip r:embed="rId2"/>
          <a:stretch>
            <a:fillRect/>
          </a:stretch>
        </p:blipFill>
        <p:spPr>
          <a:xfrm>
            <a:off x="2438400" y="533400"/>
            <a:ext cx="6516460" cy="6324600"/>
          </a:xfrm>
          <a:prstGeom prst="rect">
            <a:avLst/>
          </a:prstGeom>
        </p:spPr>
      </p:pic>
      <p:sp>
        <p:nvSpPr>
          <p:cNvPr id="7" name="TextBox 6">
            <a:extLst>
              <a:ext uri="{FF2B5EF4-FFF2-40B4-BE49-F238E27FC236}">
                <a16:creationId xmlns:a16="http://schemas.microsoft.com/office/drawing/2014/main" id="{7F6396A2-EA74-B260-470F-6521F2E60CC6}"/>
              </a:ext>
            </a:extLst>
          </p:cNvPr>
          <p:cNvSpPr txBox="1"/>
          <p:nvPr/>
        </p:nvSpPr>
        <p:spPr>
          <a:xfrm>
            <a:off x="17260" y="2209800"/>
            <a:ext cx="1837895"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Influence of the course of the equilibrium isotherms on the shapes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chromatographic elution profiles, a) types of isotherm, b) ideal chromatograms, c) real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chromatograms.</a:t>
            </a:r>
          </a:p>
        </p:txBody>
      </p:sp>
    </p:spTree>
    <p:extLst>
      <p:ext uri="{BB962C8B-B14F-4D97-AF65-F5344CB8AC3E}">
        <p14:creationId xmlns:p14="http://schemas.microsoft.com/office/powerpoint/2010/main" val="2882572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CCE748-1398-2145-59E3-3CAA912607EE}"/>
              </a:ext>
            </a:extLst>
          </p:cNvPr>
          <p:cNvSpPr txBox="1"/>
          <p:nvPr/>
        </p:nvSpPr>
        <p:spPr>
          <a:xfrm>
            <a:off x="41251" y="-381000"/>
            <a:ext cx="8915400" cy="5977085"/>
          </a:xfrm>
          <a:prstGeom prst="rect">
            <a:avLst/>
          </a:prstGeom>
          <a:noFill/>
        </p:spPr>
        <p:txBody>
          <a:bodyPr wrap="square">
            <a:spAutoFit/>
          </a:bodyPr>
          <a:lstStyle/>
          <a:p>
            <a:pPr algn="ctr">
              <a:lnSpc>
                <a:spcPct val="200000"/>
              </a:lnSpc>
            </a:pPr>
            <a:r>
              <a:rPr lang="en-US" sz="2800" b="1" dirty="0">
                <a:latin typeface="Times New Roman" panose="02020603050405020304" pitchFamily="18" charset="0"/>
                <a:cs typeface="Times New Roman" panose="02020603050405020304" pitchFamily="18" charset="0"/>
              </a:rPr>
              <a:t>Overloading</a:t>
            </a:r>
            <a:endParaRPr lang="fa-IR" sz="2800" b="1" dirty="0">
              <a:latin typeface="Times New Roman" panose="02020603050405020304" pitchFamily="18" charset="0"/>
              <a:cs typeface="Times New Roman" panose="02020603050405020304" pitchFamily="18" charset="0"/>
            </a:endParaRPr>
          </a:p>
          <a:p>
            <a:pPr algn="just">
              <a:lnSpc>
                <a:spcPct val="150000"/>
              </a:lnSpc>
            </a:pPr>
            <a:r>
              <a:rPr lang="en-US" sz="2000" dirty="0">
                <a:latin typeface="Times New Roman" panose="02020603050405020304" pitchFamily="18" charset="0"/>
                <a:cs typeface="Times New Roman" panose="02020603050405020304" pitchFamily="18" charset="0"/>
              </a:rPr>
              <a:t>To </a:t>
            </a:r>
            <a:r>
              <a:rPr lang="en-US" sz="2000" dirty="0">
                <a:solidFill>
                  <a:srgbClr val="FF0000"/>
                </a:solidFill>
                <a:latin typeface="Times New Roman" panose="02020603050405020304" pitchFamily="18" charset="0"/>
                <a:cs typeface="Times New Roman" panose="02020603050405020304" pitchFamily="18" charset="0"/>
              </a:rPr>
              <a:t>increase productivity</a:t>
            </a:r>
            <a:r>
              <a:rPr lang="en-US" sz="2000" dirty="0">
                <a:latin typeface="Times New Roman" panose="02020603050405020304" pitchFamily="18" charset="0"/>
                <a:cs typeface="Times New Roman" panose="02020603050405020304" pitchFamily="18" charset="0"/>
              </a:rPr>
              <a:t>, samples are applied on the column with much higher injected amounts than in analytical chromatography.</a:t>
            </a:r>
          </a:p>
          <a:p>
            <a:pPr algn="just">
              <a:lnSpc>
                <a:spcPct val="150000"/>
              </a:lnSpc>
            </a:pPr>
            <a:r>
              <a:rPr lang="en-US" sz="2000" dirty="0">
                <a:latin typeface="Times New Roman" panose="02020603050405020304" pitchFamily="18" charset="0"/>
                <a:cs typeface="Times New Roman" panose="02020603050405020304" pitchFamily="18" charset="0"/>
              </a:rPr>
              <a:t>A column is sometimes called </a:t>
            </a:r>
            <a:r>
              <a:rPr lang="en-US" sz="2000" b="1" dirty="0">
                <a:latin typeface="Times New Roman" panose="02020603050405020304" pitchFamily="18" charset="0"/>
                <a:cs typeface="Times New Roman" panose="02020603050405020304" pitchFamily="18" charset="0"/>
              </a:rPr>
              <a:t>overloaded</a:t>
            </a:r>
            <a:r>
              <a:rPr lang="en-US" sz="2000" dirty="0">
                <a:latin typeface="Times New Roman" panose="02020603050405020304" pitchFamily="18" charset="0"/>
                <a:cs typeface="Times New Roman" panose="02020603050405020304" pitchFamily="18" charset="0"/>
              </a:rPr>
              <a:t> by </a:t>
            </a:r>
            <a:r>
              <a:rPr lang="en-US" sz="2000" b="1" dirty="0">
                <a:latin typeface="Times New Roman" panose="02020603050405020304" pitchFamily="18" charset="0"/>
                <a:cs typeface="Times New Roman" panose="02020603050405020304" pitchFamily="18" charset="0"/>
              </a:rPr>
              <a:t>analytical</a:t>
            </a:r>
            <a:r>
              <a:rPr lang="en-US" sz="2000" dirty="0">
                <a:latin typeface="Times New Roman" panose="02020603050405020304" pitchFamily="18" charset="0"/>
                <a:cs typeface="Times New Roman" panose="02020603050405020304" pitchFamily="18" charset="0"/>
              </a:rPr>
              <a:t> chemists when the injection causes a </a:t>
            </a:r>
            <a:r>
              <a:rPr lang="en-US" sz="2000" dirty="0">
                <a:solidFill>
                  <a:srgbClr val="FF0000"/>
                </a:solidFill>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 decrease in the retention factor </a:t>
            </a:r>
            <a:r>
              <a:rPr lang="en-US" sz="2000" dirty="0">
                <a:solidFill>
                  <a:srgbClr val="FF0000"/>
                </a:solidFill>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 or a </a:t>
            </a:r>
            <a:r>
              <a:rPr lang="en-US" sz="2000" dirty="0">
                <a:solidFill>
                  <a:srgbClr val="FF0000"/>
                </a:solidFill>
                <a:latin typeface="Times New Roman" panose="02020603050405020304" pitchFamily="18" charset="0"/>
                <a:cs typeface="Times New Roman" panose="02020603050405020304" pitchFamily="18" charset="0"/>
              </a:rPr>
              <a:t>50% </a:t>
            </a:r>
            <a:r>
              <a:rPr lang="en-US" sz="2000" dirty="0">
                <a:latin typeface="Times New Roman" panose="02020603050405020304" pitchFamily="18" charset="0"/>
                <a:cs typeface="Times New Roman" panose="02020603050405020304" pitchFamily="18" charset="0"/>
              </a:rPr>
              <a:t>decrease of the plate number </a:t>
            </a:r>
            <a:r>
              <a:rPr lang="en-US" sz="2000" dirty="0">
                <a:solidFill>
                  <a:srgbClr val="FF0000"/>
                </a:solidFill>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 compared to analytical conditions. </a:t>
            </a:r>
          </a:p>
          <a:p>
            <a:pPr algn="just">
              <a:lnSpc>
                <a:spcPct val="150000"/>
              </a:lnSpc>
            </a:pPr>
            <a:r>
              <a:rPr lang="en-US" sz="2000" dirty="0">
                <a:latin typeface="Times New Roman" panose="02020603050405020304" pitchFamily="18" charset="0"/>
                <a:cs typeface="Times New Roman" panose="02020603050405020304" pitchFamily="18" charset="0"/>
              </a:rPr>
              <a:t>A more suitable measure of overloading is provided by the </a:t>
            </a:r>
            <a:r>
              <a:rPr lang="en-US" sz="2000" dirty="0">
                <a:solidFill>
                  <a:srgbClr val="FF0000"/>
                </a:solidFill>
                <a:latin typeface="Times New Roman" panose="02020603050405020304" pitchFamily="18" charset="0"/>
                <a:cs typeface="Times New Roman" panose="02020603050405020304" pitchFamily="18" charset="0"/>
              </a:rPr>
              <a:t>loading factor</a:t>
            </a:r>
            <a:r>
              <a:rPr lang="en-US" sz="2000" dirty="0">
                <a:latin typeface="Times New Roman" panose="02020603050405020304" pitchFamily="18" charset="0"/>
                <a:cs typeface="Times New Roman" panose="02020603050405020304" pitchFamily="18" charset="0"/>
              </a:rPr>
              <a:t>, which is the </a:t>
            </a:r>
            <a:r>
              <a:rPr lang="en-US" sz="2000" b="1" dirty="0">
                <a:latin typeface="Times New Roman" panose="02020603050405020304" pitchFamily="18" charset="0"/>
                <a:cs typeface="Times New Roman" panose="02020603050405020304" pitchFamily="18" charset="0"/>
              </a:rPr>
              <a:t>ratio</a:t>
            </a:r>
            <a:r>
              <a:rPr lang="en-US" sz="2000" dirty="0">
                <a:latin typeface="Times New Roman" panose="02020603050405020304" pitchFamily="18" charset="0"/>
                <a:cs typeface="Times New Roman" panose="02020603050405020304" pitchFamily="18" charset="0"/>
              </a:rPr>
              <a:t> of </a:t>
            </a:r>
            <a:r>
              <a:rPr lang="en-US" sz="2000" u="sng" dirty="0">
                <a:latin typeface="Times New Roman" panose="02020603050405020304" pitchFamily="18" charset="0"/>
                <a:cs typeface="Times New Roman" panose="02020603050405020304" pitchFamily="18" charset="0"/>
              </a:rPr>
              <a:t>injected sample amount </a:t>
            </a:r>
            <a:r>
              <a:rPr lang="en-US" sz="2000" b="1" dirty="0">
                <a:latin typeface="Times New Roman" panose="02020603050405020304" pitchFamily="18" charset="0"/>
                <a:cs typeface="Times New Roman" panose="02020603050405020304" pitchFamily="18" charset="0"/>
              </a:rPr>
              <a:t>to</a:t>
            </a:r>
            <a:r>
              <a:rPr lang="en-US" sz="2000" dirty="0">
                <a:latin typeface="Times New Roman" panose="02020603050405020304" pitchFamily="18" charset="0"/>
                <a:cs typeface="Times New Roman" panose="02020603050405020304" pitchFamily="18" charset="0"/>
              </a:rPr>
              <a:t> the </a:t>
            </a:r>
            <a:r>
              <a:rPr lang="en-US" sz="2000" u="sng" dirty="0">
                <a:latin typeface="Times New Roman" panose="02020603050405020304" pitchFamily="18" charset="0"/>
                <a:cs typeface="Times New Roman" panose="02020603050405020304" pitchFamily="18" charset="0"/>
              </a:rPr>
              <a:t>corresponding column saturation capacity</a:t>
            </a:r>
            <a:r>
              <a:rPr lang="en-US" sz="2000" dirty="0">
                <a:latin typeface="Times New Roman" panose="02020603050405020304" pitchFamily="18" charset="0"/>
                <a:cs typeface="Times New Roman" panose="02020603050405020304" pitchFamily="18" charset="0"/>
              </a:rPr>
              <a:t>. It should be emphasized that the productivity optimum of preparative chromatography is typically found beyond the so-called </a:t>
            </a:r>
            <a:r>
              <a:rPr lang="en-US" sz="2000" dirty="0">
                <a:solidFill>
                  <a:srgbClr val="FF0000"/>
                </a:solidFill>
                <a:latin typeface="Times New Roman" panose="02020603050405020304" pitchFamily="18" charset="0"/>
                <a:cs typeface="Times New Roman" panose="02020603050405020304" pitchFamily="18" charset="0"/>
              </a:rPr>
              <a:t>touching</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band</a:t>
            </a:r>
            <a:r>
              <a:rPr lang="en-US" sz="2000" dirty="0">
                <a:latin typeface="Times New Roman" panose="02020603050405020304" pitchFamily="18" charset="0"/>
                <a:cs typeface="Times New Roman" panose="02020603050405020304" pitchFamily="18" charset="0"/>
              </a:rPr>
              <a:t> situation for</a:t>
            </a:r>
          </a:p>
          <a:p>
            <a:pPr algn="just">
              <a:lnSpc>
                <a:spcPct val="150000"/>
              </a:lnSpc>
            </a:pPr>
            <a:r>
              <a:rPr lang="en-US" sz="2000" dirty="0">
                <a:latin typeface="Times New Roman" panose="02020603050405020304" pitchFamily="18" charset="0"/>
                <a:cs typeface="Times New Roman" panose="02020603050405020304" pitchFamily="18" charset="0"/>
              </a:rPr>
              <a:t>which still </a:t>
            </a:r>
            <a:r>
              <a:rPr lang="en-US" sz="2000" dirty="0">
                <a:solidFill>
                  <a:srgbClr val="FF0000"/>
                </a:solidFill>
                <a:latin typeface="Times New Roman" panose="02020603050405020304" pitchFamily="18" charset="0"/>
                <a:cs typeface="Times New Roman" panose="02020603050405020304" pitchFamily="18" charset="0"/>
              </a:rPr>
              <a:t>100% yields </a:t>
            </a:r>
            <a:r>
              <a:rPr lang="en-US" sz="2000" dirty="0">
                <a:latin typeface="Times New Roman" panose="02020603050405020304" pitchFamily="18" charset="0"/>
                <a:cs typeface="Times New Roman" panose="02020603050405020304" pitchFamily="18" charset="0"/>
              </a:rPr>
              <a:t>at </a:t>
            </a:r>
            <a:r>
              <a:rPr lang="en-US" sz="2000" dirty="0">
                <a:solidFill>
                  <a:srgbClr val="FF0000"/>
                </a:solidFill>
                <a:latin typeface="Times New Roman" panose="02020603050405020304" pitchFamily="18" charset="0"/>
                <a:cs typeface="Times New Roman" panose="02020603050405020304" pitchFamily="18" charset="0"/>
              </a:rPr>
              <a:t>100% purity </a:t>
            </a:r>
            <a:r>
              <a:rPr lang="en-US" sz="2000" dirty="0">
                <a:latin typeface="Times New Roman" panose="02020603050405020304" pitchFamily="18" charset="0"/>
                <a:cs typeface="Times New Roman" panose="02020603050405020304" pitchFamily="18" charset="0"/>
              </a:rPr>
              <a:t>are possible.</a:t>
            </a:r>
            <a:endParaRPr lang="fa-IR" sz="2000" dirty="0">
              <a:latin typeface="Times New Roman" panose="02020603050405020304" pitchFamily="18" charset="0"/>
              <a:cs typeface="Times New Roman" panose="02020603050405020304" pitchFamily="18" charset="0"/>
            </a:endParaRPr>
          </a:p>
          <a:p>
            <a:pPr algn="just">
              <a:lnSpc>
                <a:spcPct val="150000"/>
              </a:lnSpc>
            </a:pPr>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96BD591-9181-21C6-AF41-DEF00D175DBD}"/>
              </a:ext>
            </a:extLst>
          </p:cNvPr>
          <p:cNvPicPr>
            <a:picLocks noChangeAspect="1"/>
          </p:cNvPicPr>
          <p:nvPr/>
        </p:nvPicPr>
        <p:blipFill>
          <a:blip r:embed="rId3"/>
          <a:stretch>
            <a:fillRect/>
          </a:stretch>
        </p:blipFill>
        <p:spPr>
          <a:xfrm>
            <a:off x="2590800" y="5715000"/>
            <a:ext cx="3448531" cy="933580"/>
          </a:xfrm>
          <a:prstGeom prst="rect">
            <a:avLst/>
          </a:prstGeom>
        </p:spPr>
      </p:pic>
    </p:spTree>
    <p:extLst>
      <p:ext uri="{BB962C8B-B14F-4D97-AF65-F5344CB8AC3E}">
        <p14:creationId xmlns:p14="http://schemas.microsoft.com/office/powerpoint/2010/main" val="741696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76200" y="914300"/>
            <a:ext cx="9220200" cy="5943699"/>
          </a:xfrm>
        </p:spPr>
        <p:txBody>
          <a:bodyPr>
            <a:normAutofit/>
          </a:bodyPr>
          <a:lstStyle/>
          <a:p>
            <a:pPr eaLnBrk="1" hangingPunct="1">
              <a:buFont typeface="Wingdings" pitchFamily="2" charset="2"/>
              <a:buNone/>
              <a:defRPr/>
            </a:pPr>
            <a:r>
              <a:rPr lang="en-US" sz="2400" dirty="0">
                <a:latin typeface="Times New Roman" panose="02020603050405020304" pitchFamily="18" charset="0"/>
                <a:cs typeface="Times New Roman" panose="02020603050405020304" pitchFamily="18" charset="0"/>
              </a:rPr>
              <a:t>Volume Overload is a </a:t>
            </a:r>
            <a:r>
              <a:rPr lang="en-US" sz="2400" dirty="0">
                <a:solidFill>
                  <a:srgbClr val="FF0000"/>
                </a:solidFill>
                <a:latin typeface="Times New Roman" panose="02020603050405020304" pitchFamily="18" charset="0"/>
                <a:cs typeface="Times New Roman" panose="02020603050405020304" pitchFamily="18" charset="0"/>
              </a:rPr>
              <a:t>kinetic effect </a:t>
            </a:r>
            <a:r>
              <a:rPr lang="en-US" sz="2400" dirty="0">
                <a:latin typeface="Times New Roman" panose="02020603050405020304" pitchFamily="18" charset="0"/>
                <a:cs typeface="Times New Roman" panose="02020603050405020304" pitchFamily="18" charset="0"/>
              </a:rPr>
              <a:t>and is related to zone spreading. When it take place, the contribution of the inject volume to band spreading is comparable to dispersion due to the column. </a:t>
            </a:r>
          </a:p>
          <a:p>
            <a:pPr eaLnBrk="1" hangingPunct="1">
              <a:buFont typeface="Wingdings" pitchFamily="2" charset="2"/>
              <a:buNone/>
              <a:defRPr/>
            </a:pPr>
            <a:r>
              <a:rPr lang="en-US" sz="2400" dirty="0">
                <a:latin typeface="Times New Roman" panose="02020603050405020304" pitchFamily="18" charset="0"/>
                <a:cs typeface="Times New Roman" panose="02020603050405020304" pitchFamily="18" charset="0"/>
              </a:rPr>
              <a:t>The sample concentration, however is sufficiently low to avoid departure from </a:t>
            </a:r>
            <a:r>
              <a:rPr lang="en-US" sz="2400" dirty="0">
                <a:solidFill>
                  <a:srgbClr val="FF0000"/>
                </a:solidFill>
                <a:latin typeface="Times New Roman" panose="02020603050405020304" pitchFamily="18" charset="0"/>
                <a:cs typeface="Times New Roman" panose="02020603050405020304" pitchFamily="18" charset="0"/>
              </a:rPr>
              <a:t>linearity of the sample </a:t>
            </a:r>
            <a:r>
              <a:rPr lang="en-US" sz="2400" dirty="0">
                <a:latin typeface="Times New Roman" panose="02020603050405020304" pitchFamily="18" charset="0"/>
                <a:cs typeface="Times New Roman" panose="02020603050405020304" pitchFamily="18" charset="0"/>
              </a:rPr>
              <a:t>distribution isotherm (linear Chromatography). </a:t>
            </a:r>
          </a:p>
        </p:txBody>
      </p:sp>
      <p:sp>
        <p:nvSpPr>
          <p:cNvPr id="2" name="Rectangle 1"/>
          <p:cNvSpPr/>
          <p:nvPr/>
        </p:nvSpPr>
        <p:spPr>
          <a:xfrm>
            <a:off x="3059832" y="188640"/>
            <a:ext cx="425308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Volume Overloading </a:t>
            </a:r>
          </a:p>
        </p:txBody>
      </p:sp>
      <p:sp>
        <p:nvSpPr>
          <p:cNvPr id="6" name="Rectangle 3"/>
          <p:cNvSpPr txBox="1">
            <a:spLocks noChangeArrowheads="1"/>
          </p:cNvSpPr>
          <p:nvPr/>
        </p:nvSpPr>
        <p:spPr>
          <a:xfrm>
            <a:off x="0" y="4724400"/>
            <a:ext cx="9176668" cy="2057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Mass overload (or better, concentration overload) is a </a:t>
            </a:r>
            <a:r>
              <a:rPr kumimoji="0" lang="en-US"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thermodynamic</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effect</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related to </a:t>
            </a:r>
            <a:r>
              <a:rPr kumimoji="0" lang="en-US"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the nonlinearity of the distribution </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isotherm (nonlinear chromatography).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Under these conditions, retention times and peak shapes depend on the quality of sample injected.</a:t>
            </a:r>
          </a:p>
        </p:txBody>
      </p:sp>
      <p:sp>
        <p:nvSpPr>
          <p:cNvPr id="7" name="Rectangle 6"/>
          <p:cNvSpPr/>
          <p:nvPr/>
        </p:nvSpPr>
        <p:spPr>
          <a:xfrm>
            <a:off x="2895600" y="3886200"/>
            <a:ext cx="3826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Mass Overloading </a:t>
            </a:r>
          </a:p>
        </p:txBody>
      </p:sp>
    </p:spTree>
    <p:extLst>
      <p:ext uri="{BB962C8B-B14F-4D97-AF65-F5344CB8AC3E}">
        <p14:creationId xmlns:p14="http://schemas.microsoft.com/office/powerpoint/2010/main" val="3975537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50D61-B157-22A4-482E-848E3445CABA}"/>
              </a:ext>
            </a:extLst>
          </p:cNvPr>
          <p:cNvPicPr>
            <a:picLocks noChangeAspect="1"/>
          </p:cNvPicPr>
          <p:nvPr/>
        </p:nvPicPr>
        <p:blipFill>
          <a:blip r:embed="rId2"/>
          <a:stretch>
            <a:fillRect/>
          </a:stretch>
        </p:blipFill>
        <p:spPr>
          <a:xfrm>
            <a:off x="2819400" y="0"/>
            <a:ext cx="5392306" cy="6858000"/>
          </a:xfrm>
          <a:prstGeom prst="rect">
            <a:avLst/>
          </a:prstGeom>
        </p:spPr>
      </p:pic>
      <p:sp>
        <p:nvSpPr>
          <p:cNvPr id="7" name="TextBox 6">
            <a:extLst>
              <a:ext uri="{FF2B5EF4-FFF2-40B4-BE49-F238E27FC236}">
                <a16:creationId xmlns:a16="http://schemas.microsoft.com/office/drawing/2014/main" id="{E555256B-315C-D94A-5EB9-27EFF081DBC6}"/>
              </a:ext>
            </a:extLst>
          </p:cNvPr>
          <p:cNvSpPr txBox="1"/>
          <p:nvPr/>
        </p:nvSpPr>
        <p:spPr>
          <a:xfrm>
            <a:off x="76200" y="2828835"/>
            <a:ext cx="2514600" cy="2308324"/>
          </a:xfrm>
          <a:prstGeom prst="rect">
            <a:avLst/>
          </a:prstGeom>
          <a:noFill/>
        </p:spPr>
        <p:txBody>
          <a:bodyPr wrap="square">
            <a:spAutoFit/>
          </a:bodyPr>
          <a:lstStyle/>
          <a:p>
            <a:r>
              <a:rPr lang="en-US" dirty="0"/>
              <a:t>Illustration of different types of overloading chromatographic columns.</a:t>
            </a:r>
          </a:p>
          <a:p>
            <a:r>
              <a:rPr lang="en-US" dirty="0"/>
              <a:t>a) analytical case, b) concentration overloading, c) volume </a:t>
            </a:r>
            <a:r>
              <a:rPr lang="en-US" dirty="0" err="1"/>
              <a:t>overloadin</a:t>
            </a:r>
            <a:endParaRPr lang="en-US" dirty="0"/>
          </a:p>
        </p:txBody>
      </p:sp>
    </p:spTree>
    <p:extLst>
      <p:ext uri="{BB962C8B-B14F-4D97-AF65-F5344CB8AC3E}">
        <p14:creationId xmlns:p14="http://schemas.microsoft.com/office/powerpoint/2010/main" val="64709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2209800" y="-21102"/>
            <a:ext cx="5791200" cy="4126663"/>
          </a:xfrm>
          <a:prstGeom prst="rect">
            <a:avLst/>
          </a:prstGeom>
          <a:noFill/>
          <a:ln w="9525">
            <a:noFill/>
            <a:miter lim="800000"/>
            <a:headEnd/>
            <a:tailEnd/>
          </a:ln>
          <a:effectLst/>
        </p:spPr>
      </p:pic>
      <p:sp>
        <p:nvSpPr>
          <p:cNvPr id="5" name="Rectangle 4"/>
          <p:cNvSpPr/>
          <p:nvPr/>
        </p:nvSpPr>
        <p:spPr>
          <a:xfrm>
            <a:off x="0" y="4007401"/>
            <a:ext cx="9144000"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Chromatograms illustrating the effects of volume overload on the separation of</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two adjacent peaks. Sample volumes:____, 0.1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mL</a:t>
            </a:r>
            <a:r>
              <a:rPr kumimoji="0" lang="en-US" sz="2000" b="1" i="0" u="none" strike="noStrike" kern="1200" cap="none" spc="0" normalizeH="0" baseline="0" noProof="0" dirty="0">
                <a:ln>
                  <a:noFill/>
                </a:ln>
                <a:solidFill>
                  <a:prstClr val="black"/>
                </a:solidFill>
                <a:effectLst/>
                <a:uLnTx/>
                <a:uFillTx/>
                <a:latin typeface="Calibri"/>
                <a:ea typeface="+mn-ea"/>
                <a:cs typeface="+mn-cs"/>
              </a:rPr>
              <a:t>; ......, 1.0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mL</a:t>
            </a:r>
            <a:r>
              <a:rPr kumimoji="0" lang="en-US" sz="2000" b="1" i="0" u="none" strike="noStrike" kern="1200" cap="none" spc="0" normalizeH="0" baseline="0" noProof="0" dirty="0">
                <a:ln>
                  <a:noFill/>
                </a:ln>
                <a:solidFill>
                  <a:prstClr val="black"/>
                </a:solidFill>
                <a:effectLst/>
                <a:uLnTx/>
                <a:uFillTx/>
                <a:latin typeface="Calibri"/>
                <a:ea typeface="+mn-ea"/>
                <a:cs typeface="+mn-cs"/>
              </a:rPr>
              <a:t>; _ _ _, 1.5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mL.</a:t>
            </a:r>
            <a:r>
              <a:rPr kumimoji="0" lang="en-US" sz="2000" b="1" i="0" u="none" strike="noStrike" kern="1200" cap="none" spc="0" normalizeH="0" baseline="0" noProof="0" dirty="0">
                <a:ln>
                  <a:noFill/>
                </a:ln>
                <a:solidFill>
                  <a:prstClr val="black"/>
                </a:solidFill>
                <a:effectLst/>
                <a:uLnTx/>
                <a:uFillTx/>
                <a:latin typeface="Calibri"/>
                <a:ea typeface="+mn-ea"/>
                <a:cs typeface="+mn-cs"/>
              </a:rPr>
              <a:t> Simulation for a column 250 × 4.6 mm operated at 1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mL</a:t>
            </a:r>
            <a:r>
              <a:rPr kumimoji="0" lang="en-US" sz="2000" b="1" i="0" u="none" strike="noStrike" kern="1200" cap="none" spc="0" normalizeH="0" baseline="0" noProof="0" dirty="0">
                <a:ln>
                  <a:noFill/>
                </a:ln>
                <a:solidFill>
                  <a:prstClr val="black"/>
                </a:solidFill>
                <a:effectLst/>
                <a:uLnTx/>
                <a:uFillTx/>
                <a:latin typeface="Calibri"/>
                <a:ea typeface="+mn-ea"/>
                <a:cs typeface="+mn-cs"/>
              </a:rPr>
              <a:t>/min, two components at 1:1 composition, k(A)= 1.0, selectivity α = 1.5, N = 1000. The two peaks are moderately mass-overloaded.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 a change in the mobile phase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 a change in the sample solvent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 an increase in column temperature</a:t>
            </a:r>
          </a:p>
        </p:txBody>
      </p:sp>
    </p:spTree>
    <p:extLst>
      <p:ext uri="{BB962C8B-B14F-4D97-AF65-F5344CB8AC3E}">
        <p14:creationId xmlns:p14="http://schemas.microsoft.com/office/powerpoint/2010/main" val="1657239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609600" y="381000"/>
            <a:ext cx="7467600" cy="5351954"/>
          </a:xfrm>
          <a:prstGeom prst="rect">
            <a:avLst/>
          </a:prstGeom>
          <a:noFill/>
          <a:ln w="9525">
            <a:noFill/>
            <a:miter lim="800000"/>
            <a:headEnd/>
            <a:tailEnd/>
          </a:ln>
          <a:effectLst/>
        </p:spPr>
      </p:pic>
      <p:sp>
        <p:nvSpPr>
          <p:cNvPr id="5" name="Rectangle 4"/>
          <p:cNvSpPr/>
          <p:nvPr/>
        </p:nvSpPr>
        <p:spPr>
          <a:xfrm>
            <a:off x="1061982" y="6076890"/>
            <a:ext cx="79296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Effect of sample weight on peak shape for overloaded separation</a:t>
            </a:r>
          </a:p>
        </p:txBody>
      </p:sp>
    </p:spTree>
    <p:extLst>
      <p:ext uri="{BB962C8B-B14F-4D97-AF65-F5344CB8AC3E}">
        <p14:creationId xmlns:p14="http://schemas.microsoft.com/office/powerpoint/2010/main" val="1372037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931A1-D4FE-7720-601C-F902B27BD69A}"/>
              </a:ext>
            </a:extLst>
          </p:cNvPr>
          <p:cNvPicPr>
            <a:picLocks noChangeAspect="1"/>
          </p:cNvPicPr>
          <p:nvPr/>
        </p:nvPicPr>
        <p:blipFill>
          <a:blip r:embed="rId2"/>
          <a:stretch>
            <a:fillRect/>
          </a:stretch>
        </p:blipFill>
        <p:spPr>
          <a:xfrm>
            <a:off x="3657600" y="-76200"/>
            <a:ext cx="3580108" cy="6858000"/>
          </a:xfrm>
          <a:prstGeom prst="rect">
            <a:avLst/>
          </a:prstGeom>
        </p:spPr>
      </p:pic>
      <p:sp>
        <p:nvSpPr>
          <p:cNvPr id="5" name="TextBox 4">
            <a:extLst>
              <a:ext uri="{FF2B5EF4-FFF2-40B4-BE49-F238E27FC236}">
                <a16:creationId xmlns:a16="http://schemas.microsoft.com/office/drawing/2014/main" id="{A24B5368-79F5-2E35-B3CE-74392E68D966}"/>
              </a:ext>
            </a:extLst>
          </p:cNvPr>
          <p:cNvSpPr txBox="1"/>
          <p:nvPr/>
        </p:nvSpPr>
        <p:spPr>
          <a:xfrm>
            <a:off x="990600" y="1143000"/>
            <a:ext cx="198120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Elution profiles for different mass ratios of the feed mixtures. a) 1 : 9, b) 1: 1, c) 9 : 1.</a:t>
            </a:r>
          </a:p>
        </p:txBody>
      </p:sp>
    </p:spTree>
    <p:extLst>
      <p:ext uri="{BB962C8B-B14F-4D97-AF65-F5344CB8AC3E}">
        <p14:creationId xmlns:p14="http://schemas.microsoft.com/office/powerpoint/2010/main" val="2731606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609600"/>
            <a:ext cx="8686800" cy="1143000"/>
          </a:xfrm>
        </p:spPr>
        <p:txBody>
          <a:bodyPr>
            <a:normAutofit fontScale="90000"/>
          </a:bodyPr>
          <a:lstStyle/>
          <a:p>
            <a:pPr algn="just" eaLnBrk="1" hangingPunct="1">
              <a:defRPr/>
            </a:pPr>
            <a:r>
              <a:rPr lang="en-US" sz="4000" b="1" dirty="0">
                <a:solidFill>
                  <a:srgbClr val="FF0000"/>
                </a:solidFill>
              </a:rPr>
              <a:t>Effect of physical parameters on preparative chromatography efficiency:</a:t>
            </a:r>
          </a:p>
        </p:txBody>
      </p:sp>
      <p:sp>
        <p:nvSpPr>
          <p:cNvPr id="141315" name="Rectangle 3"/>
          <p:cNvSpPr>
            <a:spLocks noGrp="1" noChangeArrowheads="1"/>
          </p:cNvSpPr>
          <p:nvPr>
            <p:ph idx="1"/>
          </p:nvPr>
        </p:nvSpPr>
        <p:spPr>
          <a:xfrm>
            <a:off x="457200" y="2324100"/>
            <a:ext cx="8610600" cy="3619500"/>
          </a:xfrm>
        </p:spPr>
        <p:txBody>
          <a:bodyPr/>
          <a:lstStyle/>
          <a:p>
            <a:pPr marL="609600" indent="-609600" eaLnBrk="1" hangingPunct="1">
              <a:buFont typeface="Wingdings" pitchFamily="2" charset="2"/>
              <a:buAutoNum type="arabicPeriod"/>
              <a:defRPr/>
            </a:pPr>
            <a:r>
              <a:rPr lang="en-US" b="1" dirty="0"/>
              <a:t>Loading capacity</a:t>
            </a:r>
          </a:p>
          <a:p>
            <a:pPr marL="609600" indent="-609600" eaLnBrk="1" hangingPunct="1">
              <a:buFont typeface="Wingdings" pitchFamily="2" charset="2"/>
              <a:buAutoNum type="arabicPeriod"/>
              <a:defRPr/>
            </a:pPr>
            <a:r>
              <a:rPr lang="en-US" b="1" dirty="0"/>
              <a:t>Particle size</a:t>
            </a:r>
          </a:p>
          <a:p>
            <a:pPr marL="609600" indent="-609600" eaLnBrk="1" hangingPunct="1">
              <a:buFont typeface="Wingdings" pitchFamily="2" charset="2"/>
              <a:buAutoNum type="arabicPeriod"/>
              <a:defRPr/>
            </a:pPr>
            <a:r>
              <a:rPr lang="en-US" b="1" dirty="0"/>
              <a:t>Column length</a:t>
            </a:r>
          </a:p>
          <a:p>
            <a:pPr marL="609600" indent="-609600" eaLnBrk="1" hangingPunct="1">
              <a:buFont typeface="Wingdings" pitchFamily="2" charset="2"/>
              <a:buAutoNum type="arabicPeriod"/>
              <a:defRPr/>
            </a:pPr>
            <a:r>
              <a:rPr lang="en-US" b="1" dirty="0"/>
              <a:t>Throughput</a:t>
            </a:r>
          </a:p>
          <a:p>
            <a:pPr marL="609600" indent="-609600" eaLnBrk="1" hangingPunct="1">
              <a:buFont typeface="Wingdings" pitchFamily="2" charset="2"/>
              <a:buAutoNum type="arabicPeriod"/>
              <a:defRPr/>
            </a:pPr>
            <a:endParaRPr lang="en-US" b="1" dirty="0"/>
          </a:p>
          <a:p>
            <a:pPr marL="609600" indent="-609600" eaLnBrk="1" hangingPunct="1">
              <a:buFont typeface="Wingdings" pitchFamily="2" charset="2"/>
              <a:buAutoNum type="arabicPeriod"/>
              <a:defRPr/>
            </a:pPr>
            <a:endParaRPr lang="en-US" b="1" dirty="0"/>
          </a:p>
        </p:txBody>
      </p:sp>
    </p:spTree>
    <p:extLst>
      <p:ext uri="{BB962C8B-B14F-4D97-AF65-F5344CB8AC3E}">
        <p14:creationId xmlns:p14="http://schemas.microsoft.com/office/powerpoint/2010/main" val="302633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etsu.edu/com/msc/pictures/Nano-column-1.jpg">
            <a:hlinkClick r:id="rId2"/>
          </p:cNvPr>
          <p:cNvPicPr>
            <a:picLocks noChangeAspect="1" noChangeArrowheads="1"/>
          </p:cNvPicPr>
          <p:nvPr/>
        </p:nvPicPr>
        <p:blipFill rotWithShape="1">
          <a:blip r:embed="rId3"/>
          <a:srcRect t="7237" b="4126"/>
          <a:stretch/>
        </p:blipFill>
        <p:spPr bwMode="auto">
          <a:xfrm>
            <a:off x="4958586" y="249701"/>
            <a:ext cx="3804414" cy="2722099"/>
          </a:xfrm>
          <a:prstGeom prst="rect">
            <a:avLst/>
          </a:prstGeom>
          <a:noFill/>
        </p:spPr>
      </p:pic>
      <p:pic>
        <p:nvPicPr>
          <p:cNvPr id="5" name="Picture 2" descr="http://www.inertsil.nl/images/ex-nano.jpg">
            <a:hlinkClick r:id="rId4"/>
          </p:cNvPr>
          <p:cNvPicPr>
            <a:picLocks noChangeAspect="1" noChangeArrowheads="1"/>
          </p:cNvPicPr>
          <p:nvPr/>
        </p:nvPicPr>
        <p:blipFill rotWithShape="1">
          <a:blip r:embed="rId5"/>
          <a:srcRect l="7568" t="2273" r="3130" b="9091"/>
          <a:stretch/>
        </p:blipFill>
        <p:spPr bwMode="auto">
          <a:xfrm>
            <a:off x="1" y="249701"/>
            <a:ext cx="4002770" cy="2645899"/>
          </a:xfrm>
          <a:prstGeom prst="rect">
            <a:avLst/>
          </a:prstGeom>
          <a:noFill/>
        </p:spPr>
      </p:pic>
      <p:pic>
        <p:nvPicPr>
          <p:cNvPr id="6" name="Picture 4" descr="C:\Users\User\Desktop\Temporaray\96-China\factory's pictures\IMG_20170901_11152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726"/>
          <a:stretch/>
        </p:blipFill>
        <p:spPr bwMode="auto">
          <a:xfrm>
            <a:off x="4876800" y="3925742"/>
            <a:ext cx="4038600" cy="29486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30E2F4E-41A3-2023-ED11-ABF3BE4DF258}"/>
              </a:ext>
            </a:extLst>
          </p:cNvPr>
          <p:cNvPicPr>
            <a:picLocks noChangeAspect="1"/>
          </p:cNvPicPr>
          <p:nvPr/>
        </p:nvPicPr>
        <p:blipFill>
          <a:blip r:embed="rId7"/>
          <a:stretch>
            <a:fillRect/>
          </a:stretch>
        </p:blipFill>
        <p:spPr>
          <a:xfrm>
            <a:off x="533400" y="3967557"/>
            <a:ext cx="2819400" cy="2906872"/>
          </a:xfrm>
          <a:prstGeom prst="rect">
            <a:avLst/>
          </a:prstGeom>
        </p:spPr>
      </p:pic>
      <p:pic>
        <p:nvPicPr>
          <p:cNvPr id="4" name="Picture 3">
            <a:extLst>
              <a:ext uri="{FF2B5EF4-FFF2-40B4-BE49-F238E27FC236}">
                <a16:creationId xmlns:a16="http://schemas.microsoft.com/office/drawing/2014/main" id="{1685A698-7B12-CE89-7EFD-74311CB6DE87}"/>
              </a:ext>
            </a:extLst>
          </p:cNvPr>
          <p:cNvPicPr>
            <a:picLocks noChangeAspect="1"/>
          </p:cNvPicPr>
          <p:nvPr/>
        </p:nvPicPr>
        <p:blipFill>
          <a:blip r:embed="rId8"/>
          <a:stretch>
            <a:fillRect/>
          </a:stretch>
        </p:blipFill>
        <p:spPr>
          <a:xfrm>
            <a:off x="2001386" y="3183341"/>
            <a:ext cx="4876800" cy="666201"/>
          </a:xfrm>
          <a:prstGeom prst="rect">
            <a:avLst/>
          </a:prstGeom>
        </p:spPr>
      </p:pic>
    </p:spTree>
    <p:extLst>
      <p:ext uri="{BB962C8B-B14F-4D97-AF65-F5344CB8AC3E}">
        <p14:creationId xmlns:p14="http://schemas.microsoft.com/office/powerpoint/2010/main" val="4482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blinds(horizontal)">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Grp="1" noChangeAspect="1" noChangeArrowheads="1"/>
          </p:cNvPicPr>
          <p:nvPr>
            <p:ph idx="1"/>
          </p:nvPr>
        </p:nvPicPr>
        <p:blipFill>
          <a:blip r:embed="rId2"/>
          <a:srcRect/>
          <a:stretch>
            <a:fillRect/>
          </a:stretch>
        </p:blipFill>
        <p:spPr>
          <a:xfrm>
            <a:off x="365290" y="228600"/>
            <a:ext cx="8767251" cy="6477000"/>
          </a:xfrm>
          <a:noFill/>
          <a:ln w="25400">
            <a:noFill/>
          </a:ln>
        </p:spPr>
      </p:pic>
    </p:spTree>
    <p:extLst>
      <p:ext uri="{BB962C8B-B14F-4D97-AF65-F5344CB8AC3E}">
        <p14:creationId xmlns:p14="http://schemas.microsoft.com/office/powerpoint/2010/main" val="3112128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ABE785-5644-4DF5-91ED-7A4516CB0612}"/>
              </a:ext>
            </a:extLst>
          </p:cNvPr>
          <p:cNvPicPr>
            <a:picLocks noChangeAspect="1" noChangeArrowheads="1"/>
          </p:cNvPicPr>
          <p:nvPr/>
        </p:nvPicPr>
        <p:blipFill>
          <a:blip r:embed="rId2"/>
          <a:srcRect/>
          <a:stretch>
            <a:fillRect/>
          </a:stretch>
        </p:blipFill>
        <p:spPr>
          <a:xfrm>
            <a:off x="-152400" y="-76200"/>
            <a:ext cx="9524999" cy="7086600"/>
          </a:xfrm>
          <a:prstGeom prst="rect">
            <a:avLst/>
          </a:prstGeom>
          <a:noFill/>
          <a:ln w="25400">
            <a:noFill/>
          </a:ln>
        </p:spPr>
      </p:pic>
    </p:spTree>
    <p:extLst>
      <p:ext uri="{BB962C8B-B14F-4D97-AF65-F5344CB8AC3E}">
        <p14:creationId xmlns:p14="http://schemas.microsoft.com/office/powerpoint/2010/main" val="905432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0999" y="486880"/>
            <a:ext cx="3016614" cy="2987869"/>
          </a:xfrm>
          <a:prstGeom prst="rect">
            <a:avLst/>
          </a:prstGeom>
        </p:spPr>
      </p:pic>
      <p:pic>
        <p:nvPicPr>
          <p:cNvPr id="3" name="Picture 2"/>
          <p:cNvPicPr>
            <a:picLocks noChangeAspect="1"/>
          </p:cNvPicPr>
          <p:nvPr/>
        </p:nvPicPr>
        <p:blipFill>
          <a:blip r:embed="rId3"/>
          <a:stretch>
            <a:fillRect/>
          </a:stretch>
        </p:blipFill>
        <p:spPr>
          <a:xfrm>
            <a:off x="0" y="3687220"/>
            <a:ext cx="3115677" cy="2993057"/>
          </a:xfrm>
          <a:prstGeom prst="rect">
            <a:avLst/>
          </a:prstGeom>
        </p:spPr>
      </p:pic>
      <p:pic>
        <p:nvPicPr>
          <p:cNvPr id="4" name="Picture 3"/>
          <p:cNvPicPr>
            <a:picLocks noChangeAspect="1"/>
          </p:cNvPicPr>
          <p:nvPr/>
        </p:nvPicPr>
        <p:blipFill>
          <a:blip r:embed="rId4"/>
          <a:stretch>
            <a:fillRect/>
          </a:stretch>
        </p:blipFill>
        <p:spPr>
          <a:xfrm>
            <a:off x="3056524" y="3711387"/>
            <a:ext cx="3115676" cy="2881698"/>
          </a:xfrm>
          <a:prstGeom prst="rect">
            <a:avLst/>
          </a:prstGeom>
        </p:spPr>
      </p:pic>
      <p:pic>
        <p:nvPicPr>
          <p:cNvPr id="5" name="Picture 4"/>
          <p:cNvPicPr>
            <a:picLocks noChangeAspect="1"/>
          </p:cNvPicPr>
          <p:nvPr/>
        </p:nvPicPr>
        <p:blipFill>
          <a:blip r:embed="rId5"/>
          <a:stretch>
            <a:fillRect/>
          </a:stretch>
        </p:blipFill>
        <p:spPr>
          <a:xfrm>
            <a:off x="6096000" y="3697811"/>
            <a:ext cx="2971800" cy="2855389"/>
          </a:xfrm>
          <a:prstGeom prst="rect">
            <a:avLst/>
          </a:prstGeom>
        </p:spPr>
      </p:pic>
      <p:sp>
        <p:nvSpPr>
          <p:cNvPr id="6" name="TextBox 5"/>
          <p:cNvSpPr txBox="1"/>
          <p:nvPr/>
        </p:nvSpPr>
        <p:spPr>
          <a:xfrm>
            <a:off x="3519723" y="149423"/>
            <a:ext cx="1433277"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glow rad="101600">
                    <a:srgbClr val="FFC000">
                      <a:satMod val="175000"/>
                      <a:alpha val="40000"/>
                    </a:srgbClr>
                  </a:glow>
                </a:effectLst>
                <a:uLnTx/>
                <a:uFillTx/>
                <a:latin typeface="Calibri" panose="020F0502020204030204"/>
                <a:ea typeface="+mn-ea"/>
                <a:cs typeface="+mn-cs"/>
              </a:rPr>
              <a:t>15 µm Analytical</a:t>
            </a:r>
          </a:p>
        </p:txBody>
      </p:sp>
      <p:sp>
        <p:nvSpPr>
          <p:cNvPr id="7" name="TextBox 6"/>
          <p:cNvSpPr txBox="1"/>
          <p:nvPr/>
        </p:nvSpPr>
        <p:spPr>
          <a:xfrm>
            <a:off x="393350" y="3429000"/>
            <a:ext cx="79782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glow rad="101600">
                    <a:srgbClr val="FFC000">
                      <a:satMod val="175000"/>
                      <a:alpha val="40000"/>
                    </a:srgbClr>
                  </a:glow>
                </a:effectLst>
                <a:uLnTx/>
                <a:uFillTx/>
                <a:latin typeface="Calibri" panose="020F0502020204030204"/>
                <a:ea typeface="+mn-ea"/>
                <a:cs typeface="+mn-cs"/>
              </a:rPr>
              <a:t>15 µm</a:t>
            </a:r>
          </a:p>
        </p:txBody>
      </p:sp>
      <p:sp>
        <p:nvSpPr>
          <p:cNvPr id="8" name="TextBox 7"/>
          <p:cNvSpPr txBox="1"/>
          <p:nvPr/>
        </p:nvSpPr>
        <p:spPr>
          <a:xfrm>
            <a:off x="3429000" y="3509918"/>
            <a:ext cx="1083936"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glow rad="101600">
                    <a:srgbClr val="FFC000">
                      <a:satMod val="175000"/>
                      <a:alpha val="40000"/>
                    </a:srgbClr>
                  </a:glow>
                </a:effectLst>
                <a:uLnTx/>
                <a:uFillTx/>
                <a:latin typeface="Calibri" panose="020F0502020204030204"/>
                <a:ea typeface="+mn-ea"/>
                <a:cs typeface="+mn-cs"/>
              </a:rPr>
              <a:t>40-63 µm</a:t>
            </a:r>
          </a:p>
        </p:txBody>
      </p:sp>
      <p:sp>
        <p:nvSpPr>
          <p:cNvPr id="9" name="TextBox 8"/>
          <p:cNvSpPr txBox="1"/>
          <p:nvPr/>
        </p:nvSpPr>
        <p:spPr>
          <a:xfrm>
            <a:off x="6468500" y="3532999"/>
            <a:ext cx="916508" cy="3061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glow rad="101600">
                    <a:srgbClr val="FFC000">
                      <a:satMod val="175000"/>
                      <a:alpha val="40000"/>
                    </a:srgbClr>
                  </a:glow>
                </a:effectLst>
                <a:uLnTx/>
                <a:uFillTx/>
                <a:latin typeface="Calibri" panose="020F0502020204030204"/>
                <a:ea typeface="+mn-ea"/>
                <a:cs typeface="+mn-cs"/>
              </a:rPr>
              <a:t>150 µm</a:t>
            </a:r>
          </a:p>
        </p:txBody>
      </p:sp>
    </p:spTree>
    <p:extLst>
      <p:ext uri="{BB962C8B-B14F-4D97-AF65-F5344CB8AC3E}">
        <p14:creationId xmlns:p14="http://schemas.microsoft.com/office/powerpoint/2010/main" val="3272701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Grp="1" noChangeAspect="1" noChangeArrowheads="1"/>
          </p:cNvPicPr>
          <p:nvPr>
            <p:ph/>
          </p:nvPr>
        </p:nvPicPr>
        <p:blipFill>
          <a:blip r:embed="rId2"/>
          <a:srcRect/>
          <a:stretch>
            <a:fillRect/>
          </a:stretch>
        </p:blipFill>
        <p:spPr>
          <a:xfrm>
            <a:off x="202627" y="228600"/>
            <a:ext cx="8940800" cy="6705600"/>
          </a:xfrm>
          <a:noFill/>
          <a:ln w="25400">
            <a:noFill/>
          </a:ln>
        </p:spPr>
      </p:pic>
    </p:spTree>
    <p:extLst>
      <p:ext uri="{BB962C8B-B14F-4D97-AF65-F5344CB8AC3E}">
        <p14:creationId xmlns:p14="http://schemas.microsoft.com/office/powerpoint/2010/main" val="3841878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27496F9-483A-4EC4-9653-3F010116F1C7}"/>
              </a:ext>
            </a:extLst>
          </p:cNvPr>
          <p:cNvPicPr>
            <a:picLocks noChangeAspect="1" noChangeArrowheads="1"/>
          </p:cNvPicPr>
          <p:nvPr/>
        </p:nvPicPr>
        <p:blipFill>
          <a:blip r:embed="rId2"/>
          <a:srcRect/>
          <a:stretch>
            <a:fillRect/>
          </a:stretch>
        </p:blipFill>
        <p:spPr>
          <a:xfrm>
            <a:off x="522197" y="152400"/>
            <a:ext cx="8099605" cy="6096089"/>
          </a:xfrm>
          <a:prstGeom prst="rect">
            <a:avLst/>
          </a:prstGeom>
          <a:noFill/>
          <a:ln w="25400">
            <a:noFill/>
          </a:ln>
        </p:spPr>
      </p:pic>
    </p:spTree>
    <p:extLst>
      <p:ext uri="{BB962C8B-B14F-4D97-AF65-F5344CB8AC3E}">
        <p14:creationId xmlns:p14="http://schemas.microsoft.com/office/powerpoint/2010/main" val="1746653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3A387-E6A2-4AC4-9B19-2A0EA391BE3B}"/>
              </a:ext>
            </a:extLst>
          </p:cNvPr>
          <p:cNvSpPr txBox="1"/>
          <p:nvPr/>
        </p:nvSpPr>
        <p:spPr>
          <a:xfrm>
            <a:off x="2228851" y="2800350"/>
            <a:ext cx="5075428" cy="715581"/>
          </a:xfrm>
          <a:prstGeom prst="rect">
            <a:avLst/>
          </a:prstGeom>
          <a:noFill/>
        </p:spPr>
        <p:txBody>
          <a:bodyPr wrap="none" rtlCol="0">
            <a:spAutoFit/>
          </a:bodyPr>
          <a:lstStyle/>
          <a:p>
            <a:pPr defTabSz="685800"/>
            <a:r>
              <a:rPr lang="en-US" sz="4050" b="1" dirty="0">
                <a:solidFill>
                  <a:prstClr val="black"/>
                </a:solidFill>
                <a:effectLst>
                  <a:glow rad="101600">
                    <a:srgbClr val="FFC000">
                      <a:satMod val="175000"/>
                      <a:alpha val="40000"/>
                    </a:srgbClr>
                  </a:glow>
                </a:effectLst>
                <a:latin typeface="Times New Roman" panose="02020603050405020304" pitchFamily="18" charset="0"/>
                <a:cs typeface="Times New Roman" panose="02020603050405020304" pitchFamily="18" charset="0"/>
              </a:rPr>
              <a:t>Brief Instrumentation</a:t>
            </a:r>
          </a:p>
        </p:txBody>
      </p:sp>
    </p:spTree>
    <p:extLst>
      <p:ext uri="{BB962C8B-B14F-4D97-AF65-F5344CB8AC3E}">
        <p14:creationId xmlns:p14="http://schemas.microsoft.com/office/powerpoint/2010/main" val="2513998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6487"/>
            <a:ext cx="8762715" cy="651118"/>
          </a:xfrm>
        </p:spPr>
        <p:txBody>
          <a:bodyPr rtlCol="0">
            <a:noAutofit/>
          </a:bodyPr>
          <a:lstStyle/>
          <a:p>
            <a:pPr>
              <a:defRPr/>
            </a:pPr>
            <a:r>
              <a:rPr lang="en-US" sz="3600" b="1" dirty="0">
                <a:latin typeface="Times New Roman" panose="02020603050405020304" pitchFamily="18" charset="0"/>
                <a:cs typeface="Times New Roman" panose="02020603050405020304" pitchFamily="18" charset="0"/>
              </a:rPr>
              <a:t>Preparative</a:t>
            </a:r>
            <a:r>
              <a:rPr lang="en-US" sz="3600" b="1" dirty="0"/>
              <a:t> Chromatography Apparatus</a:t>
            </a:r>
            <a:br>
              <a:rPr lang="en-US" sz="4400" b="1" dirty="0"/>
            </a:br>
            <a:endParaRPr lang="en-US" sz="4400" b="1" dirty="0"/>
          </a:p>
        </p:txBody>
      </p:sp>
      <p:pic>
        <p:nvPicPr>
          <p:cNvPr id="29699" name="Picture 2"/>
          <p:cNvPicPr>
            <a:picLocks noGrp="1" noChangeAspect="1" noChangeArrowheads="1"/>
          </p:cNvPicPr>
          <p:nvPr>
            <p:ph idx="1"/>
          </p:nvPr>
        </p:nvPicPr>
        <p:blipFill>
          <a:blip r:embed="rId2"/>
          <a:stretch>
            <a:fillRect/>
          </a:stretch>
        </p:blipFill>
        <p:spPr>
          <a:xfrm>
            <a:off x="1447799" y="1112449"/>
            <a:ext cx="6325173" cy="5737530"/>
          </a:xfrm>
        </p:spPr>
      </p:pic>
    </p:spTree>
    <p:extLst>
      <p:ext uri="{BB962C8B-B14F-4D97-AF65-F5344CB8AC3E}">
        <p14:creationId xmlns:p14="http://schemas.microsoft.com/office/powerpoint/2010/main" val="3345820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359814-9FA4-89BD-CB7C-5CAF442EAAAC}"/>
              </a:ext>
            </a:extLst>
          </p:cNvPr>
          <p:cNvPicPr>
            <a:picLocks noChangeAspect="1"/>
          </p:cNvPicPr>
          <p:nvPr/>
        </p:nvPicPr>
        <p:blipFill>
          <a:blip r:embed="rId2"/>
          <a:stretch>
            <a:fillRect/>
          </a:stretch>
        </p:blipFill>
        <p:spPr>
          <a:xfrm>
            <a:off x="5264213" y="1714845"/>
            <a:ext cx="3678112" cy="3428310"/>
          </a:xfrm>
          <a:prstGeom prst="rect">
            <a:avLst/>
          </a:prstGeom>
        </p:spPr>
      </p:pic>
      <p:pic>
        <p:nvPicPr>
          <p:cNvPr id="6" name="Picture 4" descr="http://firstfriday.wordpress.com/files/2007/07/1bag_of_money.jpg">
            <a:extLst>
              <a:ext uri="{FF2B5EF4-FFF2-40B4-BE49-F238E27FC236}">
                <a16:creationId xmlns:a16="http://schemas.microsoft.com/office/drawing/2014/main" id="{69D265E7-3815-C533-E160-3B26A679221F}"/>
              </a:ext>
            </a:extLst>
          </p:cNvPr>
          <p:cNvPicPr>
            <a:picLocks noChangeAspect="1" noChangeArrowheads="1"/>
          </p:cNvPicPr>
          <p:nvPr/>
        </p:nvPicPr>
        <p:blipFill>
          <a:blip r:embed="rId3" cstate="print"/>
          <a:srcRect/>
          <a:stretch>
            <a:fillRect/>
          </a:stretch>
        </p:blipFill>
        <p:spPr bwMode="auto">
          <a:xfrm>
            <a:off x="2971801" y="2313781"/>
            <a:ext cx="1888331" cy="2415779"/>
          </a:xfrm>
          <a:prstGeom prst="rect">
            <a:avLst/>
          </a:prstGeom>
          <a:noFill/>
          <a:ln w="9525">
            <a:noFill/>
            <a:miter lim="800000"/>
            <a:headEnd/>
            <a:tailEnd/>
          </a:ln>
        </p:spPr>
      </p:pic>
      <p:pic>
        <p:nvPicPr>
          <p:cNvPr id="7" name="Picture 6">
            <a:extLst>
              <a:ext uri="{FF2B5EF4-FFF2-40B4-BE49-F238E27FC236}">
                <a16:creationId xmlns:a16="http://schemas.microsoft.com/office/drawing/2014/main" id="{7259CADC-8792-7A85-9EFB-D9D041D05620}"/>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8100" y="2286000"/>
            <a:ext cx="3162302" cy="2476501"/>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3712519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D69C0-5EC7-3446-02D8-08BAF4620CE9}"/>
              </a:ext>
            </a:extLst>
          </p:cNvPr>
          <p:cNvPicPr>
            <a:picLocks noChangeAspect="1"/>
          </p:cNvPicPr>
          <p:nvPr/>
        </p:nvPicPr>
        <p:blipFill>
          <a:blip r:embed="rId2"/>
          <a:stretch>
            <a:fillRect/>
          </a:stretch>
        </p:blipFill>
        <p:spPr>
          <a:xfrm>
            <a:off x="152400" y="457200"/>
            <a:ext cx="8995718" cy="4572000"/>
          </a:xfrm>
          <a:prstGeom prst="rect">
            <a:avLst/>
          </a:prstGeom>
        </p:spPr>
      </p:pic>
      <p:sp>
        <p:nvSpPr>
          <p:cNvPr id="5" name="TextBox 4">
            <a:extLst>
              <a:ext uri="{FF2B5EF4-FFF2-40B4-BE49-F238E27FC236}">
                <a16:creationId xmlns:a16="http://schemas.microsoft.com/office/drawing/2014/main" id="{E18EE06A-47AD-00E5-D268-FDF9D4CC0C20}"/>
              </a:ext>
            </a:extLst>
          </p:cNvPr>
          <p:cNvSpPr txBox="1"/>
          <p:nvPr/>
        </p:nvSpPr>
        <p:spPr>
          <a:xfrm>
            <a:off x="1143000" y="5372100"/>
            <a:ext cx="7162800" cy="523220"/>
          </a:xfrm>
          <a:prstGeom prst="rect">
            <a:avLst/>
          </a:prstGeom>
          <a:noFill/>
        </p:spPr>
        <p:txBody>
          <a:bodyPr wrap="square">
            <a:spAutoFit/>
          </a:bodyPr>
          <a:lstStyle/>
          <a:p>
            <a:r>
              <a:rPr lang="en-US" sz="2800" dirty="0"/>
              <a:t>Principle of monoclonal antibody production.</a:t>
            </a:r>
          </a:p>
        </p:txBody>
      </p:sp>
    </p:spTree>
    <p:extLst>
      <p:ext uri="{BB962C8B-B14F-4D97-AF65-F5344CB8AC3E}">
        <p14:creationId xmlns:p14="http://schemas.microsoft.com/office/powerpoint/2010/main" val="1123082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2F737-A0DA-47CA-80E6-F747BA0E77C4}"/>
              </a:ext>
            </a:extLst>
          </p:cNvPr>
          <p:cNvSpPr txBox="1"/>
          <p:nvPr/>
        </p:nvSpPr>
        <p:spPr>
          <a:xfrm>
            <a:off x="3657600" y="2400301"/>
            <a:ext cx="1800493" cy="923330"/>
          </a:xfrm>
          <a:prstGeom prst="rect">
            <a:avLst/>
          </a:prstGeom>
          <a:noFill/>
        </p:spPr>
        <p:txBody>
          <a:bodyPr wrap="none" rtlCol="0">
            <a:spAutoFit/>
          </a:bodyPr>
          <a:lstStyle/>
          <a:p>
            <a:r>
              <a:rPr lang="en-US" sz="54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Pump</a:t>
            </a:r>
          </a:p>
        </p:txBody>
      </p:sp>
    </p:spTree>
    <p:extLst>
      <p:ext uri="{BB962C8B-B14F-4D97-AF65-F5344CB8AC3E}">
        <p14:creationId xmlns:p14="http://schemas.microsoft.com/office/powerpoint/2010/main" val="355478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228600" y="130998"/>
            <a:ext cx="4429155" cy="4822002"/>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1542334" y="4926187"/>
            <a:ext cx="6516532" cy="1931813"/>
          </a:xfrm>
          <a:prstGeom prst="rect">
            <a:avLst/>
          </a:prstGeom>
          <a:noFill/>
          <a:ln w="9525">
            <a:noFill/>
            <a:miter lim="800000"/>
            <a:headEnd/>
            <a:tailEnd/>
          </a:ln>
          <a:effectLst/>
        </p:spPr>
      </p:pic>
      <p:sp>
        <p:nvSpPr>
          <p:cNvPr id="2" name="Rectangle 1"/>
          <p:cNvSpPr/>
          <p:nvPr/>
        </p:nvSpPr>
        <p:spPr>
          <a:xfrm>
            <a:off x="4800600" y="228600"/>
            <a:ext cx="3892053"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Today half of the purification costs within pharmaceutical or biotechnological separations for instance lie in the chromatography steps, approximately 30% of the total cost, and this increases with the further concentration of the product.</a:t>
            </a:r>
          </a:p>
        </p:txBody>
      </p:sp>
      <p:sp>
        <p:nvSpPr>
          <p:cNvPr id="6" name="Rectangle 5"/>
          <p:cNvSpPr/>
          <p:nvPr/>
        </p:nvSpPr>
        <p:spPr>
          <a:xfrm>
            <a:off x="4800600" y="2895600"/>
            <a:ext cx="3244391"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glow rad="63500">
                    <a:schemeClr val="accent6">
                      <a:satMod val="175000"/>
                      <a:alpha val="40000"/>
                    </a:schemeClr>
                  </a:glow>
                </a:effectLst>
                <a:uLnTx/>
                <a:uFillTx/>
                <a:latin typeface="Calibri"/>
                <a:ea typeface="+mn-ea"/>
                <a:cs typeface="+mn-cs"/>
              </a:rPr>
              <a:t>Preparative  Chromatography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glow rad="63500">
                    <a:schemeClr val="accent6">
                      <a:satMod val="175000"/>
                      <a:alpha val="40000"/>
                    </a:schemeClr>
                  </a:glow>
                </a:effectLst>
                <a:uLnTx/>
                <a:uFillTx/>
                <a:latin typeface="Calibri"/>
                <a:ea typeface="+mn-ea"/>
                <a:cs typeface="+mn-cs"/>
              </a:rPr>
              <a:t>Edited by </a:t>
            </a:r>
            <a:r>
              <a:rPr kumimoji="0" lang="en-US" sz="1600" b="1" i="0" u="none" strike="noStrike" kern="1200" cap="none" spc="0" normalizeH="0" baseline="0" noProof="0" dirty="0" err="1">
                <a:ln>
                  <a:noFill/>
                </a:ln>
                <a:solidFill>
                  <a:prstClr val="black"/>
                </a:solidFill>
                <a:effectLst>
                  <a:glow rad="63500">
                    <a:schemeClr val="accent6">
                      <a:satMod val="175000"/>
                      <a:alpha val="40000"/>
                    </a:schemeClr>
                  </a:glow>
                </a:effectLst>
                <a:uLnTx/>
                <a:uFillTx/>
                <a:latin typeface="Calibri"/>
                <a:ea typeface="+mn-ea"/>
                <a:cs typeface="+mn-cs"/>
              </a:rPr>
              <a:t>Henner</a:t>
            </a:r>
            <a:r>
              <a:rPr kumimoji="0" lang="en-US" sz="1600" b="1" i="0" u="none" strike="noStrike" kern="1200" cap="none" spc="0" normalizeH="0" baseline="0" noProof="0" dirty="0">
                <a:ln>
                  <a:noFill/>
                </a:ln>
                <a:solidFill>
                  <a:prstClr val="black"/>
                </a:solidFill>
                <a:effectLst>
                  <a:glow rad="63500">
                    <a:schemeClr val="accent6">
                      <a:satMod val="175000"/>
                      <a:alpha val="40000"/>
                    </a:schemeClr>
                  </a:glow>
                </a:effectLst>
                <a:uLnTx/>
                <a:uFillTx/>
                <a:latin typeface="Calibri"/>
                <a:ea typeface="+mn-ea"/>
                <a:cs typeface="+mn-cs"/>
              </a:rPr>
              <a:t> Schmidt-</a:t>
            </a:r>
            <a:r>
              <a:rPr kumimoji="0" lang="en-US" sz="1600" b="1" i="0" u="none" strike="noStrike" kern="1200" cap="none" spc="0" normalizeH="0" baseline="0" noProof="0" dirty="0" err="1">
                <a:ln>
                  <a:noFill/>
                </a:ln>
                <a:solidFill>
                  <a:prstClr val="black"/>
                </a:solidFill>
                <a:effectLst>
                  <a:glow rad="63500">
                    <a:schemeClr val="accent6">
                      <a:satMod val="175000"/>
                      <a:alpha val="40000"/>
                    </a:schemeClr>
                  </a:glow>
                </a:effectLst>
                <a:uLnTx/>
                <a:uFillTx/>
                <a:latin typeface="Calibri"/>
                <a:ea typeface="+mn-ea"/>
                <a:cs typeface="+mn-cs"/>
              </a:rPr>
              <a:t>Traub</a:t>
            </a:r>
            <a:r>
              <a:rPr kumimoji="0" lang="en-US" sz="1600" b="1" i="0" u="none" strike="noStrike" kern="1200" cap="none" spc="0" normalizeH="0" baseline="0" noProof="0" dirty="0">
                <a:ln>
                  <a:noFill/>
                </a:ln>
                <a:solidFill>
                  <a:prstClr val="black"/>
                </a:solidFill>
                <a:effectLst>
                  <a:glow rad="63500">
                    <a:schemeClr val="accent6">
                      <a:satMod val="175000"/>
                      <a:alpha val="40000"/>
                    </a:schemeClr>
                  </a:glow>
                </a:effectLst>
                <a:uLnTx/>
                <a:uFillTx/>
                <a:latin typeface="Calibri"/>
                <a:ea typeface="+mn-ea"/>
                <a:cs typeface="+mn-cs"/>
              </a:rPr>
              <a:t>, Michael Schulte, and Andreas Seidel-Morgenstern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glow rad="63500">
                    <a:schemeClr val="accent6">
                      <a:satMod val="175000"/>
                      <a:alpha val="40000"/>
                    </a:schemeClr>
                  </a:glow>
                </a:effectLst>
                <a:uLnTx/>
                <a:uFillTx/>
                <a:latin typeface="Calibri"/>
                <a:ea typeface="+mn-ea"/>
                <a:cs typeface="+mn-cs"/>
              </a:rPr>
              <a:t>Wiley 2012</a:t>
            </a:r>
          </a:p>
        </p:txBody>
      </p:sp>
    </p:spTree>
    <p:extLst>
      <p:ext uri="{BB962C8B-B14F-4D97-AF65-F5344CB8AC3E}">
        <p14:creationId xmlns:p14="http://schemas.microsoft.com/office/powerpoint/2010/main" val="3999455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E90C0-9B69-4ED1-BC95-EE14FA8DEAE6}"/>
              </a:ext>
            </a:extLst>
          </p:cNvPr>
          <p:cNvSpPr txBox="1"/>
          <p:nvPr/>
        </p:nvSpPr>
        <p:spPr>
          <a:xfrm>
            <a:off x="1066800" y="3276600"/>
            <a:ext cx="2687467" cy="461665"/>
          </a:xfrm>
          <a:prstGeom prst="rect">
            <a:avLst/>
          </a:prstGeom>
          <a:noFill/>
        </p:spPr>
        <p:txBody>
          <a:bodyPr wrap="none" rtlCol="0">
            <a:spAutoFit/>
          </a:bodyPr>
          <a:lstStyle/>
          <a:p>
            <a:pPr>
              <a:defRPr/>
            </a:pPr>
            <a:r>
              <a:rPr lang="en-US" sz="2400" b="1" dirty="0">
                <a:solidFill>
                  <a:prstClr val="black"/>
                </a:solidFill>
                <a:effectLst>
                  <a:glow rad="63500">
                    <a:srgbClr val="F79646">
                      <a:satMod val="175000"/>
                      <a:alpha val="40000"/>
                    </a:srgbClr>
                  </a:glow>
                </a:effectLst>
                <a:latin typeface="Calibri"/>
              </a:rPr>
              <a:t>Low Pressure Pump</a:t>
            </a:r>
          </a:p>
        </p:txBody>
      </p:sp>
      <p:sp>
        <p:nvSpPr>
          <p:cNvPr id="8" name="TextBox 7">
            <a:extLst>
              <a:ext uri="{FF2B5EF4-FFF2-40B4-BE49-F238E27FC236}">
                <a16:creationId xmlns:a16="http://schemas.microsoft.com/office/drawing/2014/main" id="{EC90AC89-512E-47EE-98CF-9369232F4095}"/>
              </a:ext>
            </a:extLst>
          </p:cNvPr>
          <p:cNvSpPr txBox="1"/>
          <p:nvPr/>
        </p:nvSpPr>
        <p:spPr>
          <a:xfrm>
            <a:off x="5486399" y="6238193"/>
            <a:ext cx="2751074" cy="461665"/>
          </a:xfrm>
          <a:prstGeom prst="rect">
            <a:avLst/>
          </a:prstGeom>
          <a:noFill/>
        </p:spPr>
        <p:txBody>
          <a:bodyPr wrap="none" rtlCol="0">
            <a:spAutoFit/>
          </a:bodyPr>
          <a:lstStyle/>
          <a:p>
            <a:pPr>
              <a:defRPr/>
            </a:pPr>
            <a:r>
              <a:rPr lang="en-US" sz="2400" b="1" dirty="0">
                <a:solidFill>
                  <a:prstClr val="black"/>
                </a:solidFill>
                <a:effectLst>
                  <a:glow rad="63500">
                    <a:srgbClr val="F79646">
                      <a:satMod val="175000"/>
                      <a:alpha val="40000"/>
                    </a:srgbClr>
                  </a:glow>
                </a:effectLst>
                <a:latin typeface="Calibri"/>
              </a:rPr>
              <a:t>High Pressure Pump</a:t>
            </a:r>
          </a:p>
        </p:txBody>
      </p:sp>
      <p:pic>
        <p:nvPicPr>
          <p:cNvPr id="3" name="Picture 2">
            <a:extLst>
              <a:ext uri="{FF2B5EF4-FFF2-40B4-BE49-F238E27FC236}">
                <a16:creationId xmlns:a16="http://schemas.microsoft.com/office/drawing/2014/main" id="{5B679D70-A45E-42D0-AEDA-CC0D9893D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357579"/>
            <a:ext cx="5257800" cy="289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1C1331AC-9061-4272-9330-3AAE25244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36" y="42005"/>
            <a:ext cx="5602035" cy="315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10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4BE7BD-18DD-73DF-E9B8-BFF8CE65692F}"/>
              </a:ext>
            </a:extLst>
          </p:cNvPr>
          <p:cNvSpPr txBox="1"/>
          <p:nvPr/>
        </p:nvSpPr>
        <p:spPr>
          <a:xfrm>
            <a:off x="226177" y="4800600"/>
            <a:ext cx="868680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Different volumes in beds packed with porous particles.</a:t>
            </a:r>
          </a:p>
        </p:txBody>
      </p:sp>
      <p:pic>
        <p:nvPicPr>
          <p:cNvPr id="6" name="Picture 5">
            <a:extLst>
              <a:ext uri="{FF2B5EF4-FFF2-40B4-BE49-F238E27FC236}">
                <a16:creationId xmlns:a16="http://schemas.microsoft.com/office/drawing/2014/main" id="{66C73BBE-8D78-4088-A000-4253B9C3A8D1}"/>
              </a:ext>
            </a:extLst>
          </p:cNvPr>
          <p:cNvPicPr>
            <a:picLocks noChangeAspect="1"/>
          </p:cNvPicPr>
          <p:nvPr/>
        </p:nvPicPr>
        <p:blipFill>
          <a:blip r:embed="rId2"/>
          <a:stretch>
            <a:fillRect/>
          </a:stretch>
        </p:blipFill>
        <p:spPr>
          <a:xfrm>
            <a:off x="71354" y="919932"/>
            <a:ext cx="8996446" cy="3342749"/>
          </a:xfrm>
          <a:prstGeom prst="rect">
            <a:avLst/>
          </a:prstGeom>
        </p:spPr>
      </p:pic>
    </p:spTree>
    <p:extLst>
      <p:ext uri="{BB962C8B-B14F-4D97-AF65-F5344CB8AC3E}">
        <p14:creationId xmlns:p14="http://schemas.microsoft.com/office/powerpoint/2010/main" val="782722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437A1-376F-F59C-438C-55C062BD3C54}"/>
              </a:ext>
            </a:extLst>
          </p:cNvPr>
          <p:cNvPicPr>
            <a:picLocks noChangeAspect="1"/>
          </p:cNvPicPr>
          <p:nvPr/>
        </p:nvPicPr>
        <p:blipFill>
          <a:blip r:embed="rId2"/>
          <a:stretch>
            <a:fillRect/>
          </a:stretch>
        </p:blipFill>
        <p:spPr>
          <a:xfrm>
            <a:off x="-152400" y="11505"/>
            <a:ext cx="9253844" cy="6008295"/>
          </a:xfrm>
          <a:prstGeom prst="rect">
            <a:avLst/>
          </a:prstGeom>
        </p:spPr>
      </p:pic>
      <p:sp>
        <p:nvSpPr>
          <p:cNvPr id="2" name="TextBox 1">
            <a:extLst>
              <a:ext uri="{FF2B5EF4-FFF2-40B4-BE49-F238E27FC236}">
                <a16:creationId xmlns:a16="http://schemas.microsoft.com/office/drawing/2014/main" id="{FC442E6D-30E1-E26B-1A92-094547F67C7B}"/>
              </a:ext>
            </a:extLst>
          </p:cNvPr>
          <p:cNvSpPr txBox="1"/>
          <p:nvPr/>
        </p:nvSpPr>
        <p:spPr>
          <a:xfrm>
            <a:off x="3306777" y="6400800"/>
            <a:ext cx="5811441" cy="230832"/>
          </a:xfrm>
          <a:prstGeom prst="rect">
            <a:avLst/>
          </a:prstGeom>
          <a:noFill/>
        </p:spPr>
        <p:txBody>
          <a:bodyPr wrap="square">
            <a:spAutoFit/>
          </a:bodyPr>
          <a:lstStyle/>
          <a:p>
            <a:pPr defTabSz="514350"/>
            <a:r>
              <a:rPr lang="de-DE" sz="900" dirty="0">
                <a:solidFill>
                  <a:prstClr val="black"/>
                </a:solidFill>
                <a:latin typeface="Calibri" panose="020F0502020204030204"/>
              </a:rPr>
              <a:t>H. Schmidt-Traub, M. Schulte, A, Seidel-Morgenstern, Preparative Chromatography, 2020, Wiley-VCH. </a:t>
            </a:r>
          </a:p>
        </p:txBody>
      </p:sp>
    </p:spTree>
    <p:extLst>
      <p:ext uri="{BB962C8B-B14F-4D97-AF65-F5344CB8AC3E}">
        <p14:creationId xmlns:p14="http://schemas.microsoft.com/office/powerpoint/2010/main" val="3079287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2D8CED-1B8F-E73A-9561-E8E3860349D6}"/>
              </a:ext>
            </a:extLst>
          </p:cNvPr>
          <p:cNvSpPr txBox="1"/>
          <p:nvPr/>
        </p:nvSpPr>
        <p:spPr>
          <a:xfrm>
            <a:off x="76200" y="5086351"/>
            <a:ext cx="8991600" cy="1200329"/>
          </a:xfrm>
          <a:prstGeom prst="rect">
            <a:avLst/>
          </a:prstGeom>
          <a:noFill/>
        </p:spPr>
        <p:txBody>
          <a:bodyPr wrap="square">
            <a:spAutoFit/>
          </a:bodyPr>
          <a:lstStyle/>
          <a:p>
            <a:pPr defTabSz="514350">
              <a:defRPr/>
            </a:pPr>
            <a:r>
              <a:rPr lang="en-US" sz="2400" dirty="0">
                <a:solidFill>
                  <a:prstClr val="black"/>
                </a:solidFill>
                <a:latin typeface="Times New Roman" panose="02020603050405020304" pitchFamily="18" charset="0"/>
                <a:cs typeface="Times New Roman" panose="02020603050405020304" pitchFamily="18" charset="0"/>
              </a:rPr>
              <a:t>In normal phase chromatography, </a:t>
            </a:r>
            <a:r>
              <a:rPr lang="en-US" sz="2400" dirty="0">
                <a:solidFill>
                  <a:srgbClr val="FF0000"/>
                </a:solidFill>
                <a:latin typeface="Times New Roman" panose="02020603050405020304" pitchFamily="18" charset="0"/>
                <a:cs typeface="Times New Roman" panose="02020603050405020304" pitchFamily="18" charset="0"/>
              </a:rPr>
              <a:t>toluene</a:t>
            </a:r>
            <a:r>
              <a:rPr lang="en-US" sz="2400" dirty="0">
                <a:solidFill>
                  <a:prstClr val="black"/>
                </a:solidFill>
                <a:latin typeface="Times New Roman" panose="02020603050405020304" pitchFamily="18" charset="0"/>
                <a:cs typeface="Times New Roman" panose="02020603050405020304" pitchFamily="18" charset="0"/>
              </a:rPr>
              <a:t> or </a:t>
            </a:r>
            <a:r>
              <a:rPr lang="en-US" sz="2400" dirty="0">
                <a:solidFill>
                  <a:srgbClr val="FF0000"/>
                </a:solidFill>
                <a:latin typeface="Times New Roman" panose="02020603050405020304" pitchFamily="18" charset="0"/>
                <a:cs typeface="Times New Roman" panose="02020603050405020304" pitchFamily="18" charset="0"/>
              </a:rPr>
              <a:t>1,3,5-tri-tert-butylbenzene</a:t>
            </a:r>
            <a:r>
              <a:rPr lang="en-US" sz="2400" dirty="0">
                <a:solidFill>
                  <a:prstClr val="black"/>
                </a:solidFill>
                <a:latin typeface="Times New Roman" panose="02020603050405020304" pitchFamily="18" charset="0"/>
                <a:cs typeface="Times New Roman" panose="02020603050405020304" pitchFamily="18" charset="0"/>
              </a:rPr>
              <a:t> is often used, while in reversed phase chromatography </a:t>
            </a:r>
            <a:r>
              <a:rPr lang="en-US" sz="2400" dirty="0">
                <a:solidFill>
                  <a:srgbClr val="FF0000"/>
                </a:solidFill>
                <a:latin typeface="Times New Roman" panose="02020603050405020304" pitchFamily="18" charset="0"/>
                <a:cs typeface="Times New Roman" panose="02020603050405020304" pitchFamily="18" charset="0"/>
              </a:rPr>
              <a:t>uracil</a:t>
            </a:r>
            <a:r>
              <a:rPr lang="en-US" sz="2400" dirty="0">
                <a:solidFill>
                  <a:prstClr val="black"/>
                </a:solidFill>
                <a:latin typeface="Times New Roman" panose="02020603050405020304" pitchFamily="18" charset="0"/>
                <a:cs typeface="Times New Roman" panose="02020603050405020304" pitchFamily="18" charset="0"/>
              </a:rPr>
              <a:t> is typically selected as the tracer component of choice.</a:t>
            </a:r>
          </a:p>
        </p:txBody>
      </p:sp>
      <p:pic>
        <p:nvPicPr>
          <p:cNvPr id="4" name="Picture 3">
            <a:extLst>
              <a:ext uri="{FF2B5EF4-FFF2-40B4-BE49-F238E27FC236}">
                <a16:creationId xmlns:a16="http://schemas.microsoft.com/office/drawing/2014/main" id="{1BB79F82-E774-06D2-2066-FFA8F73647B7}"/>
              </a:ext>
            </a:extLst>
          </p:cNvPr>
          <p:cNvPicPr>
            <a:picLocks noChangeAspect="1"/>
          </p:cNvPicPr>
          <p:nvPr/>
        </p:nvPicPr>
        <p:blipFill>
          <a:blip r:embed="rId2"/>
          <a:stretch>
            <a:fillRect/>
          </a:stretch>
        </p:blipFill>
        <p:spPr>
          <a:xfrm>
            <a:off x="304800" y="327506"/>
            <a:ext cx="8719313" cy="3646740"/>
          </a:xfrm>
          <a:prstGeom prst="rect">
            <a:avLst/>
          </a:prstGeom>
        </p:spPr>
      </p:pic>
      <p:sp>
        <p:nvSpPr>
          <p:cNvPr id="7" name="TextBox 6">
            <a:extLst>
              <a:ext uri="{FF2B5EF4-FFF2-40B4-BE49-F238E27FC236}">
                <a16:creationId xmlns:a16="http://schemas.microsoft.com/office/drawing/2014/main" id="{B2C0D115-22F0-D722-208C-B6FCD6406310}"/>
              </a:ext>
            </a:extLst>
          </p:cNvPr>
          <p:cNvSpPr txBox="1"/>
          <p:nvPr/>
        </p:nvSpPr>
        <p:spPr>
          <a:xfrm>
            <a:off x="76200" y="4114800"/>
            <a:ext cx="8991600"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Illustration of chromatography with tracer components and the relevant retention times.</a:t>
            </a:r>
          </a:p>
        </p:txBody>
      </p:sp>
    </p:spTree>
    <p:extLst>
      <p:ext uri="{BB962C8B-B14F-4D97-AF65-F5344CB8AC3E}">
        <p14:creationId xmlns:p14="http://schemas.microsoft.com/office/powerpoint/2010/main" val="2138301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9358EF-3C2D-7B18-F543-0114ED5A71E2}"/>
              </a:ext>
            </a:extLst>
          </p:cNvPr>
          <p:cNvSpPr txBox="1"/>
          <p:nvPr/>
        </p:nvSpPr>
        <p:spPr>
          <a:xfrm>
            <a:off x="76200" y="607690"/>
            <a:ext cx="8991600" cy="2806987"/>
          </a:xfrm>
          <a:prstGeom prst="rect">
            <a:avLst/>
          </a:prstGeom>
          <a:noFill/>
        </p:spPr>
        <p:txBody>
          <a:bodyPr wrap="square">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The total retention time of a </a:t>
            </a:r>
            <a:r>
              <a:rPr lang="en-US" sz="2000" dirty="0" err="1">
                <a:latin typeface="Times New Roman" panose="02020603050405020304" pitchFamily="18" charset="0"/>
                <a:cs typeface="Times New Roman" panose="02020603050405020304" pitchFamily="18" charset="0"/>
              </a:rPr>
              <a:t>nonretained</a:t>
            </a:r>
            <a:r>
              <a:rPr lang="en-US" sz="2000" dirty="0">
                <a:latin typeface="Times New Roman" panose="02020603050405020304" pitchFamily="18" charset="0"/>
                <a:cs typeface="Times New Roman" panose="02020603050405020304" pitchFamily="18" charset="0"/>
              </a:rPr>
              <a:t> substance depends on the holdup time within the column itself, </a:t>
            </a:r>
            <a:r>
              <a:rPr lang="en-US" sz="2000" i="1" dirty="0">
                <a:latin typeface="Times New Roman" panose="02020603050405020304" pitchFamily="18" charset="0"/>
                <a:cs typeface="Times New Roman" panose="02020603050405020304" pitchFamily="18" charset="0"/>
              </a:rPr>
              <a:t>t</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 as well as on the additional holdup time in the system or plant, </a:t>
            </a:r>
            <a:r>
              <a:rPr lang="en-US" sz="2000" i="1" dirty="0" err="1">
                <a:latin typeface="Times New Roman" panose="02020603050405020304" pitchFamily="18" charset="0"/>
                <a:cs typeface="Times New Roman" panose="02020603050405020304" pitchFamily="18" charset="0"/>
              </a:rPr>
              <a:t>t</a:t>
            </a:r>
            <a:r>
              <a:rPr lang="en-US" sz="2000" baseline="-25000" dirty="0" err="1">
                <a:latin typeface="Times New Roman" panose="02020603050405020304" pitchFamily="18" charset="0"/>
                <a:cs typeface="Times New Roman" panose="02020603050405020304" pitchFamily="18" charset="0"/>
              </a:rPr>
              <a:t>plant</a:t>
            </a:r>
            <a:r>
              <a:rPr lang="en-US" sz="2000" dirty="0">
                <a:latin typeface="Times New Roman" panose="02020603050405020304" pitchFamily="18" charset="0"/>
                <a:cs typeface="Times New Roman" panose="02020603050405020304" pitchFamily="18" charset="0"/>
              </a:rPr>
              <a:t>, which is, for instance, influenced by pipe lengths and diameters and pump head volumes (if the sample is introduced via a pump).</a:t>
            </a:r>
          </a:p>
          <a:p>
            <a:pPr algn="just">
              <a:lnSpc>
                <a:spcPct val="150000"/>
              </a:lnSpc>
            </a:pPr>
            <a:r>
              <a:rPr lang="en-US" sz="2000" dirty="0">
                <a:latin typeface="Times New Roman" panose="02020603050405020304" pitchFamily="18" charset="0"/>
                <a:cs typeface="Times New Roman" panose="02020603050405020304" pitchFamily="18" charset="0"/>
              </a:rPr>
              <a:t>The sum of solid volume and pore volume gives the volume of the stationary phase, which, subtracted from the column volume, leads to the interstitial volume</a:t>
            </a:r>
          </a:p>
        </p:txBody>
      </p:sp>
      <p:pic>
        <p:nvPicPr>
          <p:cNvPr id="5" name="Picture 4">
            <a:extLst>
              <a:ext uri="{FF2B5EF4-FFF2-40B4-BE49-F238E27FC236}">
                <a16:creationId xmlns:a16="http://schemas.microsoft.com/office/drawing/2014/main" id="{72CE41B7-CD3D-F5A1-0B90-804488278798}"/>
              </a:ext>
            </a:extLst>
          </p:cNvPr>
          <p:cNvPicPr>
            <a:picLocks noChangeAspect="1"/>
          </p:cNvPicPr>
          <p:nvPr/>
        </p:nvPicPr>
        <p:blipFill>
          <a:blip r:embed="rId2"/>
          <a:stretch>
            <a:fillRect/>
          </a:stretch>
        </p:blipFill>
        <p:spPr>
          <a:xfrm>
            <a:off x="1676400" y="4267200"/>
            <a:ext cx="5324962" cy="885972"/>
          </a:xfrm>
          <a:prstGeom prst="rect">
            <a:avLst/>
          </a:prstGeom>
        </p:spPr>
      </p:pic>
    </p:spTree>
    <p:extLst>
      <p:ext uri="{BB962C8B-B14F-4D97-AF65-F5344CB8AC3E}">
        <p14:creationId xmlns:p14="http://schemas.microsoft.com/office/powerpoint/2010/main" val="3769238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5B111-D7B9-905C-571E-777CEC9960D2}"/>
              </a:ext>
            </a:extLst>
          </p:cNvPr>
          <p:cNvSpPr txBox="1"/>
          <p:nvPr/>
        </p:nvSpPr>
        <p:spPr>
          <a:xfrm>
            <a:off x="27501" y="228600"/>
            <a:ext cx="9116499" cy="4191981"/>
          </a:xfrm>
          <a:prstGeom prst="rect">
            <a:avLst/>
          </a:prstGeom>
          <a:noFill/>
        </p:spPr>
        <p:txBody>
          <a:bodyPr wrap="square">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An alternative method for reliable determination of total porosities can be used for small-scale columns. As long as a column can be </a:t>
            </a:r>
            <a:r>
              <a:rPr lang="en-US" sz="2000" dirty="0">
                <a:solidFill>
                  <a:srgbClr val="FF0000"/>
                </a:solidFill>
                <a:latin typeface="Times New Roman" panose="02020603050405020304" pitchFamily="18" charset="0"/>
                <a:cs typeface="Times New Roman" panose="02020603050405020304" pitchFamily="18" charset="0"/>
              </a:rPr>
              <a:t>weighed</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exactly</a:t>
            </a:r>
            <a:r>
              <a:rPr lang="en-US" sz="2000" dirty="0">
                <a:latin typeface="Times New Roman" panose="02020603050405020304" pitchFamily="18" charset="0"/>
                <a:cs typeface="Times New Roman" panose="02020603050405020304" pitchFamily="18" charset="0"/>
              </a:rPr>
              <a:t>, the mass difference of the same column filled with </a:t>
            </a:r>
            <a:r>
              <a:rPr lang="en-US" sz="2000" dirty="0">
                <a:solidFill>
                  <a:srgbClr val="FF0000"/>
                </a:solidFill>
                <a:latin typeface="Times New Roman" panose="02020603050405020304" pitchFamily="18" charset="0"/>
                <a:cs typeface="Times New Roman" panose="02020603050405020304" pitchFamily="18" charset="0"/>
              </a:rPr>
              <a:t>two solvents </a:t>
            </a:r>
            <a:r>
              <a:rPr lang="en-US" sz="2000" dirty="0">
                <a:latin typeface="Times New Roman" panose="02020603050405020304" pitchFamily="18" charset="0"/>
                <a:cs typeface="Times New Roman" panose="02020603050405020304" pitchFamily="18" charset="0"/>
              </a:rPr>
              <a:t>of </a:t>
            </a:r>
            <a:r>
              <a:rPr lang="en-US" sz="2000" dirty="0">
                <a:solidFill>
                  <a:srgbClr val="FF0000"/>
                </a:solidFill>
                <a:latin typeface="Times New Roman" panose="02020603050405020304" pitchFamily="18" charset="0"/>
                <a:cs typeface="Times New Roman" panose="02020603050405020304" pitchFamily="18" charset="0"/>
              </a:rPr>
              <a:t>different densities </a:t>
            </a:r>
            <a:r>
              <a:rPr lang="en-US" sz="2000" dirty="0">
                <a:latin typeface="Times New Roman" panose="02020603050405020304" pitchFamily="18" charset="0"/>
                <a:cs typeface="Times New Roman" panose="02020603050405020304" pitchFamily="18" charset="0"/>
              </a:rPr>
              <a:t>can be used to determine the porosity. The column is first completely flushed with one solvent and then weighed; afterward, the first solvent is completely displaced by a second solvent of different density. For </a:t>
            </a:r>
            <a:r>
              <a:rPr lang="en-US" sz="2000" dirty="0">
                <a:solidFill>
                  <a:srgbClr val="FF0000"/>
                </a:solidFill>
                <a:latin typeface="Times New Roman" panose="02020603050405020304" pitchFamily="18" charset="0"/>
                <a:cs typeface="Times New Roman" panose="02020603050405020304" pitchFamily="18" charset="0"/>
              </a:rPr>
              <a:t>normal phase systems</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methanol</a:t>
            </a:r>
            <a:r>
              <a:rPr lang="en-US" sz="2000" dirty="0">
                <a:latin typeface="Times New Roman" panose="02020603050405020304" pitchFamily="18" charset="0"/>
                <a:cs typeface="Times New Roman" panose="02020603050405020304" pitchFamily="18" charset="0"/>
              </a:rPr>
              <a:t> and </a:t>
            </a:r>
            <a:r>
              <a:rPr lang="en-US" sz="2000" dirty="0">
                <a:solidFill>
                  <a:srgbClr val="FF0000"/>
                </a:solidFill>
                <a:latin typeface="Times New Roman" panose="02020603050405020304" pitchFamily="18" charset="0"/>
                <a:cs typeface="Times New Roman" panose="02020603050405020304" pitchFamily="18" charset="0"/>
              </a:rPr>
              <a:t>dichloromethane</a:t>
            </a:r>
            <a:r>
              <a:rPr lang="en-US" sz="2000" dirty="0">
                <a:latin typeface="Times New Roman" panose="02020603050405020304" pitchFamily="18" charset="0"/>
                <a:cs typeface="Times New Roman" panose="02020603050405020304" pitchFamily="18" charset="0"/>
              </a:rPr>
              <a:t> can be used; for </a:t>
            </a:r>
            <a:r>
              <a:rPr lang="en-US" sz="2000" dirty="0">
                <a:solidFill>
                  <a:srgbClr val="FF0000"/>
                </a:solidFill>
                <a:latin typeface="Times New Roman" panose="02020603050405020304" pitchFamily="18" charset="0"/>
                <a:cs typeface="Times New Roman" panose="02020603050405020304" pitchFamily="18" charset="0"/>
              </a:rPr>
              <a:t>reversed</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phase</a:t>
            </a:r>
            <a:r>
              <a:rPr lang="en-US" sz="2000" dirty="0">
                <a:latin typeface="Times New Roman" panose="02020603050405020304" pitchFamily="18" charset="0"/>
                <a:cs typeface="Times New Roman" panose="02020603050405020304" pitchFamily="18" charset="0"/>
              </a:rPr>
              <a:t> systems, </a:t>
            </a:r>
            <a:r>
              <a:rPr lang="en-US" sz="2000" dirty="0">
                <a:solidFill>
                  <a:srgbClr val="FF0000"/>
                </a:solidFill>
                <a:latin typeface="Times New Roman" panose="02020603050405020304" pitchFamily="18" charset="0"/>
                <a:cs typeface="Times New Roman" panose="02020603050405020304" pitchFamily="18" charset="0"/>
              </a:rPr>
              <a:t>water</a:t>
            </a:r>
            <a:r>
              <a:rPr lang="en-US" sz="2000" dirty="0">
                <a:latin typeface="Times New Roman" panose="02020603050405020304" pitchFamily="18" charset="0"/>
                <a:cs typeface="Times New Roman" panose="02020603050405020304" pitchFamily="18" charset="0"/>
              </a:rPr>
              <a:t> and </a:t>
            </a:r>
            <a:r>
              <a:rPr lang="en-US" sz="2000" dirty="0">
                <a:solidFill>
                  <a:srgbClr val="FF0000"/>
                </a:solidFill>
                <a:latin typeface="Times New Roman" panose="02020603050405020304" pitchFamily="18" charset="0"/>
                <a:cs typeface="Times New Roman" panose="02020603050405020304" pitchFamily="18" charset="0"/>
              </a:rPr>
              <a:t>methanol</a:t>
            </a:r>
            <a:r>
              <a:rPr lang="en-US" sz="2000" dirty="0">
                <a:latin typeface="Times New Roman" panose="02020603050405020304" pitchFamily="18" charset="0"/>
                <a:cs typeface="Times New Roman" panose="02020603050405020304" pitchFamily="18" charset="0"/>
              </a:rPr>
              <a:t> are quite commonly employed. The volume of the solvent, representing the sum of the interstitial volume and the pore volume, is determined by </a:t>
            </a:r>
            <a:r>
              <a:rPr lang="en-US" sz="2000" dirty="0" err="1">
                <a:latin typeface="Times New Roman" panose="02020603050405020304" pitchFamily="18" charset="0"/>
                <a:cs typeface="Times New Roman" panose="02020603050405020304" pitchFamily="18" charset="0"/>
              </a:rPr>
              <a:t>Equ</a:t>
            </a:r>
            <a:r>
              <a:rPr lang="en-US" sz="20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7B39A354-7872-972F-5E6D-E08FF74DFAF7}"/>
              </a:ext>
            </a:extLst>
          </p:cNvPr>
          <p:cNvPicPr>
            <a:picLocks noChangeAspect="1"/>
          </p:cNvPicPr>
          <p:nvPr/>
        </p:nvPicPr>
        <p:blipFill>
          <a:blip r:embed="rId3"/>
          <a:stretch>
            <a:fillRect/>
          </a:stretch>
        </p:blipFill>
        <p:spPr>
          <a:xfrm>
            <a:off x="2438400" y="5105400"/>
            <a:ext cx="3958190" cy="1071712"/>
          </a:xfrm>
          <a:prstGeom prst="rect">
            <a:avLst/>
          </a:prstGeom>
        </p:spPr>
      </p:pic>
    </p:spTree>
    <p:extLst>
      <p:ext uri="{BB962C8B-B14F-4D97-AF65-F5344CB8AC3E}">
        <p14:creationId xmlns:p14="http://schemas.microsoft.com/office/powerpoint/2010/main" val="2720092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FC0F4-E008-3E82-B6DE-1442CBF27271}"/>
              </a:ext>
            </a:extLst>
          </p:cNvPr>
          <p:cNvPicPr>
            <a:picLocks noChangeAspect="1"/>
          </p:cNvPicPr>
          <p:nvPr/>
        </p:nvPicPr>
        <p:blipFill>
          <a:blip r:embed="rId2"/>
          <a:stretch>
            <a:fillRect/>
          </a:stretch>
        </p:blipFill>
        <p:spPr>
          <a:xfrm>
            <a:off x="1671816" y="36668"/>
            <a:ext cx="5948183" cy="2971800"/>
          </a:xfrm>
          <a:prstGeom prst="rect">
            <a:avLst/>
          </a:prstGeom>
        </p:spPr>
      </p:pic>
      <p:sp>
        <p:nvSpPr>
          <p:cNvPr id="4" name="TextBox 3">
            <a:extLst>
              <a:ext uri="{FF2B5EF4-FFF2-40B4-BE49-F238E27FC236}">
                <a16:creationId xmlns:a16="http://schemas.microsoft.com/office/drawing/2014/main" id="{5FFC1472-5C7E-6191-3145-64E4347B6F4A}"/>
              </a:ext>
            </a:extLst>
          </p:cNvPr>
          <p:cNvSpPr txBox="1"/>
          <p:nvPr/>
        </p:nvSpPr>
        <p:spPr>
          <a:xfrm>
            <a:off x="185057" y="2864025"/>
            <a:ext cx="8991600" cy="646331"/>
          </a:xfrm>
          <a:prstGeom prst="rect">
            <a:avLst/>
          </a:prstGeom>
          <a:noFill/>
        </p:spPr>
        <p:txBody>
          <a:bodyPr wrap="square" rtlCol="0">
            <a:spAutoFit/>
          </a:bodyPr>
          <a:lstStyle/>
          <a:p>
            <a:pPr defTabSz="514350">
              <a:defRPr/>
            </a:pPr>
            <a:r>
              <a:rPr lang="en-US" dirty="0">
                <a:solidFill>
                  <a:prstClr val="black"/>
                </a:solidFill>
                <a:latin typeface="Calibri" panose="020F0502020204030204"/>
              </a:rPr>
              <a:t>Gradient profile for an analytical scouting run using a 4.6 mm id column, </a:t>
            </a:r>
            <a:r>
              <a:rPr lang="en-US" dirty="0">
                <a:solidFill>
                  <a:prstClr val="black"/>
                </a:solidFill>
                <a:latin typeface="Calibri" panose="020F0502020204030204"/>
                <a:cs typeface="Arial" panose="020B0604020202020204" pitchFamily="34" charset="0"/>
              </a:rPr>
              <a:t> </a:t>
            </a:r>
            <a:r>
              <a:rPr lang="en-US" dirty="0">
                <a:solidFill>
                  <a:prstClr val="black"/>
                </a:solidFill>
                <a:latin typeface="Calibri" panose="020F0502020204030204"/>
              </a:rPr>
              <a:t>comprising injection, optional</a:t>
            </a:r>
            <a:r>
              <a:rPr lang="fa-IR" dirty="0">
                <a:solidFill>
                  <a:prstClr val="black"/>
                </a:solidFill>
                <a:latin typeface="Calibri" panose="020F0502020204030204"/>
                <a:cs typeface="Arial" panose="020B0604020202020204" pitchFamily="34" charset="0"/>
              </a:rPr>
              <a:t> </a:t>
            </a:r>
            <a:r>
              <a:rPr lang="en-US" dirty="0">
                <a:solidFill>
                  <a:prstClr val="black"/>
                </a:solidFill>
                <a:latin typeface="Calibri" panose="020F0502020204030204"/>
              </a:rPr>
              <a:t>Isocratic hod, gradient slope and purge phase. </a:t>
            </a:r>
          </a:p>
        </p:txBody>
      </p:sp>
      <p:pic>
        <p:nvPicPr>
          <p:cNvPr id="2" name="Picture 1">
            <a:extLst>
              <a:ext uri="{FF2B5EF4-FFF2-40B4-BE49-F238E27FC236}">
                <a16:creationId xmlns:a16="http://schemas.microsoft.com/office/drawing/2014/main" id="{AD1E3948-FA53-901E-8624-A7D0804B801E}"/>
              </a:ext>
            </a:extLst>
          </p:cNvPr>
          <p:cNvPicPr>
            <a:picLocks noChangeAspect="1"/>
          </p:cNvPicPr>
          <p:nvPr/>
        </p:nvPicPr>
        <p:blipFill>
          <a:blip r:embed="rId3"/>
          <a:stretch>
            <a:fillRect/>
          </a:stretch>
        </p:blipFill>
        <p:spPr>
          <a:xfrm>
            <a:off x="1676400" y="3505200"/>
            <a:ext cx="5359024" cy="2880704"/>
          </a:xfrm>
          <a:prstGeom prst="rect">
            <a:avLst/>
          </a:prstGeom>
        </p:spPr>
      </p:pic>
      <p:sp>
        <p:nvSpPr>
          <p:cNvPr id="5" name="TextBox 4">
            <a:extLst>
              <a:ext uri="{FF2B5EF4-FFF2-40B4-BE49-F238E27FC236}">
                <a16:creationId xmlns:a16="http://schemas.microsoft.com/office/drawing/2014/main" id="{23C74ACD-821B-8642-BF08-16788AD5DF80}"/>
              </a:ext>
            </a:extLst>
          </p:cNvPr>
          <p:cNvSpPr txBox="1"/>
          <p:nvPr/>
        </p:nvSpPr>
        <p:spPr>
          <a:xfrm flipH="1">
            <a:off x="228600" y="6211669"/>
            <a:ext cx="8839200" cy="646331"/>
          </a:xfrm>
          <a:prstGeom prst="rect">
            <a:avLst/>
          </a:prstGeom>
          <a:noFill/>
        </p:spPr>
        <p:txBody>
          <a:bodyPr wrap="square" rtlCol="0">
            <a:spAutoFit/>
          </a:bodyPr>
          <a:lstStyle/>
          <a:p>
            <a:pPr defTabSz="514350">
              <a:defRPr/>
            </a:pPr>
            <a:r>
              <a:rPr lang="en-US" dirty="0">
                <a:solidFill>
                  <a:prstClr val="black"/>
                </a:solidFill>
                <a:latin typeface="Times New Roman" panose="02020603050405020304" pitchFamily="18" charset="0"/>
                <a:cs typeface="Times New Roman" panose="02020603050405020304" pitchFamily="18" charset="0"/>
              </a:rPr>
              <a:t>Gradient Profile after scale up to 21.2 mm id column, comprising a extended isocratic step to compensate to the difference in dwell volume between the analytical and preparative system.</a:t>
            </a:r>
          </a:p>
        </p:txBody>
      </p:sp>
    </p:spTree>
    <p:extLst>
      <p:ext uri="{BB962C8B-B14F-4D97-AF65-F5344CB8AC3E}">
        <p14:creationId xmlns:p14="http://schemas.microsoft.com/office/powerpoint/2010/main" val="696417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ECF102-8164-4B1F-A358-E6C8990F617A}"/>
              </a:ext>
            </a:extLst>
          </p:cNvPr>
          <p:cNvSpPr txBox="1"/>
          <p:nvPr/>
        </p:nvSpPr>
        <p:spPr>
          <a:xfrm>
            <a:off x="3135190" y="2571751"/>
            <a:ext cx="3134191" cy="1015663"/>
          </a:xfrm>
          <a:prstGeom prst="rect">
            <a:avLst/>
          </a:prstGeom>
          <a:noFill/>
        </p:spPr>
        <p:txBody>
          <a:bodyPr wrap="none" rtlCol="0">
            <a:spAutoFit/>
          </a:bodyPr>
          <a:lstStyle/>
          <a:p>
            <a:r>
              <a:rPr lang="en-US" sz="6000" b="1" dirty="0">
                <a:effectLst>
                  <a:glow rad="63500">
                    <a:schemeClr val="accent6">
                      <a:satMod val="175000"/>
                      <a:alpha val="40000"/>
                    </a:schemeClr>
                  </a:glow>
                </a:effectLst>
                <a:latin typeface="Times New Roman" panose="02020603050405020304" pitchFamily="18" charset="0"/>
                <a:cs typeface="Times New Roman" panose="02020603050405020304" pitchFamily="18" charset="0"/>
              </a:rPr>
              <a:t>Injection</a:t>
            </a:r>
          </a:p>
        </p:txBody>
      </p:sp>
    </p:spTree>
    <p:extLst>
      <p:ext uri="{BB962C8B-B14F-4D97-AF65-F5344CB8AC3E}">
        <p14:creationId xmlns:p14="http://schemas.microsoft.com/office/powerpoint/2010/main" val="3950810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8915400" cy="5150449"/>
          </a:xfrm>
          <a:prstGeom prst="rect">
            <a:avLst/>
          </a:prstGeom>
        </p:spPr>
        <p:txBody>
          <a:bodyPr wrap="square">
            <a:spAutoFit/>
          </a:bodyPr>
          <a:lstStyle/>
          <a:p>
            <a:pPr>
              <a:lnSpc>
                <a:spcPct val="200000"/>
              </a:lnSpc>
              <a:defRPr/>
            </a:pPr>
            <a:r>
              <a:rPr lang="en-US" sz="2400" b="1" dirty="0">
                <a:solidFill>
                  <a:prstClr val="black"/>
                </a:solidFill>
                <a:effectLst>
                  <a:glow rad="63500">
                    <a:schemeClr val="accent3">
                      <a:satMod val="175000"/>
                      <a:alpha val="40000"/>
                    </a:schemeClr>
                  </a:glow>
                </a:effectLst>
                <a:latin typeface="Times New Roman" pitchFamily="18" charset="0"/>
                <a:cs typeface="Times New Roman" pitchFamily="18" charset="0"/>
              </a:rPr>
              <a:t>Loop Injection</a:t>
            </a:r>
            <a:endParaRPr lang="fa-IR" sz="2400" b="1" dirty="0">
              <a:solidFill>
                <a:prstClr val="black"/>
              </a:solidFill>
              <a:effectLst>
                <a:glow rad="63500">
                  <a:schemeClr val="accent3">
                    <a:satMod val="175000"/>
                    <a:alpha val="40000"/>
                  </a:schemeClr>
                </a:glow>
              </a:effectLst>
              <a:latin typeface="Times New Roman" pitchFamily="18" charset="0"/>
              <a:cs typeface="Times New Roman" pitchFamily="18" charset="0"/>
            </a:endParaRPr>
          </a:p>
          <a:p>
            <a:pPr algn="just">
              <a:lnSpc>
                <a:spcPct val="200000"/>
              </a:lnSpc>
              <a:defRPr/>
            </a:pPr>
            <a:r>
              <a:rPr lang="en-US" sz="2400" dirty="0">
                <a:solidFill>
                  <a:prstClr val="black"/>
                </a:solidFill>
                <a:latin typeface="Times New Roman" pitchFamily="18" charset="0"/>
                <a:cs typeface="Times New Roman" pitchFamily="18" charset="0"/>
              </a:rPr>
              <a:t>Care should be taken when choosing a larger loop, as peak spreading in an open tube is proportional to the sixth power of tube i.d. Thus, when the loop diameter is increased, the injected sample </a:t>
            </a:r>
            <a:r>
              <a:rPr lang="en-US" sz="2400" dirty="0">
                <a:solidFill>
                  <a:srgbClr val="FF0000"/>
                </a:solidFill>
                <a:latin typeface="Times New Roman" pitchFamily="18" charset="0"/>
                <a:cs typeface="Times New Roman" pitchFamily="18" charset="0"/>
              </a:rPr>
              <a:t>plug</a:t>
            </a:r>
            <a:r>
              <a:rPr lang="en-US" sz="2400" dirty="0">
                <a:solidFill>
                  <a:prstClr val="black"/>
                </a:solidFill>
                <a:latin typeface="Times New Roman" pitchFamily="18" charset="0"/>
                <a:cs typeface="Times New Roman" pitchFamily="18" charset="0"/>
              </a:rPr>
              <a:t> may exhibit increased tailing and broadening. The use of a longer (vs. wider) sample loop will also increase the width and tailing of the sample plug, but usually to a lesser degree. </a:t>
            </a:r>
          </a:p>
        </p:txBody>
      </p:sp>
    </p:spTree>
    <p:extLst>
      <p:ext uri="{BB962C8B-B14F-4D97-AF65-F5344CB8AC3E}">
        <p14:creationId xmlns:p14="http://schemas.microsoft.com/office/powerpoint/2010/main" val="3526532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61002" y="2514600"/>
            <a:ext cx="1714500" cy="3148433"/>
          </a:xfrm>
          <a:prstGeom prst="rect">
            <a:avLst/>
          </a:prstGeom>
        </p:spPr>
      </p:pic>
      <p:pic>
        <p:nvPicPr>
          <p:cNvPr id="5" name="Picture 4"/>
          <p:cNvPicPr>
            <a:picLocks noChangeAspect="1"/>
          </p:cNvPicPr>
          <p:nvPr/>
        </p:nvPicPr>
        <p:blipFill>
          <a:blip r:embed="rId3"/>
          <a:stretch>
            <a:fillRect/>
          </a:stretch>
        </p:blipFill>
        <p:spPr>
          <a:xfrm>
            <a:off x="-34321" y="415280"/>
            <a:ext cx="9191971" cy="1330776"/>
          </a:xfrm>
          <a:prstGeom prst="rect">
            <a:avLst/>
          </a:prstGeom>
        </p:spPr>
      </p:pic>
      <p:pic>
        <p:nvPicPr>
          <p:cNvPr id="8" name="Picture 7"/>
          <p:cNvPicPr>
            <a:picLocks noChangeAspect="1"/>
          </p:cNvPicPr>
          <p:nvPr/>
        </p:nvPicPr>
        <p:blipFill>
          <a:blip r:embed="rId4"/>
          <a:stretch>
            <a:fillRect/>
          </a:stretch>
        </p:blipFill>
        <p:spPr>
          <a:xfrm>
            <a:off x="-34321" y="2628900"/>
            <a:ext cx="6302864" cy="3148432"/>
          </a:xfrm>
          <a:prstGeom prst="rect">
            <a:avLst/>
          </a:prstGeom>
        </p:spPr>
      </p:pic>
    </p:spTree>
    <p:extLst>
      <p:ext uri="{BB962C8B-B14F-4D97-AF65-F5344CB8AC3E}">
        <p14:creationId xmlns:p14="http://schemas.microsoft.com/office/powerpoint/2010/main" val="3523964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rotWithShape="1">
          <a:blip r:embed="rId2"/>
          <a:srcRect l="797" r="3950"/>
          <a:stretch/>
        </p:blipFill>
        <p:spPr bwMode="auto">
          <a:xfrm>
            <a:off x="18757" y="1447800"/>
            <a:ext cx="9202119" cy="3284431"/>
          </a:xfrm>
          <a:prstGeom prst="rect">
            <a:avLst/>
          </a:prstGeom>
          <a:noFill/>
          <a:ln w="9525">
            <a:noFill/>
            <a:miter lim="800000"/>
            <a:headEnd/>
            <a:tailEnd/>
          </a:ln>
          <a:effectLst/>
        </p:spPr>
      </p:pic>
    </p:spTree>
    <p:extLst>
      <p:ext uri="{BB962C8B-B14F-4D97-AF65-F5344CB8AC3E}">
        <p14:creationId xmlns:p14="http://schemas.microsoft.com/office/powerpoint/2010/main" val="918729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8" y="29220"/>
            <a:ext cx="9060352" cy="4191981"/>
          </a:xfrm>
          <a:prstGeom prst="rect">
            <a:avLst/>
          </a:prstGeom>
          <a:noFill/>
        </p:spPr>
        <p:txBody>
          <a:bodyPr wrap="square" rtlCol="0">
            <a:spAutoFit/>
          </a:bodyPr>
          <a:lstStyle/>
          <a:p>
            <a:pPr algn="just" defTabSz="514350">
              <a:lnSpc>
                <a:spcPct val="150000"/>
              </a:lnSpc>
            </a:pPr>
            <a:r>
              <a:rPr lang="en-US" sz="2000" dirty="0">
                <a:solidFill>
                  <a:prstClr val="black"/>
                </a:solidFill>
                <a:latin typeface="Times New Roman" panose="02020603050405020304" pitchFamily="18" charset="0"/>
                <a:cs typeface="Times New Roman" panose="02020603050405020304" pitchFamily="18" charset="0"/>
              </a:rPr>
              <a:t>This injection technique can be applied when sample tends to </a:t>
            </a:r>
            <a:r>
              <a:rPr lang="en-US" sz="2000" dirty="0">
                <a:solidFill>
                  <a:srgbClr val="FF0000"/>
                </a:solidFill>
                <a:latin typeface="Times New Roman" panose="02020603050405020304" pitchFamily="18" charset="0"/>
                <a:cs typeface="Times New Roman" panose="02020603050405020304" pitchFamily="18" charset="0"/>
              </a:rPr>
              <a:t>precipitate</a:t>
            </a:r>
            <a:r>
              <a:rPr lang="en-US" sz="2000" dirty="0">
                <a:solidFill>
                  <a:prstClr val="black"/>
                </a:solidFill>
                <a:latin typeface="Times New Roman" panose="02020603050405020304" pitchFamily="18" charset="0"/>
                <a:cs typeface="Times New Roman" panose="02020603050405020304" pitchFamily="18" charset="0"/>
              </a:rPr>
              <a:t> on contact with the mobile phase. Plugging of injection needle and capillary can be possibly avoided. By programming the autosampler,  The sample can be </a:t>
            </a:r>
            <a:r>
              <a:rPr lang="en-US" sz="2000" dirty="0">
                <a:solidFill>
                  <a:srgbClr val="FF0000"/>
                </a:solidFill>
                <a:latin typeface="Times New Roman" panose="02020603050405020304" pitchFamily="18" charset="0"/>
                <a:cs typeface="Times New Roman" panose="02020603050405020304" pitchFamily="18" charset="0"/>
              </a:rPr>
              <a:t>embedded</a:t>
            </a:r>
            <a:r>
              <a:rPr lang="en-US" sz="2000" dirty="0">
                <a:solidFill>
                  <a:prstClr val="black"/>
                </a:solidFill>
                <a:latin typeface="Times New Roman" panose="02020603050405020304" pitchFamily="18" charset="0"/>
                <a:cs typeface="Times New Roman" panose="02020603050405020304" pitchFamily="18" charset="0"/>
              </a:rPr>
              <a:t> or </a:t>
            </a:r>
            <a:r>
              <a:rPr lang="en-US" sz="2000" dirty="0">
                <a:solidFill>
                  <a:srgbClr val="FF0000"/>
                </a:solidFill>
                <a:latin typeface="Times New Roman" panose="02020603050405020304" pitchFamily="18" charset="0"/>
                <a:cs typeface="Times New Roman" panose="02020603050405020304" pitchFamily="18" charset="0"/>
              </a:rPr>
              <a:t>sandwiched</a:t>
            </a:r>
            <a:r>
              <a:rPr lang="en-US" sz="2000" dirty="0">
                <a:solidFill>
                  <a:prstClr val="black"/>
                </a:solidFill>
                <a:latin typeface="Times New Roman" panose="02020603050405020304" pitchFamily="18" charset="0"/>
                <a:cs typeface="Times New Roman" panose="02020603050405020304" pitchFamily="18" charset="0"/>
              </a:rPr>
              <a:t> between two plugs of an appropriate solvent that avoids precipitate in the sample loop. DMSO or solvents </a:t>
            </a:r>
            <a:r>
              <a:rPr lang="en-US" sz="2000" dirty="0" err="1">
                <a:solidFill>
                  <a:prstClr val="black"/>
                </a:solidFill>
                <a:latin typeface="Times New Roman" panose="02020603050405020304" pitchFamily="18" charset="0"/>
                <a:cs typeface="Times New Roman" panose="02020603050405020304" pitchFamily="18" charset="0"/>
              </a:rPr>
              <a:t>immicible</a:t>
            </a:r>
            <a:r>
              <a:rPr lang="en-US" sz="2000" dirty="0">
                <a:solidFill>
                  <a:prstClr val="black"/>
                </a:solidFill>
                <a:latin typeface="Times New Roman" panose="02020603050405020304" pitchFamily="18" charset="0"/>
                <a:cs typeface="Times New Roman" panose="02020603050405020304" pitchFamily="18" charset="0"/>
              </a:rPr>
              <a:t> with water can be used. For analytical injection the volume of injected DMSO has to be as low as possible.  We recommend using two 5-µL plugs. As a rule of thumb for preparative injection volume, we recommended using total plug volume of about 10%of the total injection volume Good results can be achieved using dichloromethane as a sandwich solvent. </a:t>
            </a:r>
          </a:p>
        </p:txBody>
      </p:sp>
      <p:pic>
        <p:nvPicPr>
          <p:cNvPr id="3" name="Picture 2"/>
          <p:cNvPicPr>
            <a:picLocks noChangeAspect="1"/>
          </p:cNvPicPr>
          <p:nvPr/>
        </p:nvPicPr>
        <p:blipFill>
          <a:blip r:embed="rId2"/>
          <a:stretch>
            <a:fillRect/>
          </a:stretch>
        </p:blipFill>
        <p:spPr>
          <a:xfrm>
            <a:off x="2819400" y="4299191"/>
            <a:ext cx="3332885" cy="2529589"/>
          </a:xfrm>
          <a:prstGeom prst="rect">
            <a:avLst/>
          </a:prstGeom>
        </p:spPr>
      </p:pic>
    </p:spTree>
    <p:extLst>
      <p:ext uri="{BB962C8B-B14F-4D97-AF65-F5344CB8AC3E}">
        <p14:creationId xmlns:p14="http://schemas.microsoft.com/office/powerpoint/2010/main" val="3280491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3602"/>
            <a:ext cx="9284382" cy="1676400"/>
          </a:xfrm>
          <a:prstGeom prst="rect">
            <a:avLst/>
          </a:prstGeom>
        </p:spPr>
      </p:pic>
      <p:pic>
        <p:nvPicPr>
          <p:cNvPr id="3" name="Picture 2"/>
          <p:cNvPicPr>
            <a:picLocks noChangeAspect="1"/>
          </p:cNvPicPr>
          <p:nvPr/>
        </p:nvPicPr>
        <p:blipFill>
          <a:blip r:embed="rId3"/>
          <a:stretch>
            <a:fillRect/>
          </a:stretch>
        </p:blipFill>
        <p:spPr>
          <a:xfrm>
            <a:off x="-67792" y="1981200"/>
            <a:ext cx="9007896" cy="4572000"/>
          </a:xfrm>
          <a:prstGeom prst="rect">
            <a:avLst/>
          </a:prstGeom>
        </p:spPr>
      </p:pic>
    </p:spTree>
    <p:extLst>
      <p:ext uri="{BB962C8B-B14F-4D97-AF65-F5344CB8AC3E}">
        <p14:creationId xmlns:p14="http://schemas.microsoft.com/office/powerpoint/2010/main" val="2913262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249899"/>
          </a:xfrm>
          <a:prstGeom prst="rect">
            <a:avLst/>
          </a:prstGeom>
        </p:spPr>
        <p:txBody>
          <a:bodyPr wrap="square">
            <a:spAutoFit/>
          </a:bodyPr>
          <a:lstStyle/>
          <a:p>
            <a:pPr algn="just">
              <a:lnSpc>
                <a:spcPct val="150000"/>
              </a:lnSpc>
              <a:defRPr/>
            </a:pPr>
            <a:r>
              <a:rPr lang="en-US" sz="3200" b="1" dirty="0">
                <a:solidFill>
                  <a:prstClr val="black"/>
                </a:solidFill>
                <a:effectLst>
                  <a:glow rad="63500">
                    <a:schemeClr val="accent6">
                      <a:satMod val="175000"/>
                      <a:alpha val="40000"/>
                    </a:schemeClr>
                  </a:glow>
                </a:effectLst>
                <a:latin typeface="Calibri"/>
              </a:rPr>
              <a:t>Injection by Pump</a:t>
            </a:r>
            <a:endParaRPr lang="fa-IR" sz="3200" b="1" dirty="0">
              <a:solidFill>
                <a:prstClr val="black"/>
              </a:solidFill>
              <a:effectLst>
                <a:glow rad="63500">
                  <a:schemeClr val="accent6">
                    <a:satMod val="175000"/>
                    <a:alpha val="40000"/>
                  </a:schemeClr>
                </a:glow>
              </a:effectLst>
              <a:latin typeface="Calibri"/>
              <a:cs typeface="Times New Roman" panose="02020603050405020304" pitchFamily="18" charset="0"/>
            </a:endParaRPr>
          </a:p>
          <a:p>
            <a:pPr algn="just">
              <a:lnSpc>
                <a:spcPct val="150000"/>
              </a:lnSpc>
              <a:defRPr/>
            </a:pPr>
            <a:endParaRPr lang="fa-IR" sz="1350" dirty="0">
              <a:solidFill>
                <a:prstClr val="black"/>
              </a:solidFill>
              <a:latin typeface="Calibri"/>
              <a:cs typeface="Arial" panose="020B0604020202020204" pitchFamily="34" charset="0"/>
            </a:endParaRPr>
          </a:p>
          <a:p>
            <a:pPr algn="just">
              <a:lnSpc>
                <a:spcPct val="150000"/>
              </a:lnSpc>
              <a:defRPr/>
            </a:pPr>
            <a:r>
              <a:rPr lang="en-US" sz="2000" dirty="0">
                <a:solidFill>
                  <a:srgbClr val="FF0000"/>
                </a:solidFill>
                <a:latin typeface="Calibri"/>
                <a:cs typeface="+mj-cs"/>
              </a:rPr>
              <a:t>Dedicated</a:t>
            </a:r>
            <a:r>
              <a:rPr lang="en-US" sz="2000" dirty="0">
                <a:solidFill>
                  <a:prstClr val="black"/>
                </a:solidFill>
                <a:latin typeface="Calibri"/>
                <a:cs typeface="+mj-cs"/>
              </a:rPr>
              <a:t> prep-LC units usually have a sample-injection pump that is separate from the mobile-phase pump(s). Where the sample volume is limited and the system</a:t>
            </a:r>
            <a:r>
              <a:rPr lang="fa-IR" sz="2000" dirty="0">
                <a:solidFill>
                  <a:prstClr val="black"/>
                </a:solidFill>
                <a:latin typeface="Calibri"/>
                <a:cs typeface="+mj-cs"/>
              </a:rPr>
              <a:t> </a:t>
            </a:r>
            <a:r>
              <a:rPr lang="en-US" sz="2000" dirty="0">
                <a:solidFill>
                  <a:prstClr val="black"/>
                </a:solidFill>
                <a:latin typeface="Calibri"/>
                <a:cs typeface="+mj-cs"/>
              </a:rPr>
              <a:t>volume is large, it is better to use manual injection—or aspirate the sample through</a:t>
            </a:r>
            <a:r>
              <a:rPr lang="fa-IR" sz="2000" dirty="0">
                <a:solidFill>
                  <a:prstClr val="black"/>
                </a:solidFill>
                <a:latin typeface="Calibri"/>
                <a:cs typeface="+mj-cs"/>
              </a:rPr>
              <a:t> </a:t>
            </a:r>
            <a:r>
              <a:rPr lang="en-US" sz="2000" dirty="0">
                <a:solidFill>
                  <a:prstClr val="black"/>
                </a:solidFill>
                <a:latin typeface="Calibri"/>
                <a:cs typeface="+mj-cs"/>
              </a:rPr>
              <a:t>a small tube directly into the sample pump. </a:t>
            </a:r>
          </a:p>
          <a:p>
            <a:pPr algn="just">
              <a:lnSpc>
                <a:spcPct val="150000"/>
              </a:lnSpc>
              <a:defRPr/>
            </a:pPr>
            <a:r>
              <a:rPr lang="en-US" sz="2000" dirty="0">
                <a:solidFill>
                  <a:prstClr val="black"/>
                </a:solidFill>
                <a:latin typeface="Calibri"/>
                <a:cs typeface="+mj-cs"/>
              </a:rPr>
              <a:t>Sample injection is often operated in</a:t>
            </a:r>
            <a:r>
              <a:rPr lang="fa-IR" sz="2000" dirty="0">
                <a:solidFill>
                  <a:prstClr val="black"/>
                </a:solidFill>
                <a:latin typeface="Calibri"/>
                <a:cs typeface="+mj-cs"/>
              </a:rPr>
              <a:t> </a:t>
            </a:r>
            <a:r>
              <a:rPr lang="en-US" sz="2000" dirty="0">
                <a:solidFill>
                  <a:prstClr val="black"/>
                </a:solidFill>
                <a:latin typeface="Calibri"/>
                <a:cs typeface="+mj-cs"/>
              </a:rPr>
              <a:t>a </a:t>
            </a:r>
            <a:r>
              <a:rPr lang="en-US" sz="2000" dirty="0">
                <a:solidFill>
                  <a:srgbClr val="FF0000"/>
                </a:solidFill>
                <a:latin typeface="Calibri"/>
                <a:cs typeface="+mj-cs"/>
              </a:rPr>
              <a:t>stopped-flow mode</a:t>
            </a:r>
            <a:r>
              <a:rPr lang="en-US" sz="2000" dirty="0">
                <a:solidFill>
                  <a:prstClr val="black"/>
                </a:solidFill>
                <a:latin typeface="Calibri"/>
                <a:cs typeface="+mj-cs"/>
              </a:rPr>
              <a:t>; the mobile-phase pump is stopped, and the feed pump is</a:t>
            </a:r>
            <a:r>
              <a:rPr lang="fa-IR" sz="2000" dirty="0">
                <a:solidFill>
                  <a:prstClr val="black"/>
                </a:solidFill>
                <a:latin typeface="Calibri"/>
                <a:cs typeface="+mj-cs"/>
              </a:rPr>
              <a:t> </a:t>
            </a:r>
            <a:r>
              <a:rPr lang="en-US" sz="2000" dirty="0">
                <a:solidFill>
                  <a:prstClr val="black"/>
                </a:solidFill>
                <a:latin typeface="Calibri"/>
                <a:cs typeface="+mj-cs"/>
              </a:rPr>
              <a:t>actuated to pump the required sample volume directly to the column. This direct,</a:t>
            </a:r>
            <a:r>
              <a:rPr lang="fa-IR" sz="2000" dirty="0">
                <a:solidFill>
                  <a:prstClr val="black"/>
                </a:solidFill>
                <a:latin typeface="Calibri"/>
                <a:cs typeface="+mj-cs"/>
              </a:rPr>
              <a:t> </a:t>
            </a:r>
            <a:r>
              <a:rPr lang="en-US" sz="2000" dirty="0">
                <a:solidFill>
                  <a:prstClr val="black"/>
                </a:solidFill>
                <a:latin typeface="Calibri"/>
                <a:cs typeface="+mj-cs"/>
              </a:rPr>
              <a:t>on-column injection with a feed pump </a:t>
            </a:r>
            <a:r>
              <a:rPr lang="en-US" sz="2000" dirty="0">
                <a:solidFill>
                  <a:srgbClr val="FF0000"/>
                </a:solidFill>
                <a:latin typeface="Calibri"/>
                <a:cs typeface="+mj-cs"/>
              </a:rPr>
              <a:t>eliminates the tailing </a:t>
            </a:r>
            <a:r>
              <a:rPr lang="en-US" sz="2000" dirty="0">
                <a:solidFill>
                  <a:prstClr val="black"/>
                </a:solidFill>
                <a:latin typeface="Calibri"/>
                <a:cs typeface="+mj-cs"/>
              </a:rPr>
              <a:t>that may be seen in</a:t>
            </a:r>
            <a:r>
              <a:rPr lang="fa-IR" sz="2000" dirty="0">
                <a:solidFill>
                  <a:prstClr val="black"/>
                </a:solidFill>
                <a:latin typeface="Calibri"/>
                <a:cs typeface="+mj-cs"/>
              </a:rPr>
              <a:t> </a:t>
            </a:r>
            <a:r>
              <a:rPr lang="en-US" sz="2000" dirty="0">
                <a:solidFill>
                  <a:prstClr val="black"/>
                </a:solidFill>
                <a:latin typeface="Calibri"/>
                <a:cs typeface="+mj-cs"/>
              </a:rPr>
              <a:t>alternative systems where an injection valve with a large sample loop is used with</a:t>
            </a:r>
            <a:r>
              <a:rPr lang="fa-IR" sz="2000" dirty="0">
                <a:solidFill>
                  <a:prstClr val="black"/>
                </a:solidFill>
                <a:latin typeface="Calibri"/>
                <a:cs typeface="+mj-cs"/>
              </a:rPr>
              <a:t> </a:t>
            </a:r>
            <a:r>
              <a:rPr lang="en-US" sz="2000" dirty="0">
                <a:solidFill>
                  <a:prstClr val="black"/>
                </a:solidFill>
                <a:latin typeface="Calibri"/>
                <a:cs typeface="+mj-cs"/>
              </a:rPr>
              <a:t>injection of the entire contents of the loop.</a:t>
            </a:r>
          </a:p>
        </p:txBody>
      </p:sp>
    </p:spTree>
    <p:extLst>
      <p:ext uri="{BB962C8B-B14F-4D97-AF65-F5344CB8AC3E}">
        <p14:creationId xmlns:p14="http://schemas.microsoft.com/office/powerpoint/2010/main" val="2346687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DB1B6-B270-5090-55A4-9D839A934A0C}"/>
              </a:ext>
            </a:extLst>
          </p:cNvPr>
          <p:cNvPicPr>
            <a:picLocks noChangeAspect="1"/>
          </p:cNvPicPr>
          <p:nvPr/>
        </p:nvPicPr>
        <p:blipFill>
          <a:blip r:embed="rId2"/>
          <a:stretch>
            <a:fillRect/>
          </a:stretch>
        </p:blipFill>
        <p:spPr>
          <a:xfrm>
            <a:off x="0" y="758091"/>
            <a:ext cx="9144000" cy="5341818"/>
          </a:xfrm>
          <a:prstGeom prst="rect">
            <a:avLst/>
          </a:prstGeom>
        </p:spPr>
      </p:pic>
      <p:sp>
        <p:nvSpPr>
          <p:cNvPr id="7" name="TextBox 6">
            <a:extLst>
              <a:ext uri="{FF2B5EF4-FFF2-40B4-BE49-F238E27FC236}">
                <a16:creationId xmlns:a16="http://schemas.microsoft.com/office/drawing/2014/main" id="{554B1C9C-692E-A936-36BC-0BD36B5DC3F8}"/>
              </a:ext>
            </a:extLst>
          </p:cNvPr>
          <p:cNvSpPr txBox="1"/>
          <p:nvPr/>
        </p:nvSpPr>
        <p:spPr>
          <a:xfrm>
            <a:off x="838200" y="6488668"/>
            <a:ext cx="6781800" cy="369332"/>
          </a:xfrm>
          <a:prstGeom prst="rect">
            <a:avLst/>
          </a:prstGeom>
          <a:noFill/>
        </p:spPr>
        <p:txBody>
          <a:bodyPr wrap="square">
            <a:spAutoFit/>
          </a:bodyPr>
          <a:lstStyle/>
          <a:p>
            <a:r>
              <a:rPr lang="en-US" dirty="0"/>
              <a:t>Scheme of conventional column loading (a) and at-column dilution (b).</a:t>
            </a:r>
          </a:p>
        </p:txBody>
      </p:sp>
    </p:spTree>
    <p:extLst>
      <p:ext uri="{BB962C8B-B14F-4D97-AF65-F5344CB8AC3E}">
        <p14:creationId xmlns:p14="http://schemas.microsoft.com/office/powerpoint/2010/main" val="1705984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E992C-1B23-4224-8418-C34B67A487B8}"/>
              </a:ext>
            </a:extLst>
          </p:cNvPr>
          <p:cNvSpPr txBox="1"/>
          <p:nvPr/>
        </p:nvSpPr>
        <p:spPr>
          <a:xfrm>
            <a:off x="3101526" y="2343151"/>
            <a:ext cx="3004349" cy="1015663"/>
          </a:xfrm>
          <a:prstGeom prst="rect">
            <a:avLst/>
          </a:prstGeom>
          <a:noFill/>
          <a:effectLst>
            <a:glow rad="101600">
              <a:schemeClr val="accent4">
                <a:satMod val="175000"/>
                <a:alpha val="40000"/>
              </a:schemeClr>
            </a:glow>
          </a:effectLst>
        </p:spPr>
        <p:txBody>
          <a:bodyPr wrap="none" rtlCol="0">
            <a:spAutoFit/>
          </a:bodyPr>
          <a:lstStyle/>
          <a:p>
            <a:r>
              <a:rPr lang="en-US" sz="6000" b="1"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Detector</a:t>
            </a:r>
          </a:p>
        </p:txBody>
      </p:sp>
    </p:spTree>
    <p:extLst>
      <p:ext uri="{BB962C8B-B14F-4D97-AF65-F5344CB8AC3E}">
        <p14:creationId xmlns:p14="http://schemas.microsoft.com/office/powerpoint/2010/main" val="17036198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21B36-F41F-4D4F-BFFF-F0D0ECE496DC}"/>
              </a:ext>
            </a:extLst>
          </p:cNvPr>
          <p:cNvPicPr>
            <a:picLocks noChangeAspect="1"/>
          </p:cNvPicPr>
          <p:nvPr/>
        </p:nvPicPr>
        <p:blipFill>
          <a:blip r:embed="rId2"/>
          <a:stretch>
            <a:fillRect/>
          </a:stretch>
        </p:blipFill>
        <p:spPr>
          <a:xfrm>
            <a:off x="259092" y="1815387"/>
            <a:ext cx="8625816" cy="2909013"/>
          </a:xfrm>
          <a:prstGeom prst="rect">
            <a:avLst/>
          </a:prstGeom>
        </p:spPr>
      </p:pic>
      <p:sp>
        <p:nvSpPr>
          <p:cNvPr id="5" name="TextBox 4">
            <a:extLst>
              <a:ext uri="{FF2B5EF4-FFF2-40B4-BE49-F238E27FC236}">
                <a16:creationId xmlns:a16="http://schemas.microsoft.com/office/drawing/2014/main" id="{1520D455-72C1-4A77-AAA9-DBE68077ED21}"/>
              </a:ext>
            </a:extLst>
          </p:cNvPr>
          <p:cNvSpPr txBox="1"/>
          <p:nvPr/>
        </p:nvSpPr>
        <p:spPr>
          <a:xfrm>
            <a:off x="2457450" y="5029200"/>
            <a:ext cx="4800600" cy="415498"/>
          </a:xfrm>
          <a:prstGeom prst="rect">
            <a:avLst/>
          </a:prstGeom>
          <a:noFill/>
        </p:spPr>
        <p:txBody>
          <a:bodyPr wrap="square">
            <a:spAutoFit/>
          </a:bodyPr>
          <a:lstStyle/>
          <a:p>
            <a:r>
              <a:rPr lang="en-US" sz="2100" b="1" dirty="0">
                <a:effectLst>
                  <a:glow rad="101600">
                    <a:schemeClr val="accent3">
                      <a:satMod val="175000"/>
                      <a:alpha val="40000"/>
                    </a:schemeClr>
                  </a:glow>
                </a:effectLst>
              </a:rPr>
              <a:t>Optical system of a diode array detector</a:t>
            </a:r>
          </a:p>
        </p:txBody>
      </p:sp>
    </p:spTree>
    <p:extLst>
      <p:ext uri="{BB962C8B-B14F-4D97-AF65-F5344CB8AC3E}">
        <p14:creationId xmlns:p14="http://schemas.microsoft.com/office/powerpoint/2010/main" val="3450457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D6519-0B3E-4065-BEC7-D7BF62E44310}"/>
              </a:ext>
            </a:extLst>
          </p:cNvPr>
          <p:cNvPicPr>
            <a:picLocks noChangeAspect="1"/>
          </p:cNvPicPr>
          <p:nvPr/>
        </p:nvPicPr>
        <p:blipFill>
          <a:blip r:embed="rId3"/>
          <a:stretch>
            <a:fillRect/>
          </a:stretch>
        </p:blipFill>
        <p:spPr>
          <a:xfrm>
            <a:off x="1314450" y="1200150"/>
            <a:ext cx="4057650" cy="1867017"/>
          </a:xfrm>
          <a:prstGeom prst="rect">
            <a:avLst/>
          </a:prstGeom>
        </p:spPr>
      </p:pic>
      <p:pic>
        <p:nvPicPr>
          <p:cNvPr id="5" name="Picture 4">
            <a:extLst>
              <a:ext uri="{FF2B5EF4-FFF2-40B4-BE49-F238E27FC236}">
                <a16:creationId xmlns:a16="http://schemas.microsoft.com/office/drawing/2014/main" id="{8CCA49AC-3D0C-43C2-925E-4E6855CDB34D}"/>
              </a:ext>
            </a:extLst>
          </p:cNvPr>
          <p:cNvPicPr>
            <a:picLocks noChangeAspect="1"/>
          </p:cNvPicPr>
          <p:nvPr/>
        </p:nvPicPr>
        <p:blipFill>
          <a:blip r:embed="rId4"/>
          <a:stretch>
            <a:fillRect/>
          </a:stretch>
        </p:blipFill>
        <p:spPr>
          <a:xfrm>
            <a:off x="3714750" y="3100075"/>
            <a:ext cx="3932660" cy="2514929"/>
          </a:xfrm>
          <a:prstGeom prst="rect">
            <a:avLst/>
          </a:prstGeom>
        </p:spPr>
      </p:pic>
    </p:spTree>
    <p:extLst>
      <p:ext uri="{BB962C8B-B14F-4D97-AF65-F5344CB8AC3E}">
        <p14:creationId xmlns:p14="http://schemas.microsoft.com/office/powerpoint/2010/main" val="29482981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1AC379-2830-4035-9698-28D3DB4B1940}"/>
              </a:ext>
            </a:extLst>
          </p:cNvPr>
          <p:cNvSpPr txBox="1"/>
          <p:nvPr/>
        </p:nvSpPr>
        <p:spPr>
          <a:xfrm>
            <a:off x="3177267" y="2514601"/>
            <a:ext cx="2836033" cy="1015663"/>
          </a:xfrm>
          <a:prstGeom prst="rect">
            <a:avLst/>
          </a:prstGeom>
          <a:noFill/>
        </p:spPr>
        <p:txBody>
          <a:bodyPr wrap="none" rtlCol="0">
            <a:spAutoFit/>
          </a:bodyPr>
          <a:lstStyle/>
          <a:p>
            <a:r>
              <a:rPr lang="en-US" sz="6000" b="1" dirty="0">
                <a:effectLst>
                  <a:glow rad="139700">
                    <a:schemeClr val="accent3">
                      <a:satMod val="175000"/>
                      <a:alpha val="40000"/>
                    </a:schemeClr>
                  </a:glow>
                </a:effectLst>
                <a:latin typeface="Times New Roman" panose="02020603050405020304" pitchFamily="18" charset="0"/>
                <a:cs typeface="Times New Roman" panose="02020603050405020304" pitchFamily="18" charset="0"/>
              </a:rPr>
              <a:t>Column</a:t>
            </a:r>
          </a:p>
        </p:txBody>
      </p:sp>
    </p:spTree>
    <p:extLst>
      <p:ext uri="{BB962C8B-B14F-4D97-AF65-F5344CB8AC3E}">
        <p14:creationId xmlns:p14="http://schemas.microsoft.com/office/powerpoint/2010/main" val="36360319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5BD01-5391-D8D5-0572-5C2DB76227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067800" cy="6858000"/>
          </a:xfrm>
          <a:prstGeom prst="rect">
            <a:avLst/>
          </a:prstGeom>
        </p:spPr>
      </p:pic>
    </p:spTree>
    <p:extLst>
      <p:ext uri="{BB962C8B-B14F-4D97-AF65-F5344CB8AC3E}">
        <p14:creationId xmlns:p14="http://schemas.microsoft.com/office/powerpoint/2010/main" val="3228761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89DB0-62D2-5066-040B-0A95AF67E9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916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9F8DB-BBA1-4DA4-A9B9-DA45A9A0F482}"/>
              </a:ext>
            </a:extLst>
          </p:cNvPr>
          <p:cNvPicPr>
            <a:picLocks noChangeAspect="1"/>
          </p:cNvPicPr>
          <p:nvPr/>
        </p:nvPicPr>
        <p:blipFill rotWithShape="1">
          <a:blip r:embed="rId2"/>
          <a:srcRect r="4167"/>
          <a:stretch/>
        </p:blipFill>
        <p:spPr>
          <a:xfrm>
            <a:off x="190500" y="192337"/>
            <a:ext cx="8763000" cy="5200278"/>
          </a:xfrm>
          <a:prstGeom prst="rect">
            <a:avLst/>
          </a:prstGeom>
        </p:spPr>
      </p:pic>
      <p:sp>
        <p:nvSpPr>
          <p:cNvPr id="5" name="TextBox 4">
            <a:extLst>
              <a:ext uri="{FF2B5EF4-FFF2-40B4-BE49-F238E27FC236}">
                <a16:creationId xmlns:a16="http://schemas.microsoft.com/office/drawing/2014/main" id="{B513C4D9-AB88-4A3C-BE25-E3E03C3D45ED}"/>
              </a:ext>
            </a:extLst>
          </p:cNvPr>
          <p:cNvSpPr txBox="1"/>
          <p:nvPr/>
        </p:nvSpPr>
        <p:spPr>
          <a:xfrm>
            <a:off x="228600" y="5522838"/>
            <a:ext cx="9144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Typically, the amount of crude sample can vary from 0.1 to 1.0 % based on</a:t>
            </a:r>
            <a:r>
              <a:rPr kumimoji="0" lang="fa-IR"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Calibri"/>
                <a:ea typeface="+mn-ea"/>
                <a:cs typeface="+mn-cs"/>
              </a:rPr>
              <a:t>the weight of the sorbent.</a:t>
            </a:r>
            <a:endParaRPr kumimoji="0" lang="fa-IR"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a:t>
            </a:r>
            <a:endParaRPr kumimoji="0" lang="fa-IR"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Calibri"/>
                <a:ea typeface="+mn-ea"/>
                <a:cs typeface="+mn-cs"/>
              </a:rPr>
              <a:t>          Agilent Catalog</a:t>
            </a:r>
          </a:p>
        </p:txBody>
      </p:sp>
    </p:spTree>
    <p:extLst>
      <p:ext uri="{BB962C8B-B14F-4D97-AF65-F5344CB8AC3E}">
        <p14:creationId xmlns:p14="http://schemas.microsoft.com/office/powerpoint/2010/main" val="694975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4381500" cy="857250"/>
          </a:xfrm>
        </p:spPr>
        <p:txBody>
          <a:bodyPr rtlCol="0">
            <a:normAutofit fontScale="90000"/>
          </a:bodyPr>
          <a:lstStyle/>
          <a:p>
            <a:pPr>
              <a:defRPr/>
            </a:pPr>
            <a:r>
              <a:rPr lang="en-US" b="1" dirty="0">
                <a:solidFill>
                  <a:schemeClr val="tx2">
                    <a:lumMod val="75000"/>
                  </a:schemeClr>
                </a:solidFill>
                <a:latin typeface="Times New Roman" panose="02020603050405020304" pitchFamily="18" charset="0"/>
                <a:cs typeface="Times New Roman" panose="02020603050405020304" pitchFamily="18" charset="0"/>
              </a:rPr>
              <a:t>Frites in Preparative LC</a:t>
            </a:r>
            <a:endParaRPr lang="en-US" b="1" dirty="0">
              <a:latin typeface="Times New Roman" panose="02020603050405020304" pitchFamily="18" charset="0"/>
              <a:cs typeface="Times New Roman" panose="02020603050405020304" pitchFamily="18" charset="0"/>
            </a:endParaRPr>
          </a:p>
        </p:txBody>
      </p:sp>
      <p:pic>
        <p:nvPicPr>
          <p:cNvPr id="31747" name="Picture 2"/>
          <p:cNvPicPr>
            <a:picLocks noChangeAspect="1" noChangeArrowheads="1"/>
          </p:cNvPicPr>
          <p:nvPr/>
        </p:nvPicPr>
        <p:blipFill rotWithShape="1">
          <a:blip r:embed="rId2"/>
          <a:srcRect r="7449"/>
          <a:stretch/>
        </p:blipFill>
        <p:spPr bwMode="auto">
          <a:xfrm>
            <a:off x="5257800" y="991262"/>
            <a:ext cx="3429000" cy="5817228"/>
          </a:xfrm>
          <a:prstGeom prst="rect">
            <a:avLst/>
          </a:prstGeom>
          <a:noFill/>
          <a:ln w="9525">
            <a:noFill/>
            <a:miter lim="800000"/>
            <a:headEnd/>
            <a:tailEnd/>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41" y="3473604"/>
            <a:ext cx="4518559" cy="285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5800" y="2743200"/>
            <a:ext cx="3429000" cy="553998"/>
          </a:xfrm>
          <a:prstGeom prst="rect">
            <a:avLst/>
          </a:prstGeom>
        </p:spPr>
        <p:txBody>
          <a:bodyPr>
            <a:spAutoFit/>
          </a:bodyPr>
          <a:lstStyle/>
          <a:p>
            <a:pPr algn="ctr"/>
            <a:r>
              <a:rPr lang="en-US" sz="1500" dirty="0">
                <a:latin typeface="Times New Roman" panose="02020603050405020304" pitchFamily="18" charset="0"/>
                <a:cs typeface="Times New Roman" panose="02020603050405020304" pitchFamily="18" charset="0"/>
              </a:rPr>
              <a:t>Isobars and streamlines for a cylindrical column outlet.</a:t>
            </a:r>
          </a:p>
        </p:txBody>
      </p:sp>
    </p:spTree>
    <p:extLst>
      <p:ext uri="{BB962C8B-B14F-4D97-AF65-F5344CB8AC3E}">
        <p14:creationId xmlns:p14="http://schemas.microsoft.com/office/powerpoint/2010/main" val="25242643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srcRect l="10364"/>
          <a:stretch/>
        </p:blipFill>
        <p:spPr bwMode="auto">
          <a:xfrm>
            <a:off x="228600" y="563771"/>
            <a:ext cx="4488851" cy="4522579"/>
          </a:xfrm>
          <a:prstGeom prst="rect">
            <a:avLst/>
          </a:prstGeom>
          <a:noFill/>
          <a:ln w="9525">
            <a:noFill/>
            <a:miter lim="800000"/>
            <a:headEnd/>
            <a:tailEnd/>
          </a:ln>
          <a:effectLst/>
        </p:spPr>
      </p:pic>
      <p:sp>
        <p:nvSpPr>
          <p:cNvPr id="3" name="Rectangle 2"/>
          <p:cNvSpPr/>
          <p:nvPr/>
        </p:nvSpPr>
        <p:spPr>
          <a:xfrm>
            <a:off x="1752600" y="5562600"/>
            <a:ext cx="7696199" cy="461665"/>
          </a:xfrm>
          <a:prstGeom prst="rect">
            <a:avLst/>
          </a:prstGeom>
        </p:spPr>
        <p:txBody>
          <a:bodyPr wrap="square">
            <a:spAutoFit/>
          </a:bodyPr>
          <a:lstStyle/>
          <a:p>
            <a:r>
              <a:rPr lang="en-US" sz="2400" b="1" dirty="0">
                <a:solidFill>
                  <a:srgbClr val="FF0000"/>
                </a:solidFill>
                <a:latin typeface="Calibri"/>
              </a:rPr>
              <a:t>Schematic of a typical distribution plate</a:t>
            </a:r>
          </a:p>
        </p:txBody>
      </p:sp>
      <p:pic>
        <p:nvPicPr>
          <p:cNvPr id="8195" name="Picture 3"/>
          <p:cNvPicPr>
            <a:picLocks noChangeAspect="1" noChangeArrowheads="1"/>
          </p:cNvPicPr>
          <p:nvPr/>
        </p:nvPicPr>
        <p:blipFill rotWithShape="1">
          <a:blip r:embed="rId3"/>
          <a:srcRect t="4642"/>
          <a:stretch/>
        </p:blipFill>
        <p:spPr bwMode="auto">
          <a:xfrm>
            <a:off x="4857750" y="909935"/>
            <a:ext cx="3240036" cy="4117546"/>
          </a:xfrm>
          <a:prstGeom prst="rect">
            <a:avLst/>
          </a:prstGeom>
          <a:noFill/>
          <a:ln w="9525">
            <a:noFill/>
            <a:miter lim="800000"/>
            <a:headEnd/>
            <a:tailEnd/>
          </a:ln>
          <a:effectLst/>
        </p:spPr>
      </p:pic>
    </p:spTree>
    <p:extLst>
      <p:ext uri="{BB962C8B-B14F-4D97-AF65-F5344CB8AC3E}">
        <p14:creationId xmlns:p14="http://schemas.microsoft.com/office/powerpoint/2010/main" val="1138028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DE5CFF-E66F-A33B-460D-12BA6EE6E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8664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3416" y="5654502"/>
            <a:ext cx="6229350" cy="369332"/>
          </a:xfrm>
          <a:prstGeom prst="rect">
            <a:avLst/>
          </a:prstGeom>
        </p:spPr>
        <p:txBody>
          <a:bodyPr wrap="square">
            <a:spAutoFit/>
          </a:bodyPr>
          <a:lstStyle/>
          <a:p>
            <a:pPr fontAlgn="base">
              <a:spcBef>
                <a:spcPct val="0"/>
              </a:spcBef>
              <a:spcAft>
                <a:spcPct val="0"/>
              </a:spcAft>
              <a:defRPr/>
            </a:pPr>
            <a:r>
              <a:rPr lang="en-US" b="1" dirty="0">
                <a:solidFill>
                  <a:prstClr val="black"/>
                </a:solidFill>
                <a:effectLst>
                  <a:glow rad="63500">
                    <a:schemeClr val="accent5">
                      <a:satMod val="175000"/>
                      <a:alpha val="40000"/>
                    </a:schemeClr>
                  </a:glow>
                </a:effectLst>
                <a:latin typeface="Arial" charset="0"/>
                <a:cs typeface="Arial" charset="0"/>
              </a:rPr>
              <a:t>Cross-section of a column inlet with frit system.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1298702"/>
            <a:ext cx="5791201" cy="4440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C1D23E2-AE29-7517-F6DA-ADECE7F63394}"/>
              </a:ext>
            </a:extLst>
          </p:cNvPr>
          <p:cNvSpPr txBox="1"/>
          <p:nvPr/>
        </p:nvSpPr>
        <p:spPr>
          <a:xfrm>
            <a:off x="2292" y="76200"/>
            <a:ext cx="9065508" cy="1200329"/>
          </a:xfrm>
          <a:prstGeom prst="rect">
            <a:avLst/>
          </a:prstGeom>
          <a:noFill/>
        </p:spPr>
        <p:txBody>
          <a:bodyPr wrap="square">
            <a:spAutoFit/>
          </a:bodyPr>
          <a:lstStyle/>
          <a:p>
            <a:r>
              <a:rPr lang="en-US" sz="2400" dirty="0"/>
              <a:t>The easiest means of fluid distribution at the column inlet is by using a</a:t>
            </a:r>
          </a:p>
          <a:p>
            <a:r>
              <a:rPr lang="en-US" sz="2400" dirty="0"/>
              <a:t>high-pressure drop of the </a:t>
            </a:r>
            <a:r>
              <a:rPr lang="en-US" sz="2400" b="1" i="1" dirty="0"/>
              <a:t>packed bed</a:t>
            </a:r>
            <a:r>
              <a:rPr lang="en-US" sz="2400" dirty="0"/>
              <a:t>, which forces the fluid inside the inlet frit into the radial dimension.</a:t>
            </a:r>
          </a:p>
        </p:txBody>
      </p:sp>
    </p:spTree>
    <p:extLst>
      <p:ext uri="{BB962C8B-B14F-4D97-AF65-F5344CB8AC3E}">
        <p14:creationId xmlns:p14="http://schemas.microsoft.com/office/powerpoint/2010/main" val="3119812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C446ED-FF2D-17C7-7D68-EFFE156C6DC4}"/>
              </a:ext>
            </a:extLst>
          </p:cNvPr>
          <p:cNvSpPr txBox="1"/>
          <p:nvPr/>
        </p:nvSpPr>
        <p:spPr>
          <a:xfrm>
            <a:off x="76200" y="304800"/>
            <a:ext cx="8991600" cy="5378395"/>
          </a:xfrm>
          <a:prstGeom prst="rect">
            <a:avLst/>
          </a:prstGeom>
          <a:noFill/>
        </p:spPr>
        <p:txBody>
          <a:bodyPr wrap="square">
            <a:spAutoFit/>
          </a:bodyPr>
          <a:lstStyle/>
          <a:p>
            <a:pPr algn="just">
              <a:lnSpc>
                <a:spcPct val="150000"/>
              </a:lnSpc>
            </a:pPr>
            <a:r>
              <a:rPr lang="en-US" sz="2000" dirty="0">
                <a:solidFill>
                  <a:srgbClr val="FF0000"/>
                </a:solidFill>
                <a:latin typeface="Times New Roman" panose="02020603050405020304" pitchFamily="18" charset="0"/>
                <a:cs typeface="Times New Roman" panose="02020603050405020304" pitchFamily="18" charset="0"/>
              </a:rPr>
              <a:t>Stainless steel </a:t>
            </a:r>
            <a:r>
              <a:rPr lang="en-US" sz="2000" dirty="0">
                <a:latin typeface="Times New Roman" panose="02020603050405020304" pitchFamily="18" charset="0"/>
                <a:cs typeface="Times New Roman" panose="02020603050405020304" pitchFamily="18" charset="0"/>
              </a:rPr>
              <a:t>bed supports are used extensively in standard and engineered chromatography columns. In contrast with hydrophobic </a:t>
            </a:r>
            <a:r>
              <a:rPr lang="en-US" sz="2000" dirty="0">
                <a:solidFill>
                  <a:srgbClr val="FF0000"/>
                </a:solidFill>
                <a:latin typeface="Times New Roman" panose="02020603050405020304" pitchFamily="18" charset="0"/>
                <a:cs typeface="Times New Roman" panose="02020603050405020304" pitchFamily="18" charset="0"/>
              </a:rPr>
              <a:t>polyethylene</a:t>
            </a:r>
            <a:r>
              <a:rPr lang="en-US" sz="2000" dirty="0">
                <a:latin typeface="Times New Roman" panose="02020603050405020304" pitchFamily="18" charset="0"/>
                <a:cs typeface="Times New Roman" panose="02020603050405020304" pitchFamily="18" charset="0"/>
              </a:rPr>
              <a:t> sinters, they are easily “wetted.” The multilayer woven mesh construction offers high porosity and mechanical strength, it may in many cases be cleaned of media particles mechanically or by ultrasonic means. </a:t>
            </a:r>
          </a:p>
          <a:p>
            <a:pPr algn="just">
              <a:lnSpc>
                <a:spcPct val="150000"/>
              </a:lnSpc>
            </a:pPr>
            <a:r>
              <a:rPr lang="en-US" sz="2000" dirty="0">
                <a:latin typeface="Times New Roman" panose="02020603050405020304" pitchFamily="18" charset="0"/>
                <a:cs typeface="Times New Roman" panose="02020603050405020304" pitchFamily="18" charset="0"/>
              </a:rPr>
              <a:t>However, all stainless steel products are susceptible to </a:t>
            </a:r>
            <a:r>
              <a:rPr lang="en-US" sz="2000" dirty="0">
                <a:solidFill>
                  <a:srgbClr val="FF0000"/>
                </a:solidFill>
                <a:latin typeface="Times New Roman" panose="02020603050405020304" pitchFamily="18" charset="0"/>
                <a:cs typeface="Times New Roman" panose="02020603050405020304" pitchFamily="18" charset="0"/>
              </a:rPr>
              <a:t>corrosion</a:t>
            </a:r>
            <a:r>
              <a:rPr lang="en-US" sz="2000" dirty="0">
                <a:latin typeface="Times New Roman" panose="02020603050405020304" pitchFamily="18" charset="0"/>
                <a:cs typeface="Times New Roman" panose="02020603050405020304" pitchFamily="18" charset="0"/>
              </a:rPr>
              <a:t> when in prolonged contact with </a:t>
            </a:r>
            <a:r>
              <a:rPr lang="en-US" sz="2000" dirty="0">
                <a:solidFill>
                  <a:srgbClr val="FF0000"/>
                </a:solidFill>
                <a:latin typeface="Times New Roman" panose="02020603050405020304" pitchFamily="18" charset="0"/>
                <a:cs typeface="Times New Roman" panose="02020603050405020304" pitchFamily="18" charset="0"/>
              </a:rPr>
              <a:t>chloride-containing</a:t>
            </a:r>
            <a:r>
              <a:rPr lang="en-US" sz="2000" dirty="0">
                <a:latin typeface="Times New Roman" panose="02020603050405020304" pitchFamily="18" charset="0"/>
                <a:cs typeface="Times New Roman" panose="02020603050405020304" pitchFamily="18" charset="0"/>
              </a:rPr>
              <a:t> solutions and especially at </a:t>
            </a:r>
            <a:r>
              <a:rPr lang="en-US" sz="2000" dirty="0">
                <a:solidFill>
                  <a:srgbClr val="FF0000"/>
                </a:solidFill>
                <a:latin typeface="Times New Roman" panose="02020603050405020304" pitchFamily="18" charset="0"/>
                <a:cs typeface="Times New Roman" panose="02020603050405020304" pitchFamily="18" charset="0"/>
              </a:rPr>
              <a:t>low </a:t>
            </a:r>
            <a:r>
              <a:rPr lang="en-US" sz="2000" dirty="0" err="1">
                <a:solidFill>
                  <a:srgbClr val="FF0000"/>
                </a:solidFill>
                <a:latin typeface="Times New Roman" panose="02020603050405020304" pitchFamily="18" charset="0"/>
                <a:cs typeface="Times New Roman" panose="02020603050405020304" pitchFamily="18" charset="0"/>
              </a:rPr>
              <a:t>pH</a:t>
            </a:r>
            <a:r>
              <a:rPr lang="en-US" sz="2000" dirty="0" err="1">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p>
          <a:p>
            <a:pPr algn="just">
              <a:lnSpc>
                <a:spcPct val="150000"/>
              </a:lnSpc>
            </a:pPr>
            <a:r>
              <a:rPr lang="en-US" sz="2000" dirty="0">
                <a:latin typeface="Times New Roman" panose="02020603050405020304" pitchFamily="18" charset="0"/>
                <a:cs typeface="Times New Roman" panose="02020603050405020304" pitchFamily="18" charset="0"/>
              </a:rPr>
              <a:t>In general, properly passivated mesh of </a:t>
            </a:r>
            <a:r>
              <a:rPr lang="en-US" sz="2000" dirty="0" err="1">
                <a:latin typeface="Times New Roman" panose="02020603050405020304" pitchFamily="18" charset="0"/>
                <a:cs typeface="Times New Roman" panose="02020603050405020304" pitchFamily="18" charset="0"/>
              </a:rPr>
              <a:t>Deutsches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Institut</a:t>
            </a:r>
            <a:r>
              <a:rPr lang="en-US" sz="2000" dirty="0">
                <a:latin typeface="Times New Roman" panose="02020603050405020304" pitchFamily="18" charset="0"/>
                <a:cs typeface="Times New Roman" panose="02020603050405020304" pitchFamily="18" charset="0"/>
              </a:rPr>
              <a:t> für </a:t>
            </a:r>
            <a:r>
              <a:rPr lang="en-US" sz="2000" dirty="0" err="1">
                <a:latin typeface="Times New Roman" panose="02020603050405020304" pitchFamily="18" charset="0"/>
                <a:cs typeface="Times New Roman" panose="02020603050405020304" pitchFamily="18" charset="0"/>
              </a:rPr>
              <a:t>Normung</a:t>
            </a:r>
            <a:r>
              <a:rPr lang="en-US" sz="2000" dirty="0">
                <a:latin typeface="Times New Roman" panose="02020603050405020304" pitchFamily="18" charset="0"/>
                <a:cs typeface="Times New Roman" panose="02020603050405020304" pitchFamily="18" charset="0"/>
              </a:rPr>
              <a:t> (DIN) grade 1.4404 (approximately equivalent to type 316L) is suitable for prolonged immersion in 2M sodium chloride solution at neutral pH and at ambient temperature (approximately 20 </a:t>
            </a:r>
            <a:r>
              <a:rPr lang="he-IL"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C).</a:t>
            </a:r>
          </a:p>
          <a:p>
            <a:endParaRPr lang="en-US" sz="1350" dirty="0"/>
          </a:p>
        </p:txBody>
      </p:sp>
    </p:spTree>
    <p:extLst>
      <p:ext uri="{BB962C8B-B14F-4D97-AF65-F5344CB8AC3E}">
        <p14:creationId xmlns:p14="http://schemas.microsoft.com/office/powerpoint/2010/main" val="21441154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42A40-7DBC-CD9D-1065-2C9353174F82}"/>
              </a:ext>
            </a:extLst>
          </p:cNvPr>
          <p:cNvPicPr>
            <a:picLocks noChangeAspect="1"/>
          </p:cNvPicPr>
          <p:nvPr/>
        </p:nvPicPr>
        <p:blipFill>
          <a:blip r:embed="rId2"/>
          <a:stretch>
            <a:fillRect/>
          </a:stretch>
        </p:blipFill>
        <p:spPr>
          <a:xfrm>
            <a:off x="152401" y="156228"/>
            <a:ext cx="3314701" cy="1647739"/>
          </a:xfrm>
          <a:prstGeom prst="rect">
            <a:avLst/>
          </a:prstGeom>
        </p:spPr>
      </p:pic>
      <p:sp>
        <p:nvSpPr>
          <p:cNvPr id="5" name="TextBox 4">
            <a:extLst>
              <a:ext uri="{FF2B5EF4-FFF2-40B4-BE49-F238E27FC236}">
                <a16:creationId xmlns:a16="http://schemas.microsoft.com/office/drawing/2014/main" id="{E9852BB5-8D48-E6E2-0049-F256FA62CD97}"/>
              </a:ext>
            </a:extLst>
          </p:cNvPr>
          <p:cNvSpPr txBox="1"/>
          <p:nvPr/>
        </p:nvSpPr>
        <p:spPr>
          <a:xfrm>
            <a:off x="51438" y="2029253"/>
            <a:ext cx="3516626" cy="923330"/>
          </a:xfrm>
          <a:prstGeom prst="rect">
            <a:avLst/>
          </a:prstGeom>
          <a:noFill/>
        </p:spPr>
        <p:txBody>
          <a:bodyPr wrap="square">
            <a:spAutoFit/>
          </a:bodyPr>
          <a:lstStyle/>
          <a:p>
            <a:r>
              <a:rPr lang="en-US" dirty="0"/>
              <a:t>Left—Packed bed with Flat Header Design, Right—Packed bed with “Ribbed” Header Design.</a:t>
            </a:r>
          </a:p>
        </p:txBody>
      </p:sp>
      <p:pic>
        <p:nvPicPr>
          <p:cNvPr id="7" name="Picture 6">
            <a:extLst>
              <a:ext uri="{FF2B5EF4-FFF2-40B4-BE49-F238E27FC236}">
                <a16:creationId xmlns:a16="http://schemas.microsoft.com/office/drawing/2014/main" id="{B7EA3D0B-9936-E565-FA67-A7776BE733A8}"/>
              </a:ext>
            </a:extLst>
          </p:cNvPr>
          <p:cNvPicPr>
            <a:picLocks noChangeAspect="1"/>
          </p:cNvPicPr>
          <p:nvPr/>
        </p:nvPicPr>
        <p:blipFill>
          <a:blip r:embed="rId3"/>
          <a:stretch>
            <a:fillRect/>
          </a:stretch>
        </p:blipFill>
        <p:spPr>
          <a:xfrm>
            <a:off x="3962400" y="77936"/>
            <a:ext cx="5111430" cy="1804322"/>
          </a:xfrm>
          <a:prstGeom prst="rect">
            <a:avLst/>
          </a:prstGeom>
        </p:spPr>
      </p:pic>
      <p:sp>
        <p:nvSpPr>
          <p:cNvPr id="9" name="TextBox 8">
            <a:extLst>
              <a:ext uri="{FF2B5EF4-FFF2-40B4-BE49-F238E27FC236}">
                <a16:creationId xmlns:a16="http://schemas.microsoft.com/office/drawing/2014/main" id="{0CBDF691-346F-9C79-15E7-489D681C8411}"/>
              </a:ext>
            </a:extLst>
          </p:cNvPr>
          <p:cNvSpPr txBox="1"/>
          <p:nvPr/>
        </p:nvSpPr>
        <p:spPr>
          <a:xfrm>
            <a:off x="4095035" y="1935450"/>
            <a:ext cx="4997527" cy="646331"/>
          </a:xfrm>
          <a:prstGeom prst="rect">
            <a:avLst/>
          </a:prstGeom>
          <a:noFill/>
        </p:spPr>
        <p:txBody>
          <a:bodyPr wrap="square">
            <a:spAutoFit/>
          </a:bodyPr>
          <a:lstStyle/>
          <a:p>
            <a:r>
              <a:rPr lang="en-US" dirty="0"/>
              <a:t>Velocity contours in the packed bed for the flat (left) and “ribbed” designs.</a:t>
            </a:r>
          </a:p>
        </p:txBody>
      </p:sp>
      <p:pic>
        <p:nvPicPr>
          <p:cNvPr id="11" name="Picture 10">
            <a:extLst>
              <a:ext uri="{FF2B5EF4-FFF2-40B4-BE49-F238E27FC236}">
                <a16:creationId xmlns:a16="http://schemas.microsoft.com/office/drawing/2014/main" id="{6B45A1E5-8854-F738-6095-0762383C13A5}"/>
              </a:ext>
            </a:extLst>
          </p:cNvPr>
          <p:cNvPicPr>
            <a:picLocks noChangeAspect="1"/>
          </p:cNvPicPr>
          <p:nvPr/>
        </p:nvPicPr>
        <p:blipFill>
          <a:blip r:embed="rId4"/>
          <a:stretch>
            <a:fillRect/>
          </a:stretch>
        </p:blipFill>
        <p:spPr>
          <a:xfrm>
            <a:off x="152400" y="3305055"/>
            <a:ext cx="3625146" cy="2487262"/>
          </a:xfrm>
          <a:prstGeom prst="rect">
            <a:avLst/>
          </a:prstGeom>
        </p:spPr>
      </p:pic>
      <p:sp>
        <p:nvSpPr>
          <p:cNvPr id="13" name="TextBox 12">
            <a:extLst>
              <a:ext uri="{FF2B5EF4-FFF2-40B4-BE49-F238E27FC236}">
                <a16:creationId xmlns:a16="http://schemas.microsoft.com/office/drawing/2014/main" id="{872C98D5-50E6-88AA-A769-B705CCE2A5C1}"/>
              </a:ext>
            </a:extLst>
          </p:cNvPr>
          <p:cNvSpPr txBox="1"/>
          <p:nvPr/>
        </p:nvSpPr>
        <p:spPr>
          <a:xfrm>
            <a:off x="0" y="5986191"/>
            <a:ext cx="4429503" cy="507831"/>
          </a:xfrm>
          <a:prstGeom prst="rect">
            <a:avLst/>
          </a:prstGeom>
          <a:noFill/>
        </p:spPr>
        <p:txBody>
          <a:bodyPr wrap="square">
            <a:spAutoFit/>
          </a:bodyPr>
          <a:lstStyle/>
          <a:p>
            <a:r>
              <a:rPr lang="en-US" sz="1350" dirty="0"/>
              <a:t>Tracer transition profiles at the column outlet(s) obtained with the “ribbed” and flat designs.</a:t>
            </a:r>
          </a:p>
        </p:txBody>
      </p:sp>
      <p:pic>
        <p:nvPicPr>
          <p:cNvPr id="15" name="Picture 14">
            <a:extLst>
              <a:ext uri="{FF2B5EF4-FFF2-40B4-BE49-F238E27FC236}">
                <a16:creationId xmlns:a16="http://schemas.microsoft.com/office/drawing/2014/main" id="{72B6A6A9-2B96-108E-DC65-CCECF636E37C}"/>
              </a:ext>
            </a:extLst>
          </p:cNvPr>
          <p:cNvPicPr>
            <a:picLocks noChangeAspect="1"/>
          </p:cNvPicPr>
          <p:nvPr/>
        </p:nvPicPr>
        <p:blipFill>
          <a:blip r:embed="rId5"/>
          <a:stretch>
            <a:fillRect/>
          </a:stretch>
        </p:blipFill>
        <p:spPr>
          <a:xfrm>
            <a:off x="4308212" y="3835303"/>
            <a:ext cx="4683388" cy="1957014"/>
          </a:xfrm>
          <a:prstGeom prst="rect">
            <a:avLst/>
          </a:prstGeom>
        </p:spPr>
      </p:pic>
      <p:sp>
        <p:nvSpPr>
          <p:cNvPr id="17" name="TextBox 16">
            <a:extLst>
              <a:ext uri="{FF2B5EF4-FFF2-40B4-BE49-F238E27FC236}">
                <a16:creationId xmlns:a16="http://schemas.microsoft.com/office/drawing/2014/main" id="{5577DC53-2E51-25BC-5A33-990AAD1D6F03}"/>
              </a:ext>
            </a:extLst>
          </p:cNvPr>
          <p:cNvSpPr txBox="1"/>
          <p:nvPr/>
        </p:nvSpPr>
        <p:spPr>
          <a:xfrm>
            <a:off x="4522586" y="3600450"/>
            <a:ext cx="3449625" cy="307777"/>
          </a:xfrm>
          <a:prstGeom prst="rect">
            <a:avLst/>
          </a:prstGeom>
          <a:noFill/>
        </p:spPr>
        <p:txBody>
          <a:bodyPr wrap="square">
            <a:spAutoFit/>
          </a:bodyPr>
          <a:lstStyle/>
          <a:p>
            <a:r>
              <a:rPr lang="en-US" sz="1400" dirty="0"/>
              <a:t>Parameters Employed for Model Verification</a:t>
            </a:r>
          </a:p>
        </p:txBody>
      </p:sp>
    </p:spTree>
    <p:extLst>
      <p:ext uri="{BB962C8B-B14F-4D97-AF65-F5344CB8AC3E}">
        <p14:creationId xmlns:p14="http://schemas.microsoft.com/office/powerpoint/2010/main" val="6662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7222"/>
            <a:ext cx="7543800" cy="6206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43000" y="6324600"/>
            <a:ext cx="6496050" cy="369332"/>
          </a:xfrm>
          <a:prstGeom prst="rect">
            <a:avLst/>
          </a:prstGeom>
        </p:spPr>
        <p:txBody>
          <a:bodyPr wrap="square">
            <a:spAutoFit/>
          </a:bodyPr>
          <a:lstStyle/>
          <a:p>
            <a:pPr fontAlgn="base">
              <a:spcBef>
                <a:spcPct val="0"/>
              </a:spcBef>
              <a:spcAft>
                <a:spcPct val="0"/>
              </a:spcAft>
              <a:defRPr/>
            </a:pPr>
            <a:r>
              <a:rPr lang="en-US" b="1" dirty="0">
                <a:solidFill>
                  <a:prstClr val="black"/>
                </a:solidFill>
                <a:effectLst>
                  <a:glow rad="63500">
                    <a:schemeClr val="accent5">
                      <a:satMod val="175000"/>
                      <a:alpha val="40000"/>
                    </a:schemeClr>
                  </a:glow>
                </a:effectLst>
                <a:latin typeface="Arial" charset="0"/>
                <a:cs typeface="Arial" charset="0"/>
              </a:rPr>
              <a:t>Flow-cell geometry design and impact on exit velocity</a:t>
            </a:r>
          </a:p>
        </p:txBody>
      </p:sp>
    </p:spTree>
    <p:extLst>
      <p:ext uri="{BB962C8B-B14F-4D97-AF65-F5344CB8AC3E}">
        <p14:creationId xmlns:p14="http://schemas.microsoft.com/office/powerpoint/2010/main" val="3190656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925EE-0C23-FE06-1470-08DC0BD69905}"/>
              </a:ext>
            </a:extLst>
          </p:cNvPr>
          <p:cNvPicPr>
            <a:picLocks noChangeAspect="1"/>
          </p:cNvPicPr>
          <p:nvPr/>
        </p:nvPicPr>
        <p:blipFill>
          <a:blip r:embed="rId2"/>
          <a:stretch>
            <a:fillRect/>
          </a:stretch>
        </p:blipFill>
        <p:spPr>
          <a:xfrm>
            <a:off x="1657351" y="1943100"/>
            <a:ext cx="6864348" cy="4610099"/>
          </a:xfrm>
          <a:prstGeom prst="rect">
            <a:avLst/>
          </a:prstGeom>
        </p:spPr>
      </p:pic>
      <p:sp>
        <p:nvSpPr>
          <p:cNvPr id="7" name="TextBox 6">
            <a:extLst>
              <a:ext uri="{FF2B5EF4-FFF2-40B4-BE49-F238E27FC236}">
                <a16:creationId xmlns:a16="http://schemas.microsoft.com/office/drawing/2014/main" id="{C407A9DC-4DC2-BD99-5751-43474D2FB569}"/>
              </a:ext>
            </a:extLst>
          </p:cNvPr>
          <p:cNvSpPr txBox="1"/>
          <p:nvPr/>
        </p:nvSpPr>
        <p:spPr>
          <a:xfrm>
            <a:off x="1543050" y="1143001"/>
            <a:ext cx="6800850"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Table below gives some basic information on protein binding for common column construction materials.</a:t>
            </a:r>
          </a:p>
        </p:txBody>
      </p:sp>
    </p:spTree>
    <p:extLst>
      <p:ext uri="{BB962C8B-B14F-4D97-AF65-F5344CB8AC3E}">
        <p14:creationId xmlns:p14="http://schemas.microsoft.com/office/powerpoint/2010/main" val="25967006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5E29D1-5841-4808-A7FE-04F8B720BAF8}"/>
              </a:ext>
            </a:extLst>
          </p:cNvPr>
          <p:cNvSpPr txBox="1"/>
          <p:nvPr/>
        </p:nvSpPr>
        <p:spPr>
          <a:xfrm>
            <a:off x="2520661" y="2514600"/>
            <a:ext cx="4249881" cy="1200329"/>
          </a:xfrm>
          <a:prstGeom prst="rect">
            <a:avLst/>
          </a:prstGeom>
          <a:noFill/>
        </p:spPr>
        <p:txBody>
          <a:bodyPr wrap="none" rtlCol="0">
            <a:spAutoFit/>
          </a:bodyPr>
          <a:lstStyle/>
          <a:p>
            <a:pPr algn="ctr"/>
            <a:r>
              <a:rPr lang="en-US" sz="3600" b="1"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Packing Method for </a:t>
            </a:r>
          </a:p>
          <a:p>
            <a:pPr algn="ctr"/>
            <a:r>
              <a:rPr lang="en-US" sz="3600" b="1"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Preparative Column</a:t>
            </a:r>
          </a:p>
        </p:txBody>
      </p:sp>
    </p:spTree>
    <p:extLst>
      <p:ext uri="{BB962C8B-B14F-4D97-AF65-F5344CB8AC3E}">
        <p14:creationId xmlns:p14="http://schemas.microsoft.com/office/powerpoint/2010/main" val="256214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50478"/>
            <a:ext cx="7501475" cy="4226522"/>
          </a:xfrm>
        </p:spPr>
        <p:txBody>
          <a:bodyPr>
            <a:normAutofit lnSpcReduction="10000"/>
          </a:bodyPr>
          <a:lstStyle/>
          <a:p>
            <a:pPr marL="0" indent="0">
              <a:lnSpc>
                <a:spcPct val="150000"/>
              </a:lnSpc>
              <a:buNone/>
            </a:pPr>
            <a:r>
              <a:rPr lang="en-GB" sz="2800" dirty="0">
                <a:cs typeface="+mj-cs"/>
              </a:rPr>
              <a:t>Column Preparation</a:t>
            </a:r>
          </a:p>
          <a:p>
            <a:pPr marL="0" indent="0">
              <a:lnSpc>
                <a:spcPct val="150000"/>
              </a:lnSpc>
              <a:buNone/>
            </a:pPr>
            <a:r>
              <a:rPr lang="en-GB" sz="2800" dirty="0">
                <a:cs typeface="+mj-cs"/>
              </a:rPr>
              <a:t>Slurry Preparation</a:t>
            </a:r>
          </a:p>
          <a:p>
            <a:pPr marL="0" indent="0">
              <a:lnSpc>
                <a:spcPct val="150000"/>
              </a:lnSpc>
              <a:buNone/>
            </a:pPr>
            <a:r>
              <a:rPr lang="en-US" sz="2800" dirty="0">
                <a:cs typeface="+mj-cs"/>
              </a:rPr>
              <a:t>Dynamic Axial Compression (DAC) Packing</a:t>
            </a:r>
          </a:p>
          <a:p>
            <a:pPr marL="0" indent="0">
              <a:lnSpc>
                <a:spcPct val="150000"/>
              </a:lnSpc>
              <a:buNone/>
            </a:pPr>
            <a:r>
              <a:rPr lang="en-GB" sz="2800" dirty="0">
                <a:cs typeface="+mj-cs"/>
              </a:rPr>
              <a:t>Stall Packing</a:t>
            </a:r>
          </a:p>
          <a:p>
            <a:pPr marL="0" indent="0">
              <a:lnSpc>
                <a:spcPct val="150000"/>
              </a:lnSpc>
              <a:buNone/>
            </a:pPr>
            <a:r>
              <a:rPr lang="en-GB" sz="2800" dirty="0">
                <a:cs typeface="+mj-cs"/>
              </a:rPr>
              <a:t>Combined Method (</a:t>
            </a:r>
            <a:r>
              <a:rPr lang="en-GB" sz="2800" dirty="0" err="1">
                <a:cs typeface="+mj-cs"/>
              </a:rPr>
              <a:t>Stall+DAC</a:t>
            </a:r>
            <a:r>
              <a:rPr lang="en-GB" sz="2800" dirty="0">
                <a:cs typeface="+mj-cs"/>
              </a:rPr>
              <a:t>)</a:t>
            </a:r>
          </a:p>
          <a:p>
            <a:pPr marL="0" indent="0">
              <a:lnSpc>
                <a:spcPct val="150000"/>
              </a:lnSpc>
              <a:buNone/>
            </a:pPr>
            <a:r>
              <a:rPr lang="en-GB" sz="2800" dirty="0">
                <a:cs typeface="+mj-cs"/>
              </a:rPr>
              <a:t>Vibration Packing</a:t>
            </a:r>
            <a:endParaRPr lang="fa-IR" sz="2800" dirty="0">
              <a:cs typeface="+mj-cs"/>
            </a:endParaRPr>
          </a:p>
        </p:txBody>
      </p:sp>
      <p:sp>
        <p:nvSpPr>
          <p:cNvPr id="6" name="Title 1"/>
          <p:cNvSpPr txBox="1">
            <a:spLocks/>
          </p:cNvSpPr>
          <p:nvPr/>
        </p:nvSpPr>
        <p:spPr>
          <a:xfrm>
            <a:off x="185057" y="914400"/>
            <a:ext cx="6172200" cy="857250"/>
          </a:xfrm>
          <a:prstGeom prst="rect">
            <a:avLst/>
          </a:prstGeom>
        </p:spPr>
        <p:txBody>
          <a:bodyPr vert="horz" lIns="68580" tIns="34290" rIns="68580" bIns="3429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GB" sz="4000" b="1" dirty="0">
                <a:solidFill>
                  <a:prstClr val="black"/>
                </a:solidFill>
                <a:latin typeface="Calibri"/>
              </a:rPr>
              <a:t>Outlines</a:t>
            </a:r>
            <a:endParaRPr lang="fa-IR" sz="4000" b="1"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415601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5FC66-6CCE-0C1F-BCA4-C5D1270ECFAB}"/>
              </a:ext>
            </a:extLst>
          </p:cNvPr>
          <p:cNvSpPr txBox="1"/>
          <p:nvPr/>
        </p:nvSpPr>
        <p:spPr>
          <a:xfrm>
            <a:off x="2997177" y="2133600"/>
            <a:ext cx="3149645"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Conferences</a:t>
            </a:r>
          </a:p>
        </p:txBody>
      </p:sp>
    </p:spTree>
    <p:extLst>
      <p:ext uri="{BB962C8B-B14F-4D97-AF65-F5344CB8AC3E}">
        <p14:creationId xmlns:p14="http://schemas.microsoft.com/office/powerpoint/2010/main" val="31318979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219200"/>
            <a:ext cx="8991600" cy="5867400"/>
          </a:xfrm>
        </p:spPr>
        <p:txBody>
          <a:bodyPr>
            <a:noAutofit/>
          </a:bodyPr>
          <a:lstStyle/>
          <a:p>
            <a:pPr marL="0" indent="0" algn="just">
              <a:buNone/>
            </a:pPr>
            <a:r>
              <a:rPr lang="en-US" sz="2400" dirty="0"/>
              <a:t>1) </a:t>
            </a:r>
            <a:r>
              <a:rPr lang="en-US" sz="2400" dirty="0">
                <a:solidFill>
                  <a:srgbClr val="FF0000"/>
                </a:solidFill>
              </a:rPr>
              <a:t>Clean</a:t>
            </a:r>
            <a:r>
              <a:rPr lang="en-US" sz="2400" dirty="0"/>
              <a:t> the frits carefully and inspect them for obvious damage.</a:t>
            </a:r>
          </a:p>
          <a:p>
            <a:pPr marL="0" indent="0" algn="just">
              <a:buNone/>
            </a:pPr>
            <a:endParaRPr lang="en-US" sz="2400" dirty="0"/>
          </a:p>
          <a:p>
            <a:pPr marL="0" indent="0" algn="just">
              <a:buNone/>
            </a:pPr>
            <a:r>
              <a:rPr lang="en-US" sz="2400" dirty="0"/>
              <a:t>2) </a:t>
            </a:r>
            <a:r>
              <a:rPr lang="en-US" sz="2400" dirty="0">
                <a:solidFill>
                  <a:srgbClr val="FF0000"/>
                </a:solidFill>
              </a:rPr>
              <a:t>Mount</a:t>
            </a:r>
            <a:r>
              <a:rPr lang="en-US" sz="2400" dirty="0"/>
              <a:t>, clean, and examine the column for proper sealing according to the manufacturer’s operation manual.</a:t>
            </a:r>
          </a:p>
          <a:p>
            <a:pPr marL="0" indent="0" algn="just">
              <a:buNone/>
            </a:pPr>
            <a:endParaRPr lang="en-US" sz="2400" dirty="0"/>
          </a:p>
          <a:p>
            <a:pPr marL="0" indent="0" algn="just">
              <a:buNone/>
            </a:pPr>
            <a:r>
              <a:rPr lang="en-US" sz="2400" dirty="0"/>
              <a:t>3) Prior to packing, check and adjust the </a:t>
            </a:r>
            <a:r>
              <a:rPr lang="en-US" sz="2400" dirty="0">
                <a:solidFill>
                  <a:srgbClr val="FF0000"/>
                </a:solidFill>
              </a:rPr>
              <a:t>vertical orientation </a:t>
            </a:r>
            <a:r>
              <a:rPr lang="en-US" sz="2400" dirty="0"/>
              <a:t>of the column using a spirit level. Move the piston to its maximum bed length position.</a:t>
            </a:r>
          </a:p>
          <a:p>
            <a:pPr marL="0" indent="0" algn="just">
              <a:buNone/>
            </a:pPr>
            <a:endParaRPr lang="en-US" sz="2400" dirty="0"/>
          </a:p>
          <a:p>
            <a:pPr marL="0" indent="0" algn="just">
              <a:buNone/>
            </a:pPr>
            <a:r>
              <a:rPr lang="en-US" sz="2400" dirty="0"/>
              <a:t>4) </a:t>
            </a:r>
            <a:r>
              <a:rPr lang="en-US" sz="2400" dirty="0">
                <a:solidFill>
                  <a:srgbClr val="FF0000"/>
                </a:solidFill>
              </a:rPr>
              <a:t>Flush the empty column </a:t>
            </a:r>
            <a:r>
              <a:rPr lang="en-US" sz="2400" dirty="0"/>
              <a:t>with the slurry solvent prior to use to ensure that the column, column frits, and plumbing are clean and wetted. Empty the column before introducing the slurry suspension.</a:t>
            </a:r>
            <a:endParaRPr lang="fa-IR" sz="2400" dirty="0"/>
          </a:p>
        </p:txBody>
      </p:sp>
      <p:sp>
        <p:nvSpPr>
          <p:cNvPr id="6" name="Title 1"/>
          <p:cNvSpPr>
            <a:spLocks noGrp="1"/>
          </p:cNvSpPr>
          <p:nvPr>
            <p:ph type="title"/>
          </p:nvPr>
        </p:nvSpPr>
        <p:spPr>
          <a:xfrm>
            <a:off x="152400" y="381000"/>
            <a:ext cx="6172200" cy="691586"/>
          </a:xfrm>
        </p:spPr>
        <p:txBody>
          <a:bodyPr>
            <a:noAutofit/>
          </a:bodyPr>
          <a:lstStyle/>
          <a:p>
            <a:pPr algn="l"/>
            <a:r>
              <a:rPr lang="en-GB" sz="4400" b="1" dirty="0"/>
              <a:t>Column Preparation</a:t>
            </a:r>
            <a:br>
              <a:rPr lang="en-GB" sz="4400" b="1" dirty="0"/>
            </a:br>
            <a:endParaRPr lang="fa-IR" sz="4400" b="1" dirty="0"/>
          </a:p>
        </p:txBody>
      </p:sp>
    </p:spTree>
    <p:extLst>
      <p:ext uri="{BB962C8B-B14F-4D97-AF65-F5344CB8AC3E}">
        <p14:creationId xmlns:p14="http://schemas.microsoft.com/office/powerpoint/2010/main" val="41358316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92028"/>
            <a:ext cx="9067800" cy="5011949"/>
          </a:xfrm>
          <a:prstGeom prst="rect">
            <a:avLst/>
          </a:prstGeom>
        </p:spPr>
        <p:txBody>
          <a:bodyPr wrap="square">
            <a:spAutoFit/>
          </a:bodyPr>
          <a:lstStyle/>
          <a:p>
            <a:pPr algn="just" fontAlgn="base">
              <a:lnSpc>
                <a:spcPct val="150000"/>
              </a:lnSpc>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The chromatography column can be challenged with </a:t>
            </a:r>
            <a:r>
              <a:rPr lang="en-US" sz="2400" i="1" dirty="0">
                <a:solidFill>
                  <a:srgbClr val="FF0000"/>
                </a:solidFill>
                <a:latin typeface="Times New Roman" panose="02020603050405020304" pitchFamily="18" charset="0"/>
                <a:cs typeface="Times New Roman" panose="02020603050405020304" pitchFamily="18" charset="0"/>
              </a:rPr>
              <a:t>E-coli</a:t>
            </a:r>
            <a:r>
              <a:rPr lang="en-US" sz="2400" dirty="0">
                <a:solidFill>
                  <a:prstClr val="black"/>
                </a:solidFill>
                <a:latin typeface="Times New Roman" panose="02020603050405020304" pitchFamily="18" charset="0"/>
                <a:cs typeface="Times New Roman" panose="02020603050405020304" pitchFamily="18" charset="0"/>
              </a:rPr>
              <a:t>, to test </a:t>
            </a:r>
            <a:r>
              <a:rPr lang="en-US" sz="2400" dirty="0" err="1">
                <a:solidFill>
                  <a:prstClr val="black"/>
                </a:solidFill>
                <a:latin typeface="Times New Roman" panose="02020603050405020304" pitchFamily="18" charset="0"/>
                <a:cs typeface="Times New Roman" panose="02020603050405020304" pitchFamily="18" charset="0"/>
              </a:rPr>
              <a:t>cleanability</a:t>
            </a:r>
            <a:r>
              <a:rPr lang="en-US" sz="2400" dirty="0">
                <a:solidFill>
                  <a:prstClr val="black"/>
                </a:solidFill>
                <a:latin typeface="Times New Roman" panose="02020603050405020304" pitchFamily="18" charset="0"/>
                <a:cs typeface="Times New Roman" panose="02020603050405020304" pitchFamily="18" charset="0"/>
              </a:rPr>
              <a:t> under standard operating conditions. Sodium hydroxide (1 Molar solution) can be used as a sanitizing agent and loaded with a minimum concentration of 105 </a:t>
            </a:r>
            <a:r>
              <a:rPr lang="en-US" sz="2400" dirty="0" err="1">
                <a:solidFill>
                  <a:prstClr val="black"/>
                </a:solidFill>
                <a:latin typeface="Times New Roman" panose="02020603050405020304" pitchFamily="18" charset="0"/>
                <a:cs typeface="Times New Roman" panose="02020603050405020304" pitchFamily="18" charset="0"/>
              </a:rPr>
              <a:t>cfu</a:t>
            </a:r>
            <a:r>
              <a:rPr lang="en-US" sz="2400" dirty="0">
                <a:solidFill>
                  <a:prstClr val="black"/>
                </a:solidFill>
                <a:latin typeface="Times New Roman" panose="02020603050405020304" pitchFamily="18" charset="0"/>
                <a:cs typeface="Times New Roman" panose="02020603050405020304" pitchFamily="18" charset="0"/>
              </a:rPr>
              <a:t> (colony-forming units) ml</a:t>
            </a:r>
            <a:r>
              <a:rPr lang="en-US" sz="2400" baseline="30000" dirty="0">
                <a:solidFill>
                  <a:prstClr val="black"/>
                </a:solidFill>
                <a:latin typeface="Times New Roman" panose="02020603050405020304" pitchFamily="18" charset="0"/>
                <a:cs typeface="Times New Roman" panose="02020603050405020304" pitchFamily="18" charset="0"/>
              </a:rPr>
              <a:t>-1</a:t>
            </a:r>
            <a:r>
              <a:rPr lang="en-US" sz="2400" dirty="0">
                <a:solidFill>
                  <a:prstClr val="black"/>
                </a:solidFill>
                <a:latin typeface="Times New Roman" panose="02020603050405020304" pitchFamily="18" charset="0"/>
                <a:cs typeface="Times New Roman" panose="02020603050405020304" pitchFamily="18" charset="0"/>
              </a:rPr>
              <a:t>. The column should be left to incubate</a:t>
            </a:r>
            <a:r>
              <a:rPr lang="fa-IR"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overnight at room temperature and washed with two column volumes of 1 M </a:t>
            </a:r>
            <a:r>
              <a:rPr lang="en-US" sz="2400" dirty="0" err="1">
                <a:solidFill>
                  <a:prstClr val="black"/>
                </a:solidFill>
                <a:latin typeface="Times New Roman" panose="02020603050405020304" pitchFamily="18" charset="0"/>
                <a:cs typeface="Times New Roman" panose="02020603050405020304" pitchFamily="18" charset="0"/>
              </a:rPr>
              <a:t>NaOH</a:t>
            </a:r>
            <a:r>
              <a:rPr lang="en-US" sz="2400" dirty="0">
                <a:solidFill>
                  <a:prstClr val="black"/>
                </a:solidFill>
                <a:latin typeface="Times New Roman" panose="02020603050405020304" pitchFamily="18" charset="0"/>
                <a:cs typeface="Times New Roman" panose="02020603050405020304" pitchFamily="18" charset="0"/>
              </a:rPr>
              <a:t> recirculated for 1 h. After neutralization, the column should be sampled for residual microbial</a:t>
            </a:r>
            <a:r>
              <a:rPr lang="fa-IR"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contamination. Sample should be taken from the critical points.</a:t>
            </a:r>
          </a:p>
        </p:txBody>
      </p:sp>
    </p:spTree>
    <p:extLst>
      <p:ext uri="{BB962C8B-B14F-4D97-AF65-F5344CB8AC3E}">
        <p14:creationId xmlns:p14="http://schemas.microsoft.com/office/powerpoint/2010/main" val="14691969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5522"/>
            <a:ext cx="7886700" cy="1325563"/>
          </a:xfrm>
        </p:spPr>
        <p:txBody>
          <a:bodyPr rtlCol="0">
            <a:normAutofit/>
          </a:bodyPr>
          <a:lstStyle/>
          <a:p>
            <a:pPr>
              <a:defRPr/>
            </a:pPr>
            <a:r>
              <a:rPr lang="en-US" b="1" dirty="0">
                <a:effectLst>
                  <a:glow rad="101600">
                    <a:schemeClr val="accent3">
                      <a:satMod val="175000"/>
                      <a:alpha val="40000"/>
                    </a:schemeClr>
                  </a:glow>
                </a:effectLst>
              </a:rPr>
              <a:t>Packing Preparative Columns (Slurry)</a:t>
            </a:r>
            <a:br>
              <a:rPr lang="en-US" b="1" dirty="0">
                <a:effectLst>
                  <a:glow rad="101600">
                    <a:schemeClr val="accent3">
                      <a:satMod val="175000"/>
                      <a:alpha val="40000"/>
                    </a:schemeClr>
                  </a:glow>
                </a:effectLst>
              </a:rPr>
            </a:br>
            <a:endParaRPr lang="en-US" dirty="0">
              <a:effectLst>
                <a:glow rad="101600">
                  <a:schemeClr val="accent3">
                    <a:satMod val="175000"/>
                    <a:alpha val="40000"/>
                  </a:schemeClr>
                </a:glow>
              </a:effectLst>
            </a:endParaRPr>
          </a:p>
        </p:txBody>
      </p:sp>
      <p:pic>
        <p:nvPicPr>
          <p:cNvPr id="32771" name="Picture 2"/>
          <p:cNvPicPr>
            <a:picLocks noGrp="1" noChangeAspect="1" noChangeArrowheads="1"/>
          </p:cNvPicPr>
          <p:nvPr>
            <p:ph idx="1"/>
          </p:nvPr>
        </p:nvPicPr>
        <p:blipFill>
          <a:blip r:embed="rId2"/>
          <a:srcRect/>
          <a:stretch>
            <a:fillRect/>
          </a:stretch>
        </p:blipFill>
        <p:spPr>
          <a:xfrm>
            <a:off x="2667000" y="1136600"/>
            <a:ext cx="3962400" cy="5823095"/>
          </a:xfrm>
        </p:spPr>
      </p:pic>
    </p:spTree>
    <p:extLst>
      <p:ext uri="{BB962C8B-B14F-4D97-AF65-F5344CB8AC3E}">
        <p14:creationId xmlns:p14="http://schemas.microsoft.com/office/powerpoint/2010/main" val="1097410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896654"/>
            <a:ext cx="8441149" cy="253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28" y="3639444"/>
            <a:ext cx="8380690" cy="283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838200" y="443256"/>
            <a:ext cx="6172200" cy="475562"/>
          </a:xfrm>
          <a:prstGeom prst="rect">
            <a:avLst/>
          </a:prstGeom>
        </p:spPr>
        <p:txBody>
          <a:bodyPr vert="horz" lIns="68580" tIns="34290" rIns="68580" bIns="3429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GB" sz="2700" b="1" dirty="0">
                <a:solidFill>
                  <a:prstClr val="black"/>
                </a:solidFill>
                <a:effectLst>
                  <a:glow rad="63500">
                    <a:schemeClr val="accent5">
                      <a:satMod val="175000"/>
                      <a:alpha val="40000"/>
                    </a:schemeClr>
                  </a:glow>
                </a:effectLst>
                <a:latin typeface="Calibri"/>
              </a:rPr>
              <a:t>Slurry Preparation</a:t>
            </a:r>
            <a:br>
              <a:rPr lang="en-GB" sz="2700" b="1" dirty="0">
                <a:solidFill>
                  <a:prstClr val="black"/>
                </a:solidFill>
                <a:effectLst>
                  <a:glow rad="63500">
                    <a:schemeClr val="accent5">
                      <a:satMod val="175000"/>
                      <a:alpha val="40000"/>
                    </a:schemeClr>
                  </a:glow>
                </a:effectLst>
                <a:latin typeface="Calibri"/>
              </a:rPr>
            </a:br>
            <a:endParaRPr lang="fa-IR" sz="2700" b="1" dirty="0">
              <a:solidFill>
                <a:prstClr val="black"/>
              </a:solidFill>
              <a:effectLst>
                <a:glow rad="63500">
                  <a:schemeClr val="accent5">
                    <a:satMod val="175000"/>
                    <a:alpha val="40000"/>
                  </a:schemeClr>
                </a:glow>
              </a:effectLst>
              <a:latin typeface="Calibri"/>
              <a:cs typeface="Times New Roman" panose="02020603050405020304" pitchFamily="18" charset="0"/>
            </a:endParaRPr>
          </a:p>
        </p:txBody>
      </p:sp>
    </p:spTree>
    <p:extLst>
      <p:ext uri="{BB962C8B-B14F-4D97-AF65-F5344CB8AC3E}">
        <p14:creationId xmlns:p14="http://schemas.microsoft.com/office/powerpoint/2010/main" val="25072477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1"/>
            <a:ext cx="7659960" cy="3730317"/>
          </a:xfrm>
          <a:prstGeom prst="rect">
            <a:avLst/>
          </a:prstGeom>
        </p:spPr>
        <p:txBody>
          <a:bodyPr wrap="square">
            <a:spAutoFit/>
          </a:bodyPr>
          <a:lstStyle/>
          <a:p>
            <a:pPr algn="just" fontAlgn="base">
              <a:lnSpc>
                <a:spcPct val="150000"/>
              </a:lnSpc>
              <a:spcBef>
                <a:spcPct val="0"/>
              </a:spcBef>
              <a:spcAft>
                <a:spcPct val="0"/>
              </a:spcAft>
              <a:defRPr/>
            </a:pPr>
            <a:r>
              <a:rPr lang="en-US" sz="2000" dirty="0">
                <a:solidFill>
                  <a:prstClr val="black"/>
                </a:solidFill>
                <a:latin typeface="Times New Roman" panose="02020603050405020304" pitchFamily="18" charset="0"/>
                <a:cs typeface="Times New Roman" panose="02020603050405020304" pitchFamily="18" charset="0"/>
              </a:rPr>
              <a:t>For many applications, the system forms the </a:t>
            </a:r>
            <a:r>
              <a:rPr lang="en-US" sz="2000" dirty="0">
                <a:solidFill>
                  <a:srgbClr val="FF0000"/>
                </a:solidFill>
                <a:latin typeface="Times New Roman" panose="02020603050405020304" pitchFamily="18" charset="0"/>
                <a:cs typeface="Times New Roman" panose="02020603050405020304" pitchFamily="18" charset="0"/>
              </a:rPr>
              <a:t>gradient</a:t>
            </a:r>
            <a:r>
              <a:rPr lang="en-US" sz="2000" dirty="0">
                <a:solidFill>
                  <a:prstClr val="black"/>
                </a:solidFill>
                <a:latin typeface="Times New Roman" panose="02020603050405020304" pitchFamily="18" charset="0"/>
                <a:cs typeface="Times New Roman" panose="02020603050405020304" pitchFamily="18" charset="0"/>
              </a:rPr>
              <a:t> mix by cycling the valve at the ratio required by the process. Simply cycling the valve will result in the proper gradient mix being formed if the mix frequency is properly tuned prior to use. In order to provide a steady flow gradient valves need to have the same inlet pressure; this means that inlet pressure should be controlled by a regulation valve at the tanks outlet.</a:t>
            </a:r>
          </a:p>
          <a:p>
            <a:pPr algn="just" fontAlgn="base">
              <a:lnSpc>
                <a:spcPct val="150000"/>
              </a:lnSpc>
              <a:spcBef>
                <a:spcPct val="0"/>
              </a:spcBef>
              <a:spcAft>
                <a:spcPct val="0"/>
              </a:spcAft>
              <a:defRPr/>
            </a:pPr>
            <a:r>
              <a:rPr lang="en-US" sz="2000" dirty="0">
                <a:solidFill>
                  <a:prstClr val="black"/>
                </a:solidFill>
                <a:latin typeface="Times New Roman" panose="02020603050405020304" pitchFamily="18" charset="0"/>
                <a:cs typeface="Times New Roman" panose="02020603050405020304" pitchFamily="18" charset="0"/>
              </a:rPr>
              <a:t>Pump-based gradient works very well for bench scale equipment and it can be very accurate in a limited flow interval.</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068608"/>
            <a:ext cx="5574563" cy="232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95600" y="6400800"/>
            <a:ext cx="4057521" cy="369332"/>
          </a:xfrm>
          <a:prstGeom prst="rect">
            <a:avLst/>
          </a:prstGeom>
        </p:spPr>
        <p:txBody>
          <a:bodyPr wrap="none">
            <a:spAutoFit/>
          </a:bodyPr>
          <a:lstStyle/>
          <a:p>
            <a:pPr fontAlgn="base">
              <a:spcBef>
                <a:spcPct val="0"/>
              </a:spcBef>
              <a:spcAft>
                <a:spcPct val="0"/>
              </a:spcAft>
              <a:defRPr/>
            </a:pPr>
            <a:r>
              <a:rPr lang="en-US" dirty="0">
                <a:solidFill>
                  <a:prstClr val="black"/>
                </a:solidFill>
                <a:effectLst>
                  <a:glow rad="63500">
                    <a:schemeClr val="accent5">
                      <a:satMod val="175000"/>
                      <a:alpha val="40000"/>
                    </a:schemeClr>
                  </a:glow>
                </a:effectLst>
                <a:latin typeface="Arial" charset="0"/>
                <a:cs typeface="Arial" charset="0"/>
              </a:rPr>
              <a:t>Valve-based and pump-based mixing.</a:t>
            </a:r>
          </a:p>
        </p:txBody>
      </p:sp>
    </p:spTree>
    <p:extLst>
      <p:ext uri="{BB962C8B-B14F-4D97-AF65-F5344CB8AC3E}">
        <p14:creationId xmlns:p14="http://schemas.microsoft.com/office/powerpoint/2010/main" val="24784144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789" y="1275578"/>
            <a:ext cx="7831400" cy="1569660"/>
          </a:xfrm>
          <a:prstGeom prst="rect">
            <a:avLst/>
          </a:prstGeom>
        </p:spPr>
        <p:txBody>
          <a:bodyPr wrap="square">
            <a:spAutoFit/>
          </a:bodyPr>
          <a:lstStyle/>
          <a:p>
            <a:pPr algn="just" fontAlgn="base">
              <a:spcBef>
                <a:spcPct val="0"/>
              </a:spcBef>
              <a:spcAft>
                <a:spcPct val="0"/>
              </a:spcAft>
              <a:defRPr/>
            </a:pPr>
            <a:r>
              <a:rPr lang="en-US" sz="2400" dirty="0">
                <a:solidFill>
                  <a:prstClr val="black"/>
                </a:solidFill>
                <a:latin typeface="Arial" charset="0"/>
                <a:cs typeface="Arial" charset="0"/>
              </a:rPr>
              <a:t>After the slurry has been transferred into the column the piston is slowly lowered with the top valve open to remove air. When the expelled liquid is free of air bubbles, the top valve is closed</a:t>
            </a:r>
            <a:endParaRPr lang="fa-IR" sz="2400" dirty="0">
              <a:solidFill>
                <a:prstClr val="black"/>
              </a:solidFill>
              <a:latin typeface="Arial" charset="0"/>
              <a:cs typeface="Arial" charset="0"/>
            </a:endParaRPr>
          </a:p>
        </p:txBody>
      </p:sp>
      <p:sp>
        <p:nvSpPr>
          <p:cNvPr id="6" name="Rectangle 5"/>
          <p:cNvSpPr/>
          <p:nvPr/>
        </p:nvSpPr>
        <p:spPr>
          <a:xfrm>
            <a:off x="228600" y="2921003"/>
            <a:ext cx="7745779" cy="830997"/>
          </a:xfrm>
          <a:prstGeom prst="rect">
            <a:avLst/>
          </a:prstGeom>
        </p:spPr>
        <p:txBody>
          <a:bodyPr wrap="square">
            <a:spAutoFit/>
          </a:bodyPr>
          <a:lstStyle/>
          <a:p>
            <a:pPr fontAlgn="base">
              <a:spcBef>
                <a:spcPct val="0"/>
              </a:spcBef>
              <a:spcAft>
                <a:spcPct val="0"/>
              </a:spcAft>
              <a:defRPr/>
            </a:pPr>
            <a:r>
              <a:rPr lang="en-US" sz="2400" dirty="0">
                <a:solidFill>
                  <a:prstClr val="black"/>
                </a:solidFill>
                <a:latin typeface="Arial" charset="0"/>
                <a:cs typeface="Arial" charset="0"/>
              </a:rPr>
              <a:t>Open the process bottom valve (column outlet) and lower quickly the piston</a:t>
            </a:r>
            <a:endParaRPr lang="fa-IR" sz="2400" dirty="0">
              <a:solidFill>
                <a:prstClr val="black"/>
              </a:solidFill>
              <a:latin typeface="Arial" charset="0"/>
              <a:cs typeface="Arial" charset="0"/>
            </a:endParaRPr>
          </a:p>
        </p:txBody>
      </p:sp>
      <p:sp>
        <p:nvSpPr>
          <p:cNvPr id="7" name="Rectangle 6"/>
          <p:cNvSpPr/>
          <p:nvPr/>
        </p:nvSpPr>
        <p:spPr>
          <a:xfrm>
            <a:off x="2619353" y="3814531"/>
            <a:ext cx="2220480" cy="323165"/>
          </a:xfrm>
          <a:prstGeom prst="rect">
            <a:avLst/>
          </a:prstGeom>
        </p:spPr>
        <p:txBody>
          <a:bodyPr wrap="none">
            <a:spAutoFit/>
          </a:bodyPr>
          <a:lstStyle/>
          <a:p>
            <a:pPr fontAlgn="base">
              <a:spcBef>
                <a:spcPct val="0"/>
              </a:spcBef>
              <a:spcAft>
                <a:spcPct val="0"/>
              </a:spcAft>
              <a:defRPr/>
            </a:pPr>
            <a:r>
              <a:rPr lang="en-US" sz="1500" dirty="0">
                <a:solidFill>
                  <a:prstClr val="black"/>
                </a:solidFill>
                <a:latin typeface="Arial" charset="0"/>
                <a:cs typeface="Arial" charset="0"/>
              </a:rPr>
              <a:t>until the final bed height</a:t>
            </a:r>
            <a:endParaRPr lang="fa-IR" sz="1500" dirty="0">
              <a:solidFill>
                <a:prstClr val="black"/>
              </a:solidFill>
              <a:latin typeface="Arial" charset="0"/>
              <a:cs typeface="Arial"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711"/>
          <a:stretch/>
        </p:blipFill>
        <p:spPr bwMode="auto">
          <a:xfrm>
            <a:off x="535666" y="4213461"/>
            <a:ext cx="8608334" cy="2735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739657" y="-132085"/>
            <a:ext cx="7212378" cy="1407663"/>
          </a:xfrm>
        </p:spPr>
        <p:txBody>
          <a:bodyPr>
            <a:normAutofit/>
          </a:bodyPr>
          <a:lstStyle/>
          <a:p>
            <a:pPr algn="l"/>
            <a:r>
              <a:rPr lang="en-US" b="1" dirty="0">
                <a:effectLst>
                  <a:glow rad="63500">
                    <a:schemeClr val="accent3">
                      <a:satMod val="175000"/>
                      <a:alpha val="40000"/>
                    </a:schemeClr>
                  </a:glow>
                </a:effectLst>
              </a:rPr>
              <a:t>Dynamic Axial Compression (DAC) Packing</a:t>
            </a:r>
            <a:endParaRPr lang="fa-IR" b="1" dirty="0">
              <a:effectLst>
                <a:glow rad="63500">
                  <a:schemeClr val="accent3">
                    <a:satMod val="175000"/>
                    <a:alpha val="40000"/>
                  </a:schemeClr>
                </a:glow>
              </a:effectLst>
            </a:endParaRPr>
          </a:p>
        </p:txBody>
      </p:sp>
    </p:spTree>
    <p:extLst>
      <p:ext uri="{BB962C8B-B14F-4D97-AF65-F5344CB8AC3E}">
        <p14:creationId xmlns:p14="http://schemas.microsoft.com/office/powerpoint/2010/main" val="1156139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0308" y="228600"/>
            <a:ext cx="8143383" cy="6155133"/>
          </a:xfrm>
          <a:prstGeom prst="rect">
            <a:avLst/>
          </a:prstGeom>
        </p:spPr>
      </p:pic>
    </p:spTree>
    <p:extLst>
      <p:ext uri="{BB962C8B-B14F-4D97-AF65-F5344CB8AC3E}">
        <p14:creationId xmlns:p14="http://schemas.microsoft.com/office/powerpoint/2010/main" val="54458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68"/>
          <a:stretch/>
        </p:blipFill>
        <p:spPr bwMode="auto">
          <a:xfrm>
            <a:off x="-76200" y="381000"/>
            <a:ext cx="896808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312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FF1846-7073-1248-0741-80A3BE6C21EB}"/>
              </a:ext>
            </a:extLst>
          </p:cNvPr>
          <p:cNvPicPr>
            <a:picLocks noChangeAspect="1"/>
          </p:cNvPicPr>
          <p:nvPr/>
        </p:nvPicPr>
        <p:blipFill>
          <a:blip r:embed="rId2"/>
          <a:stretch>
            <a:fillRect/>
          </a:stretch>
        </p:blipFill>
        <p:spPr>
          <a:xfrm>
            <a:off x="319088" y="304800"/>
            <a:ext cx="8723924" cy="6096000"/>
          </a:xfrm>
          <a:prstGeom prst="rect">
            <a:avLst/>
          </a:prstGeom>
        </p:spPr>
      </p:pic>
    </p:spTree>
    <p:extLst>
      <p:ext uri="{BB962C8B-B14F-4D97-AF65-F5344CB8AC3E}">
        <p14:creationId xmlns:p14="http://schemas.microsoft.com/office/powerpoint/2010/main" val="2475535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43F57-BC5C-FF14-22C6-9FBB910ED0BD}"/>
              </a:ext>
            </a:extLst>
          </p:cNvPr>
          <p:cNvPicPr>
            <a:picLocks noChangeAspect="1"/>
          </p:cNvPicPr>
          <p:nvPr/>
        </p:nvPicPr>
        <p:blipFill>
          <a:blip r:embed="rId2"/>
          <a:stretch>
            <a:fillRect/>
          </a:stretch>
        </p:blipFill>
        <p:spPr>
          <a:xfrm>
            <a:off x="152400" y="-73576"/>
            <a:ext cx="8686800" cy="6884376"/>
          </a:xfrm>
          <a:prstGeom prst="rect">
            <a:avLst/>
          </a:prstGeom>
        </p:spPr>
      </p:pic>
    </p:spTree>
    <p:extLst>
      <p:ext uri="{BB962C8B-B14F-4D97-AF65-F5344CB8AC3E}">
        <p14:creationId xmlns:p14="http://schemas.microsoft.com/office/powerpoint/2010/main" val="1531164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18187</TotalTime>
  <Words>3410</Words>
  <Application>Microsoft Office PowerPoint</Application>
  <PresentationFormat>On-screen Show (4:3)</PresentationFormat>
  <Paragraphs>254</Paragraphs>
  <Slides>105</Slides>
  <Notes>6</Notes>
  <HiddenSlides>1</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105</vt:i4>
      </vt:variant>
    </vt:vector>
  </HeadingPairs>
  <TitlesOfParts>
    <vt:vector size="121" baseType="lpstr">
      <vt:lpstr>Arial</vt:lpstr>
      <vt:lpstr>Calibri</vt:lpstr>
      <vt:lpstr>Calibri Light</vt:lpstr>
      <vt:lpstr>Century Schoolbook</vt:lpstr>
      <vt:lpstr>Edwardian Script ITC</vt:lpstr>
      <vt:lpstr>MyriadPro-Regular</vt:lpstr>
      <vt:lpstr>MyriadPro-Semibold</vt:lpstr>
      <vt:lpstr>Tahoma</vt:lpstr>
      <vt:lpstr>Times New Roman</vt:lpstr>
      <vt:lpstr>Walbaum Heading</vt:lpstr>
      <vt:lpstr>Wingdings</vt:lpstr>
      <vt:lpstr>Office Theme</vt:lpstr>
      <vt:lpstr>1_Office Theme</vt:lpstr>
      <vt:lpstr>5_Office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Assumes of Anal. Chromatogr.</vt:lpstr>
      <vt:lpstr>PowerPoint Presentation</vt:lpstr>
      <vt:lpstr>PowerPoint Presentation</vt:lpstr>
      <vt:lpstr>PowerPoint Presentation</vt:lpstr>
      <vt:lpstr>PowerPoint Presentation</vt:lpstr>
      <vt:lpstr>PowerPoint Presentation</vt:lpstr>
      <vt:lpstr>Solvent-strength nomograph for reversed-phase HPLC (adapted from. Two mobile phases of equal strength (46%ACN and 57%MeOH) marked by,as an example.</vt:lpstr>
      <vt:lpstr>Solvent nomograph for normal-phase chromatography and silica columns.</vt:lpstr>
      <vt:lpstr>PowerPoint Presentation</vt:lpstr>
      <vt:lpstr>PowerPoint Presentation</vt:lpstr>
      <vt:lpstr>PowerPoint Presentation</vt:lpstr>
      <vt:lpstr>PowerPoint Presentation</vt:lpstr>
      <vt:lpstr>PowerPoint Presentation</vt:lpstr>
      <vt:lpstr>PowerPoint Presentation</vt:lpstr>
      <vt:lpstr>The process of chromatographic separation can be defined by Thermodynamic and Kinetic parameters (four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physical parameters on preparative chromatography efficiency:</vt:lpstr>
      <vt:lpstr>PowerPoint Presentation</vt:lpstr>
      <vt:lpstr>PowerPoint Presentation</vt:lpstr>
      <vt:lpstr>PowerPoint Presentation</vt:lpstr>
      <vt:lpstr>PowerPoint Presentation</vt:lpstr>
      <vt:lpstr>PowerPoint Presentation</vt:lpstr>
      <vt:lpstr>PowerPoint Presentation</vt:lpstr>
      <vt:lpstr>Preparative Chromatography Apparatus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Frites in Preparative 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Column Preparation </vt:lpstr>
      <vt:lpstr>PowerPoint Presentation</vt:lpstr>
      <vt:lpstr>Packing Preparative Columns (Slurry) </vt:lpstr>
      <vt:lpstr>PowerPoint Presentation</vt:lpstr>
      <vt:lpstr>PowerPoint Presentation</vt:lpstr>
      <vt:lpstr>Dynamic Axial Compression (DAC) Packing</vt:lpstr>
      <vt:lpstr>PowerPoint Presentation</vt:lpstr>
      <vt:lpstr>PowerPoint Presentation</vt:lpstr>
      <vt:lpstr>PowerPoint Presentation</vt:lpstr>
      <vt:lpstr>PowerPoint Presentation</vt:lpstr>
      <vt:lpstr>PowerPoint Presentation</vt:lpstr>
      <vt:lpstr>Vacuum Packing</vt:lpstr>
      <vt:lpstr>Vibration Packing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Alireza Ghassempour</cp:lastModifiedBy>
  <cp:revision>283</cp:revision>
  <dcterms:created xsi:type="dcterms:W3CDTF">2017-12-10T04:05:14Z</dcterms:created>
  <dcterms:modified xsi:type="dcterms:W3CDTF">2022-08-24T05:29:55Z</dcterms:modified>
</cp:coreProperties>
</file>